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50" r:id="rId1"/>
  </p:sldMasterIdLst>
  <p:notesMasterIdLst>
    <p:notesMasterId r:id="rId66"/>
  </p:notesMasterIdLst>
  <p:handoutMasterIdLst>
    <p:handoutMasterId r:id="rId67"/>
  </p:handoutMasterIdLst>
  <p:sldIdLst>
    <p:sldId id="256" r:id="rId2"/>
    <p:sldId id="596" r:id="rId3"/>
    <p:sldId id="634" r:id="rId4"/>
    <p:sldId id="593" r:id="rId5"/>
    <p:sldId id="635" r:id="rId6"/>
    <p:sldId id="400" r:id="rId7"/>
    <p:sldId id="605" r:id="rId8"/>
    <p:sldId id="606" r:id="rId9"/>
    <p:sldId id="462" r:id="rId10"/>
    <p:sldId id="607" r:id="rId11"/>
    <p:sldId id="608" r:id="rId12"/>
    <p:sldId id="609" r:id="rId13"/>
    <p:sldId id="528" r:id="rId14"/>
    <p:sldId id="586" r:id="rId15"/>
    <p:sldId id="587" r:id="rId16"/>
    <p:sldId id="530" r:id="rId17"/>
    <p:sldId id="531" r:id="rId18"/>
    <p:sldId id="532" r:id="rId19"/>
    <p:sldId id="534" r:id="rId20"/>
    <p:sldId id="535" r:id="rId21"/>
    <p:sldId id="536" r:id="rId22"/>
    <p:sldId id="558" r:id="rId23"/>
    <p:sldId id="537" r:id="rId24"/>
    <p:sldId id="539" r:id="rId25"/>
    <p:sldId id="540" r:id="rId26"/>
    <p:sldId id="541" r:id="rId27"/>
    <p:sldId id="543" r:id="rId28"/>
    <p:sldId id="544" r:id="rId29"/>
    <p:sldId id="616" r:id="rId30"/>
    <p:sldId id="617" r:id="rId31"/>
    <p:sldId id="618" r:id="rId32"/>
    <p:sldId id="657" r:id="rId33"/>
    <p:sldId id="658" r:id="rId34"/>
    <p:sldId id="548" r:id="rId35"/>
    <p:sldId id="613" r:id="rId36"/>
    <p:sldId id="625" r:id="rId37"/>
    <p:sldId id="614" r:id="rId38"/>
    <p:sldId id="637" r:id="rId39"/>
    <p:sldId id="660" r:id="rId40"/>
    <p:sldId id="622" r:id="rId41"/>
    <p:sldId id="623" r:id="rId42"/>
    <p:sldId id="624" r:id="rId43"/>
    <p:sldId id="591" r:id="rId44"/>
    <p:sldId id="550" r:id="rId45"/>
    <p:sldId id="619" r:id="rId46"/>
    <p:sldId id="589" r:id="rId47"/>
    <p:sldId id="332" r:id="rId48"/>
    <p:sldId id="468" r:id="rId49"/>
    <p:sldId id="643" r:id="rId50"/>
    <p:sldId id="646" r:id="rId51"/>
    <p:sldId id="647" r:id="rId52"/>
    <p:sldId id="648" r:id="rId53"/>
    <p:sldId id="653" r:id="rId54"/>
    <p:sldId id="654" r:id="rId55"/>
    <p:sldId id="655" r:id="rId56"/>
    <p:sldId id="630" r:id="rId57"/>
    <p:sldId id="631" r:id="rId58"/>
    <p:sldId id="632" r:id="rId59"/>
    <p:sldId id="633" r:id="rId60"/>
    <p:sldId id="638" r:id="rId61"/>
    <p:sldId id="639" r:id="rId62"/>
    <p:sldId id="640" r:id="rId63"/>
    <p:sldId id="641" r:id="rId64"/>
    <p:sldId id="642" r:id="rId65"/>
  </p:sldIdLst>
  <p:sldSz cx="9144000" cy="6858000" type="screen4x3"/>
  <p:notesSz cx="6865938" cy="9996488"/>
  <p:embeddedFontLst>
    <p:embeddedFont>
      <p:font typeface="ＭＳ Ｐゴシック" panose="020B0600070205080204" pitchFamily="34" charset="-128"/>
      <p:regular r:id="rId68"/>
    </p:embeddedFont>
    <p:embeddedFont>
      <p:font typeface="Verdana" panose="020B0604030504040204" pitchFamily="34" charset="0"/>
      <p:regular r:id="rId69"/>
      <p:bold r:id="rId70"/>
      <p:italic r:id="rId71"/>
      <p:boldItalic r:id="rId72"/>
    </p:embeddedFont>
    <p:embeddedFont>
      <p:font typeface="Calibri" panose="020F0502020204030204" pitchFamily="34" charset="0"/>
      <p:regular r:id="rId73"/>
      <p:bold r:id="rId74"/>
      <p:italic r:id="rId75"/>
      <p:boldItalic r:id="rId76"/>
    </p:embeddedFont>
  </p:embeddedFontLst>
  <p:defaultTextStyle>
    <a:defPPr>
      <a:defRPr lang="da-DK"/>
    </a:defPPr>
    <a:lvl1pPr algn="l" rtl="0" fontAlgn="base">
      <a:spcBef>
        <a:spcPct val="0"/>
      </a:spcBef>
      <a:spcAft>
        <a:spcPct val="0"/>
      </a:spcAft>
      <a:defRPr kern="1200">
        <a:solidFill>
          <a:schemeClr val="tx1"/>
        </a:solidFill>
        <a:latin typeface="Arial" charset="0"/>
        <a:ea typeface="ＭＳ Ｐゴシック" charset="-128"/>
        <a:cs typeface="+mn-cs"/>
      </a:defRPr>
    </a:lvl1pPr>
    <a:lvl2pPr marL="457200" algn="l" rtl="0" fontAlgn="base">
      <a:spcBef>
        <a:spcPct val="0"/>
      </a:spcBef>
      <a:spcAft>
        <a:spcPct val="0"/>
      </a:spcAft>
      <a:defRPr kern="1200">
        <a:solidFill>
          <a:schemeClr val="tx1"/>
        </a:solidFill>
        <a:latin typeface="Arial" charset="0"/>
        <a:ea typeface="ＭＳ Ｐゴシック" charset="-128"/>
        <a:cs typeface="+mn-cs"/>
      </a:defRPr>
    </a:lvl2pPr>
    <a:lvl3pPr marL="914400" algn="l" rtl="0" fontAlgn="base">
      <a:spcBef>
        <a:spcPct val="0"/>
      </a:spcBef>
      <a:spcAft>
        <a:spcPct val="0"/>
      </a:spcAft>
      <a:defRPr kern="1200">
        <a:solidFill>
          <a:schemeClr val="tx1"/>
        </a:solidFill>
        <a:latin typeface="Arial" charset="0"/>
        <a:ea typeface="ＭＳ Ｐゴシック" charset="-128"/>
        <a:cs typeface="+mn-cs"/>
      </a:defRPr>
    </a:lvl3pPr>
    <a:lvl4pPr marL="1371600" algn="l" rtl="0" fontAlgn="base">
      <a:spcBef>
        <a:spcPct val="0"/>
      </a:spcBef>
      <a:spcAft>
        <a:spcPct val="0"/>
      </a:spcAft>
      <a:defRPr kern="1200">
        <a:solidFill>
          <a:schemeClr val="tx1"/>
        </a:solidFill>
        <a:latin typeface="Arial" charset="0"/>
        <a:ea typeface="ＭＳ Ｐゴシック" charset="-128"/>
        <a:cs typeface="+mn-cs"/>
      </a:defRPr>
    </a:lvl4pPr>
    <a:lvl5pPr marL="1828800" algn="l"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BE0E3"/>
    <a:srgbClr val="C0C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3374" autoAdjust="0"/>
    <p:restoredTop sz="69202" autoAdjust="0"/>
  </p:normalViewPr>
  <p:slideViewPr>
    <p:cSldViewPr>
      <p:cViewPr varScale="1">
        <p:scale>
          <a:sx n="52" d="100"/>
          <a:sy n="52" d="100"/>
        </p:scale>
        <p:origin x="-876" y="-10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p:scale>
          <a:sx n="150" d="100"/>
          <a:sy n="150" d="100"/>
        </p:scale>
        <p:origin x="-468" y="5976"/>
      </p:cViewPr>
      <p:guideLst>
        <p:guide orient="horz" pos="3147"/>
        <p:guide pos="2162"/>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font" Target="fonts/font1.fntdata"/><Relationship Id="rId76" Type="http://schemas.openxmlformats.org/officeDocument/2006/relationships/font" Target="fonts/font9.fntdata"/><Relationship Id="rId7" Type="http://schemas.openxmlformats.org/officeDocument/2006/relationships/slide" Target="slides/slide6.xml"/><Relationship Id="rId71"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74" Type="http://schemas.openxmlformats.org/officeDocument/2006/relationships/font" Target="fonts/font7.fntdata"/><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font" Target="fonts/font6.fntdata"/><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font" Target="fonts/font2.fntdata"/><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5.fntdata"/><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font" Target="fonts/font3.fntdata"/><Relationship Id="rId75"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bwMode="auto">
          <a:xfrm>
            <a:off x="1" y="1"/>
            <a:ext cx="2974531" cy="500384"/>
          </a:xfrm>
          <a:prstGeom prst="rect">
            <a:avLst/>
          </a:prstGeom>
          <a:noFill/>
          <a:ln w="9525">
            <a:noFill/>
            <a:miter lim="800000"/>
            <a:headEnd/>
            <a:tailEnd/>
          </a:ln>
          <a:effectLst/>
        </p:spPr>
        <p:txBody>
          <a:bodyPr vert="horz" wrap="square" lIns="92903" tIns="46452" rIns="92903" bIns="46452" numCol="1" anchor="t" anchorCtr="0" compatLnSpc="1">
            <a:prstTxWarp prst="textNoShape">
              <a:avLst/>
            </a:prstTxWarp>
          </a:bodyPr>
          <a:lstStyle>
            <a:lvl1pPr>
              <a:defRPr sz="1200" smtClean="0"/>
            </a:lvl1pPr>
          </a:lstStyle>
          <a:p>
            <a:pPr>
              <a:defRPr/>
            </a:pPr>
            <a:r>
              <a:rPr lang="da-DK" dirty="0"/>
              <a:t>Ole Togeby: </a:t>
            </a:r>
            <a:endParaRPr lang="da-DK" dirty="0" smtClean="0"/>
          </a:p>
          <a:p>
            <a:pPr>
              <a:defRPr/>
            </a:pPr>
            <a:r>
              <a:rPr lang="da-DK" dirty="0" err="1" smtClean="0"/>
              <a:t>Forudsættelser</a:t>
            </a:r>
            <a:r>
              <a:rPr lang="da-DK" dirty="0" smtClean="0"/>
              <a:t> og underforståelser</a:t>
            </a:r>
            <a:endParaRPr lang="da-DK" dirty="0"/>
          </a:p>
        </p:txBody>
      </p:sp>
      <p:sp>
        <p:nvSpPr>
          <p:cNvPr id="40963" name="Rectangle 3"/>
          <p:cNvSpPr>
            <a:spLocks noGrp="1" noChangeArrowheads="1"/>
          </p:cNvSpPr>
          <p:nvPr>
            <p:ph type="dt" sz="quarter" idx="1"/>
          </p:nvPr>
        </p:nvSpPr>
        <p:spPr bwMode="auto">
          <a:xfrm>
            <a:off x="3889773" y="1"/>
            <a:ext cx="2974531" cy="500384"/>
          </a:xfrm>
          <a:prstGeom prst="rect">
            <a:avLst/>
          </a:prstGeom>
          <a:noFill/>
          <a:ln w="9525">
            <a:noFill/>
            <a:miter lim="800000"/>
            <a:headEnd/>
            <a:tailEnd/>
          </a:ln>
          <a:effectLst/>
        </p:spPr>
        <p:txBody>
          <a:bodyPr vert="horz" wrap="square" lIns="92903" tIns="46452" rIns="92903" bIns="46452" numCol="1" anchor="t" anchorCtr="0" compatLnSpc="1">
            <a:prstTxWarp prst="textNoShape">
              <a:avLst/>
            </a:prstTxWarp>
          </a:bodyPr>
          <a:lstStyle>
            <a:lvl1pPr algn="r">
              <a:defRPr sz="1200" smtClean="0"/>
            </a:lvl1pPr>
          </a:lstStyle>
          <a:p>
            <a:pPr>
              <a:defRPr/>
            </a:pPr>
            <a:fld id="{37EEFB02-84FB-4C0B-BC1E-AB4B2575576B}" type="datetime1">
              <a:rPr lang="da-DK"/>
              <a:pPr>
                <a:defRPr/>
              </a:pPr>
              <a:t>20-04-2019</a:t>
            </a:fld>
            <a:endParaRPr lang="da-DK"/>
          </a:p>
        </p:txBody>
      </p:sp>
      <p:sp>
        <p:nvSpPr>
          <p:cNvPr id="40964" name="Rectangle 4"/>
          <p:cNvSpPr>
            <a:spLocks noGrp="1" noChangeArrowheads="1"/>
          </p:cNvSpPr>
          <p:nvPr>
            <p:ph type="ftr" sz="quarter" idx="2"/>
          </p:nvPr>
        </p:nvSpPr>
        <p:spPr bwMode="auto">
          <a:xfrm>
            <a:off x="0" y="9494506"/>
            <a:ext cx="3433786" cy="217420"/>
          </a:xfrm>
          <a:prstGeom prst="rect">
            <a:avLst/>
          </a:prstGeom>
          <a:noFill/>
          <a:ln w="9525">
            <a:noFill/>
            <a:miter lim="800000"/>
            <a:headEnd/>
            <a:tailEnd/>
          </a:ln>
          <a:effectLst/>
        </p:spPr>
        <p:txBody>
          <a:bodyPr vert="horz" wrap="square" lIns="92903" tIns="46452" rIns="92903" bIns="46452" numCol="1" anchor="b" anchorCtr="0" compatLnSpc="1">
            <a:prstTxWarp prst="textNoShape">
              <a:avLst/>
            </a:prstTxWarp>
          </a:bodyPr>
          <a:lstStyle>
            <a:lvl1pPr>
              <a:defRPr sz="1200" smtClean="0"/>
            </a:lvl1pPr>
          </a:lstStyle>
          <a:p>
            <a:pPr>
              <a:defRPr/>
            </a:pPr>
            <a:r>
              <a:rPr lang="da-DK" smtClean="0"/>
              <a:t>Forudsættelser og underforståelser 2017</a:t>
            </a:r>
            <a:endParaRPr lang="da-DK" dirty="0"/>
          </a:p>
        </p:txBody>
      </p:sp>
      <p:sp>
        <p:nvSpPr>
          <p:cNvPr id="40965" name="Rectangle 5"/>
          <p:cNvSpPr>
            <a:spLocks noGrp="1" noChangeArrowheads="1"/>
          </p:cNvSpPr>
          <p:nvPr>
            <p:ph type="sldNum" sz="quarter" idx="3"/>
          </p:nvPr>
        </p:nvSpPr>
        <p:spPr bwMode="auto">
          <a:xfrm>
            <a:off x="3889773" y="9494507"/>
            <a:ext cx="2974531" cy="500383"/>
          </a:xfrm>
          <a:prstGeom prst="rect">
            <a:avLst/>
          </a:prstGeom>
          <a:noFill/>
          <a:ln w="9525">
            <a:noFill/>
            <a:miter lim="800000"/>
            <a:headEnd/>
            <a:tailEnd/>
          </a:ln>
          <a:effectLst/>
        </p:spPr>
        <p:txBody>
          <a:bodyPr vert="horz" wrap="square" lIns="92903" tIns="46452" rIns="92903" bIns="46452" numCol="1" anchor="b" anchorCtr="0" compatLnSpc="1">
            <a:prstTxWarp prst="textNoShape">
              <a:avLst/>
            </a:prstTxWarp>
          </a:bodyPr>
          <a:lstStyle>
            <a:lvl1pPr algn="r">
              <a:defRPr sz="1200" smtClean="0"/>
            </a:lvl1pPr>
          </a:lstStyle>
          <a:p>
            <a:pPr>
              <a:defRPr/>
            </a:pPr>
            <a:fld id="{48A6D36F-0908-4804-B21F-EB6987EAF6A2}" type="slidenum">
              <a:rPr lang="da-DK"/>
              <a:pPr>
                <a:defRPr/>
              </a:pPr>
              <a:t>‹nr.›</a:t>
            </a:fld>
            <a:endParaRPr lang="da-DK"/>
          </a:p>
        </p:txBody>
      </p:sp>
    </p:spTree>
    <p:extLst>
      <p:ext uri="{BB962C8B-B14F-4D97-AF65-F5344CB8AC3E}">
        <p14:creationId xmlns:p14="http://schemas.microsoft.com/office/powerpoint/2010/main" val="177442234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1" y="1"/>
            <a:ext cx="2974531" cy="500384"/>
          </a:xfrm>
          <a:prstGeom prst="rect">
            <a:avLst/>
          </a:prstGeom>
          <a:noFill/>
          <a:ln w="9525">
            <a:noFill/>
            <a:miter lim="800000"/>
            <a:headEnd/>
            <a:tailEnd/>
          </a:ln>
          <a:effectLst/>
        </p:spPr>
        <p:txBody>
          <a:bodyPr vert="horz" wrap="square" lIns="92903" tIns="46452" rIns="92903" bIns="46452" numCol="1" anchor="t" anchorCtr="0" compatLnSpc="1">
            <a:prstTxWarp prst="textNoShape">
              <a:avLst/>
            </a:prstTxWarp>
          </a:bodyPr>
          <a:lstStyle>
            <a:lvl1pPr>
              <a:defRPr sz="1200">
                <a:ea typeface="+mn-ea"/>
              </a:defRPr>
            </a:lvl1pPr>
          </a:lstStyle>
          <a:p>
            <a:pPr>
              <a:defRPr/>
            </a:pPr>
            <a:r>
              <a:rPr lang="da-DK"/>
              <a:t>Ole Togeby</a:t>
            </a:r>
            <a:endParaRPr lang="da-DK" dirty="0"/>
          </a:p>
        </p:txBody>
      </p:sp>
      <p:sp>
        <p:nvSpPr>
          <p:cNvPr id="20483" name="Rectangle 3"/>
          <p:cNvSpPr>
            <a:spLocks noGrp="1" noChangeArrowheads="1"/>
          </p:cNvSpPr>
          <p:nvPr>
            <p:ph type="dt" idx="1"/>
          </p:nvPr>
        </p:nvSpPr>
        <p:spPr bwMode="auto">
          <a:xfrm>
            <a:off x="3889773" y="1"/>
            <a:ext cx="2974531" cy="500384"/>
          </a:xfrm>
          <a:prstGeom prst="rect">
            <a:avLst/>
          </a:prstGeom>
          <a:noFill/>
          <a:ln w="9525">
            <a:noFill/>
            <a:miter lim="800000"/>
            <a:headEnd/>
            <a:tailEnd/>
          </a:ln>
          <a:effectLst/>
        </p:spPr>
        <p:txBody>
          <a:bodyPr vert="horz" wrap="square" lIns="92903" tIns="46452" rIns="92903" bIns="46452" numCol="1" anchor="t" anchorCtr="0" compatLnSpc="1">
            <a:prstTxWarp prst="textNoShape">
              <a:avLst/>
            </a:prstTxWarp>
          </a:bodyPr>
          <a:lstStyle>
            <a:lvl1pPr algn="r">
              <a:defRPr sz="1200" smtClean="0"/>
            </a:lvl1pPr>
          </a:lstStyle>
          <a:p>
            <a:pPr>
              <a:defRPr/>
            </a:pPr>
            <a:fld id="{9D943960-9F37-41DD-8331-335842C617E6}" type="datetime1">
              <a:rPr lang="da-DK"/>
              <a:pPr>
                <a:defRPr/>
              </a:pPr>
              <a:t>20-04-2019</a:t>
            </a:fld>
            <a:endParaRPr lang="da-DK"/>
          </a:p>
        </p:txBody>
      </p:sp>
      <p:sp>
        <p:nvSpPr>
          <p:cNvPr id="86020" name="Rectangle 4"/>
          <p:cNvSpPr>
            <a:spLocks noGrp="1" noRot="1" noChangeAspect="1" noChangeArrowheads="1" noTextEdit="1"/>
          </p:cNvSpPr>
          <p:nvPr>
            <p:ph type="sldImg" idx="2"/>
          </p:nvPr>
        </p:nvSpPr>
        <p:spPr bwMode="auto">
          <a:xfrm>
            <a:off x="935038" y="749300"/>
            <a:ext cx="4995862" cy="37480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5" name="Rectangle 5"/>
          <p:cNvSpPr>
            <a:spLocks noGrp="1" noChangeArrowheads="1"/>
          </p:cNvSpPr>
          <p:nvPr>
            <p:ph type="body" sz="quarter" idx="3"/>
          </p:nvPr>
        </p:nvSpPr>
        <p:spPr bwMode="auto">
          <a:xfrm>
            <a:off x="686431" y="4748053"/>
            <a:ext cx="5493077" cy="4498660"/>
          </a:xfrm>
          <a:prstGeom prst="rect">
            <a:avLst/>
          </a:prstGeom>
          <a:noFill/>
          <a:ln w="9525">
            <a:noFill/>
            <a:miter lim="800000"/>
            <a:headEnd/>
            <a:tailEnd/>
          </a:ln>
          <a:effectLst/>
        </p:spPr>
        <p:txBody>
          <a:bodyPr vert="horz" wrap="square" lIns="92903" tIns="46452" rIns="92903" bIns="46452" numCol="1" anchor="t" anchorCtr="0" compatLnSpc="1">
            <a:prstTxWarp prst="textNoShape">
              <a:avLst/>
            </a:prstTxWarp>
          </a:bodyPr>
          <a:lstStyle/>
          <a:p>
            <a:pPr lvl="0"/>
            <a:r>
              <a:rPr lang="da-DK" noProof="0" smtClean="0"/>
              <a:t>Klik for at redigere teksttypografierne i masteren</a:t>
            </a:r>
          </a:p>
          <a:p>
            <a:pPr lvl="1"/>
            <a:r>
              <a:rPr lang="da-DK" noProof="0" smtClean="0"/>
              <a:t>Andet niveau</a:t>
            </a:r>
          </a:p>
          <a:p>
            <a:pPr lvl="2"/>
            <a:r>
              <a:rPr lang="da-DK" noProof="0" smtClean="0"/>
              <a:t>Tredje niveau</a:t>
            </a:r>
          </a:p>
          <a:p>
            <a:pPr lvl="3"/>
            <a:r>
              <a:rPr lang="da-DK" noProof="0" smtClean="0"/>
              <a:t>Fjerde niveau</a:t>
            </a:r>
          </a:p>
          <a:p>
            <a:pPr lvl="4"/>
            <a:r>
              <a:rPr lang="da-DK" noProof="0" smtClean="0"/>
              <a:t>Femte niveau</a:t>
            </a:r>
          </a:p>
        </p:txBody>
      </p:sp>
      <p:sp>
        <p:nvSpPr>
          <p:cNvPr id="20486" name="Rectangle 6"/>
          <p:cNvSpPr>
            <a:spLocks noGrp="1" noChangeArrowheads="1"/>
          </p:cNvSpPr>
          <p:nvPr>
            <p:ph type="ftr" sz="quarter" idx="4"/>
          </p:nvPr>
        </p:nvSpPr>
        <p:spPr bwMode="auto">
          <a:xfrm>
            <a:off x="1" y="9494507"/>
            <a:ext cx="2974531" cy="500383"/>
          </a:xfrm>
          <a:prstGeom prst="rect">
            <a:avLst/>
          </a:prstGeom>
          <a:noFill/>
          <a:ln w="9525">
            <a:noFill/>
            <a:miter lim="800000"/>
            <a:headEnd/>
            <a:tailEnd/>
          </a:ln>
          <a:effectLst/>
        </p:spPr>
        <p:txBody>
          <a:bodyPr vert="horz" wrap="square" lIns="92903" tIns="46452" rIns="92903" bIns="46452" numCol="1" anchor="b" anchorCtr="0" compatLnSpc="1">
            <a:prstTxWarp prst="textNoShape">
              <a:avLst/>
            </a:prstTxWarp>
          </a:bodyPr>
          <a:lstStyle>
            <a:lvl1pPr>
              <a:defRPr sz="1200">
                <a:ea typeface="+mn-ea"/>
              </a:defRPr>
            </a:lvl1pPr>
          </a:lstStyle>
          <a:p>
            <a:pPr>
              <a:defRPr/>
            </a:pPr>
            <a:r>
              <a:rPr lang="da-DK" smtClean="0"/>
              <a:t>Forudsættelser og underforståelser 2017</a:t>
            </a:r>
            <a:endParaRPr lang="da-DK" dirty="0"/>
          </a:p>
        </p:txBody>
      </p:sp>
      <p:sp>
        <p:nvSpPr>
          <p:cNvPr id="20487" name="Rectangle 7"/>
          <p:cNvSpPr>
            <a:spLocks noGrp="1" noChangeArrowheads="1"/>
          </p:cNvSpPr>
          <p:nvPr>
            <p:ph type="sldNum" sz="quarter" idx="5"/>
          </p:nvPr>
        </p:nvSpPr>
        <p:spPr bwMode="auto">
          <a:xfrm>
            <a:off x="3889773" y="9494507"/>
            <a:ext cx="2974531" cy="500383"/>
          </a:xfrm>
          <a:prstGeom prst="rect">
            <a:avLst/>
          </a:prstGeom>
          <a:noFill/>
          <a:ln w="9525">
            <a:noFill/>
            <a:miter lim="800000"/>
            <a:headEnd/>
            <a:tailEnd/>
          </a:ln>
          <a:effectLst/>
        </p:spPr>
        <p:txBody>
          <a:bodyPr vert="horz" wrap="square" lIns="92903" tIns="46452" rIns="92903" bIns="46452" numCol="1" anchor="b" anchorCtr="0" compatLnSpc="1">
            <a:prstTxWarp prst="textNoShape">
              <a:avLst/>
            </a:prstTxWarp>
          </a:bodyPr>
          <a:lstStyle>
            <a:lvl1pPr algn="r">
              <a:defRPr sz="1200" smtClean="0"/>
            </a:lvl1pPr>
          </a:lstStyle>
          <a:p>
            <a:pPr>
              <a:defRPr/>
            </a:pPr>
            <a:fld id="{70453D31-0931-4A23-A7A6-00060A833876}" type="slidenum">
              <a:rPr lang="da-DK"/>
              <a:pPr>
                <a:defRPr/>
              </a:pPr>
              <a:t>‹nr.›</a:t>
            </a:fld>
            <a:endParaRPr lang="da-DK"/>
          </a:p>
        </p:txBody>
      </p:sp>
    </p:spTree>
    <p:extLst>
      <p:ext uri="{BB962C8B-B14F-4D97-AF65-F5344CB8AC3E}">
        <p14:creationId xmlns:p14="http://schemas.microsoft.com/office/powerpoint/2010/main" val="3863886363"/>
      </p:ext>
    </p:extLst>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54837" indent="-290322" eaLnBrk="0" hangingPunct="0">
              <a:defRPr>
                <a:solidFill>
                  <a:schemeClr val="tx1"/>
                </a:solidFill>
                <a:latin typeface="Arial" charset="0"/>
                <a:ea typeface="ＭＳ Ｐゴシック" charset="-128"/>
              </a:defRPr>
            </a:lvl2pPr>
            <a:lvl3pPr marL="1161288" indent="-232258" eaLnBrk="0" hangingPunct="0">
              <a:defRPr>
                <a:solidFill>
                  <a:schemeClr val="tx1"/>
                </a:solidFill>
                <a:latin typeface="Arial" charset="0"/>
                <a:ea typeface="ＭＳ Ｐゴシック" charset="-128"/>
              </a:defRPr>
            </a:lvl3pPr>
            <a:lvl4pPr marL="1625803" indent="-232258" eaLnBrk="0" hangingPunct="0">
              <a:defRPr>
                <a:solidFill>
                  <a:schemeClr val="tx1"/>
                </a:solidFill>
                <a:latin typeface="Arial" charset="0"/>
                <a:ea typeface="ＭＳ Ｐゴシック" charset="-128"/>
              </a:defRPr>
            </a:lvl4pPr>
            <a:lvl5pPr marL="2090318" indent="-232258" eaLnBrk="0" hangingPunct="0">
              <a:defRPr>
                <a:solidFill>
                  <a:schemeClr val="tx1"/>
                </a:solidFill>
                <a:latin typeface="Arial" charset="0"/>
                <a:ea typeface="ＭＳ Ｐゴシック" charset="-128"/>
              </a:defRPr>
            </a:lvl5pPr>
            <a:lvl6pPr marL="2554834" indent="-232258" eaLnBrk="0" fontAlgn="base" hangingPunct="0">
              <a:spcBef>
                <a:spcPct val="0"/>
              </a:spcBef>
              <a:spcAft>
                <a:spcPct val="0"/>
              </a:spcAft>
              <a:defRPr>
                <a:solidFill>
                  <a:schemeClr val="tx1"/>
                </a:solidFill>
                <a:latin typeface="Arial" charset="0"/>
                <a:ea typeface="ＭＳ Ｐゴシック" charset="-128"/>
              </a:defRPr>
            </a:lvl6pPr>
            <a:lvl7pPr marL="3019349" indent="-232258" eaLnBrk="0" fontAlgn="base" hangingPunct="0">
              <a:spcBef>
                <a:spcPct val="0"/>
              </a:spcBef>
              <a:spcAft>
                <a:spcPct val="0"/>
              </a:spcAft>
              <a:defRPr>
                <a:solidFill>
                  <a:schemeClr val="tx1"/>
                </a:solidFill>
                <a:latin typeface="Arial" charset="0"/>
                <a:ea typeface="ＭＳ Ｐゴシック" charset="-128"/>
              </a:defRPr>
            </a:lvl7pPr>
            <a:lvl8pPr marL="3483864" indent="-232258" eaLnBrk="0" fontAlgn="base" hangingPunct="0">
              <a:spcBef>
                <a:spcPct val="0"/>
              </a:spcBef>
              <a:spcAft>
                <a:spcPct val="0"/>
              </a:spcAft>
              <a:defRPr>
                <a:solidFill>
                  <a:schemeClr val="tx1"/>
                </a:solidFill>
                <a:latin typeface="Arial" charset="0"/>
                <a:ea typeface="ＭＳ Ｐゴシック" charset="-128"/>
              </a:defRPr>
            </a:lvl8pPr>
            <a:lvl9pPr marL="3948379" indent="-232258"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da-DK" smtClean="0"/>
              <a:t>Ole Togeby</a:t>
            </a:r>
          </a:p>
        </p:txBody>
      </p:sp>
      <p:sp>
        <p:nvSpPr>
          <p:cNvPr id="8704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54837" indent="-290322" eaLnBrk="0" hangingPunct="0">
              <a:defRPr>
                <a:solidFill>
                  <a:schemeClr val="tx1"/>
                </a:solidFill>
                <a:latin typeface="Arial" charset="0"/>
                <a:ea typeface="ＭＳ Ｐゴシック" charset="-128"/>
              </a:defRPr>
            </a:lvl2pPr>
            <a:lvl3pPr marL="1161288" indent="-232258" eaLnBrk="0" hangingPunct="0">
              <a:defRPr>
                <a:solidFill>
                  <a:schemeClr val="tx1"/>
                </a:solidFill>
                <a:latin typeface="Arial" charset="0"/>
                <a:ea typeface="ＭＳ Ｐゴシック" charset="-128"/>
              </a:defRPr>
            </a:lvl3pPr>
            <a:lvl4pPr marL="1625803" indent="-232258" eaLnBrk="0" hangingPunct="0">
              <a:defRPr>
                <a:solidFill>
                  <a:schemeClr val="tx1"/>
                </a:solidFill>
                <a:latin typeface="Arial" charset="0"/>
                <a:ea typeface="ＭＳ Ｐゴシック" charset="-128"/>
              </a:defRPr>
            </a:lvl4pPr>
            <a:lvl5pPr marL="2090318" indent="-232258" eaLnBrk="0" hangingPunct="0">
              <a:defRPr>
                <a:solidFill>
                  <a:schemeClr val="tx1"/>
                </a:solidFill>
                <a:latin typeface="Arial" charset="0"/>
                <a:ea typeface="ＭＳ Ｐゴシック" charset="-128"/>
              </a:defRPr>
            </a:lvl5pPr>
            <a:lvl6pPr marL="2554834" indent="-232258" eaLnBrk="0" fontAlgn="base" hangingPunct="0">
              <a:spcBef>
                <a:spcPct val="0"/>
              </a:spcBef>
              <a:spcAft>
                <a:spcPct val="0"/>
              </a:spcAft>
              <a:defRPr>
                <a:solidFill>
                  <a:schemeClr val="tx1"/>
                </a:solidFill>
                <a:latin typeface="Arial" charset="0"/>
                <a:ea typeface="ＭＳ Ｐゴシック" charset="-128"/>
              </a:defRPr>
            </a:lvl6pPr>
            <a:lvl7pPr marL="3019349" indent="-232258" eaLnBrk="0" fontAlgn="base" hangingPunct="0">
              <a:spcBef>
                <a:spcPct val="0"/>
              </a:spcBef>
              <a:spcAft>
                <a:spcPct val="0"/>
              </a:spcAft>
              <a:defRPr>
                <a:solidFill>
                  <a:schemeClr val="tx1"/>
                </a:solidFill>
                <a:latin typeface="Arial" charset="0"/>
                <a:ea typeface="ＭＳ Ｐゴシック" charset="-128"/>
              </a:defRPr>
            </a:lvl7pPr>
            <a:lvl8pPr marL="3483864" indent="-232258" eaLnBrk="0" fontAlgn="base" hangingPunct="0">
              <a:spcBef>
                <a:spcPct val="0"/>
              </a:spcBef>
              <a:spcAft>
                <a:spcPct val="0"/>
              </a:spcAft>
              <a:defRPr>
                <a:solidFill>
                  <a:schemeClr val="tx1"/>
                </a:solidFill>
                <a:latin typeface="Arial" charset="0"/>
                <a:ea typeface="ＭＳ Ｐゴシック" charset="-128"/>
              </a:defRPr>
            </a:lvl8pPr>
            <a:lvl9pPr marL="3948379" indent="-232258"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E9CCFAE0-12DC-4AD6-9469-2A4E4EE27AD2}" type="datetime1">
              <a:rPr lang="da-DK"/>
              <a:pPr eaLnBrk="1" hangingPunct="1"/>
              <a:t>20-04-2019</a:t>
            </a:fld>
            <a:endParaRPr lang="da-DK"/>
          </a:p>
        </p:txBody>
      </p:sp>
      <p:sp>
        <p:nvSpPr>
          <p:cNvPr id="87044"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54837" indent="-290322" eaLnBrk="0" hangingPunct="0">
              <a:defRPr>
                <a:solidFill>
                  <a:schemeClr val="tx1"/>
                </a:solidFill>
                <a:latin typeface="Arial" charset="0"/>
                <a:ea typeface="ＭＳ Ｐゴシック" charset="-128"/>
              </a:defRPr>
            </a:lvl2pPr>
            <a:lvl3pPr marL="1161288" indent="-232258" eaLnBrk="0" hangingPunct="0">
              <a:defRPr>
                <a:solidFill>
                  <a:schemeClr val="tx1"/>
                </a:solidFill>
                <a:latin typeface="Arial" charset="0"/>
                <a:ea typeface="ＭＳ Ｐゴシック" charset="-128"/>
              </a:defRPr>
            </a:lvl3pPr>
            <a:lvl4pPr marL="1625803" indent="-232258" eaLnBrk="0" hangingPunct="0">
              <a:defRPr>
                <a:solidFill>
                  <a:schemeClr val="tx1"/>
                </a:solidFill>
                <a:latin typeface="Arial" charset="0"/>
                <a:ea typeface="ＭＳ Ｐゴシック" charset="-128"/>
              </a:defRPr>
            </a:lvl4pPr>
            <a:lvl5pPr marL="2090318" indent="-232258" eaLnBrk="0" hangingPunct="0">
              <a:defRPr>
                <a:solidFill>
                  <a:schemeClr val="tx1"/>
                </a:solidFill>
                <a:latin typeface="Arial" charset="0"/>
                <a:ea typeface="ＭＳ Ｐゴシック" charset="-128"/>
              </a:defRPr>
            </a:lvl5pPr>
            <a:lvl6pPr marL="2554834" indent="-232258" eaLnBrk="0" fontAlgn="base" hangingPunct="0">
              <a:spcBef>
                <a:spcPct val="0"/>
              </a:spcBef>
              <a:spcAft>
                <a:spcPct val="0"/>
              </a:spcAft>
              <a:defRPr>
                <a:solidFill>
                  <a:schemeClr val="tx1"/>
                </a:solidFill>
                <a:latin typeface="Arial" charset="0"/>
                <a:ea typeface="ＭＳ Ｐゴシック" charset="-128"/>
              </a:defRPr>
            </a:lvl6pPr>
            <a:lvl7pPr marL="3019349" indent="-232258" eaLnBrk="0" fontAlgn="base" hangingPunct="0">
              <a:spcBef>
                <a:spcPct val="0"/>
              </a:spcBef>
              <a:spcAft>
                <a:spcPct val="0"/>
              </a:spcAft>
              <a:defRPr>
                <a:solidFill>
                  <a:schemeClr val="tx1"/>
                </a:solidFill>
                <a:latin typeface="Arial" charset="0"/>
                <a:ea typeface="ＭＳ Ｐゴシック" charset="-128"/>
              </a:defRPr>
            </a:lvl7pPr>
            <a:lvl8pPr marL="3483864" indent="-232258" eaLnBrk="0" fontAlgn="base" hangingPunct="0">
              <a:spcBef>
                <a:spcPct val="0"/>
              </a:spcBef>
              <a:spcAft>
                <a:spcPct val="0"/>
              </a:spcAft>
              <a:defRPr>
                <a:solidFill>
                  <a:schemeClr val="tx1"/>
                </a:solidFill>
                <a:latin typeface="Arial" charset="0"/>
                <a:ea typeface="ＭＳ Ｐゴシック" charset="-128"/>
              </a:defRPr>
            </a:lvl8pPr>
            <a:lvl9pPr marL="3948379" indent="-232258"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da-DK" smtClean="0"/>
              <a:t>Forudsættelser og underforståelser 2017</a:t>
            </a:r>
          </a:p>
        </p:txBody>
      </p:sp>
      <p:sp>
        <p:nvSpPr>
          <p:cNvPr id="870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54837" indent="-290322" eaLnBrk="0" hangingPunct="0">
              <a:defRPr>
                <a:solidFill>
                  <a:schemeClr val="tx1"/>
                </a:solidFill>
                <a:latin typeface="Arial" charset="0"/>
                <a:ea typeface="ＭＳ Ｐゴシック" charset="-128"/>
              </a:defRPr>
            </a:lvl2pPr>
            <a:lvl3pPr marL="1161288" indent="-232258" eaLnBrk="0" hangingPunct="0">
              <a:defRPr>
                <a:solidFill>
                  <a:schemeClr val="tx1"/>
                </a:solidFill>
                <a:latin typeface="Arial" charset="0"/>
                <a:ea typeface="ＭＳ Ｐゴシック" charset="-128"/>
              </a:defRPr>
            </a:lvl3pPr>
            <a:lvl4pPr marL="1625803" indent="-232258" eaLnBrk="0" hangingPunct="0">
              <a:defRPr>
                <a:solidFill>
                  <a:schemeClr val="tx1"/>
                </a:solidFill>
                <a:latin typeface="Arial" charset="0"/>
                <a:ea typeface="ＭＳ Ｐゴシック" charset="-128"/>
              </a:defRPr>
            </a:lvl4pPr>
            <a:lvl5pPr marL="2090318" indent="-232258" eaLnBrk="0" hangingPunct="0">
              <a:defRPr>
                <a:solidFill>
                  <a:schemeClr val="tx1"/>
                </a:solidFill>
                <a:latin typeface="Arial" charset="0"/>
                <a:ea typeface="ＭＳ Ｐゴシック" charset="-128"/>
              </a:defRPr>
            </a:lvl5pPr>
            <a:lvl6pPr marL="2554834" indent="-232258" eaLnBrk="0" fontAlgn="base" hangingPunct="0">
              <a:spcBef>
                <a:spcPct val="0"/>
              </a:spcBef>
              <a:spcAft>
                <a:spcPct val="0"/>
              </a:spcAft>
              <a:defRPr>
                <a:solidFill>
                  <a:schemeClr val="tx1"/>
                </a:solidFill>
                <a:latin typeface="Arial" charset="0"/>
                <a:ea typeface="ＭＳ Ｐゴシック" charset="-128"/>
              </a:defRPr>
            </a:lvl6pPr>
            <a:lvl7pPr marL="3019349" indent="-232258" eaLnBrk="0" fontAlgn="base" hangingPunct="0">
              <a:spcBef>
                <a:spcPct val="0"/>
              </a:spcBef>
              <a:spcAft>
                <a:spcPct val="0"/>
              </a:spcAft>
              <a:defRPr>
                <a:solidFill>
                  <a:schemeClr val="tx1"/>
                </a:solidFill>
                <a:latin typeface="Arial" charset="0"/>
                <a:ea typeface="ＭＳ Ｐゴシック" charset="-128"/>
              </a:defRPr>
            </a:lvl7pPr>
            <a:lvl8pPr marL="3483864" indent="-232258" eaLnBrk="0" fontAlgn="base" hangingPunct="0">
              <a:spcBef>
                <a:spcPct val="0"/>
              </a:spcBef>
              <a:spcAft>
                <a:spcPct val="0"/>
              </a:spcAft>
              <a:defRPr>
                <a:solidFill>
                  <a:schemeClr val="tx1"/>
                </a:solidFill>
                <a:latin typeface="Arial" charset="0"/>
                <a:ea typeface="ＭＳ Ｐゴシック" charset="-128"/>
              </a:defRPr>
            </a:lvl8pPr>
            <a:lvl9pPr marL="3948379" indent="-232258"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14ADA0AC-7496-483A-86F5-EBD79EEB2DDA}" type="slidenum">
              <a:rPr lang="da-DK"/>
              <a:pPr eaLnBrk="1" hangingPunct="1"/>
              <a:t>1</a:t>
            </a:fld>
            <a:endParaRPr lang="da-DK"/>
          </a:p>
        </p:txBody>
      </p:sp>
      <p:sp>
        <p:nvSpPr>
          <p:cNvPr id="87046" name="Rectangle 2"/>
          <p:cNvSpPr>
            <a:spLocks noGrp="1" noRot="1" noChangeAspect="1" noChangeArrowheads="1" noTextEdit="1"/>
          </p:cNvSpPr>
          <p:nvPr>
            <p:ph type="sldImg"/>
          </p:nvPr>
        </p:nvSpPr>
        <p:spPr>
          <a:ln/>
        </p:spPr>
      </p:sp>
      <p:sp>
        <p:nvSpPr>
          <p:cNvPr id="870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a-DK"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Rot="1" noChangeAspect="1" noChangeArrowheads="1" noTextEdit="1"/>
          </p:cNvSpPr>
          <p:nvPr>
            <p:ph type="sldImg"/>
          </p:nvPr>
        </p:nvSpPr>
        <p:spPr>
          <a:xfrm>
            <a:off x="935038" y="749300"/>
            <a:ext cx="4997450" cy="3748088"/>
          </a:xfrm>
          <a:ln/>
        </p:spPr>
      </p:sp>
      <p:sp>
        <p:nvSpPr>
          <p:cNvPr id="1413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a-DK" smtClean="0"/>
              <a:t>Hvorfor siger B det han gør?</a:t>
            </a:r>
          </a:p>
          <a:p>
            <a:r>
              <a:rPr lang="da-DK" smtClean="0"/>
              <a:t>Fordi det er relevant for A; hun kan nemlig slutte sig til ’at hun (antagelig) kan købe benzin henne om hjørnet’. Og således komme videre. B har altså kommunikeret mere and han har sagt. Denne mer-mening kan kaldes </a:t>
            </a:r>
          </a:p>
          <a:p>
            <a:r>
              <a:rPr lang="da-DK" smtClean="0"/>
              <a:t>underforståelse (conversational implicature)</a:t>
            </a:r>
          </a:p>
          <a:p>
            <a:endParaRPr lang="da-DK"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Rot="1" noChangeAspect="1" noChangeArrowheads="1" noTextEdit="1"/>
          </p:cNvSpPr>
          <p:nvPr>
            <p:ph type="sldImg"/>
          </p:nvPr>
        </p:nvSpPr>
        <p:spPr>
          <a:xfrm>
            <a:off x="935038" y="749300"/>
            <a:ext cx="4997450" cy="3748088"/>
          </a:xfrm>
          <a:ln/>
        </p:spPr>
      </p:sp>
      <p:sp>
        <p:nvSpPr>
          <p:cNvPr id="1423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a-DK" smtClean="0"/>
              <a:t>Underforståelser udløses ikke af leksikalske ord, men af at enhver afsender garanterer at alle oplysninger i ytringen er relevante for det aktuelle formål. Afsenderen lover ikke blot at sige sandheden og kun sandheden, men også:</a:t>
            </a:r>
          </a:p>
          <a:p>
            <a:r>
              <a:rPr lang="da-DK" smtClean="0"/>
              <a:t>hele sandheden. </a:t>
            </a:r>
          </a:p>
          <a:p>
            <a:r>
              <a:rPr lang="da-DK" smtClean="0"/>
              <a:t>Så når man ikke siger noget der ville være relevant for modtagerne, underforstår man at det ikke er sandt, eller at man ikke ved at det er sandt. </a:t>
            </a:r>
          </a:p>
          <a:p>
            <a:r>
              <a:rPr lang="da-DK" smtClean="0"/>
              <a:t>Når B siger: </a:t>
            </a:r>
            <a:r>
              <a:rPr lang="da-DK" i="1" smtClean="0"/>
              <a:t>Der er en tank henne om hjørnet</a:t>
            </a:r>
            <a:r>
              <a:rPr lang="da-DK" smtClean="0"/>
              <a:t>, har han også signaleret at han ikke ved om den har åbent. </a:t>
            </a:r>
          </a:p>
          <a:p>
            <a:endParaRPr lang="da-DK" smtClean="0"/>
          </a:p>
          <a:p>
            <a:endParaRPr lang="da-DK"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Rot="1" noChangeAspect="1" noChangeArrowheads="1" noTextEdit="1"/>
          </p:cNvSpPr>
          <p:nvPr>
            <p:ph type="sldImg"/>
          </p:nvPr>
        </p:nvSpPr>
        <p:spPr>
          <a:xfrm>
            <a:off x="935038" y="749300"/>
            <a:ext cx="4997450" cy="3748088"/>
          </a:xfrm>
          <a:ln/>
        </p:spPr>
      </p:sp>
      <p:sp>
        <p:nvSpPr>
          <p:cNvPr id="1433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a-DK" smtClean="0"/>
              <a:t>underforstår afsenderen at det ikke benægtede udsagn er det normale, og at den benægtede information er relevant fordi det er en undtagelse: ’han var fuld de andre dage’, </a:t>
            </a:r>
          </a:p>
          <a:p>
            <a:r>
              <a:rPr lang="da-DK" smtClean="0"/>
              <a:t>Man kan altså med underforståelser kommunikere noget usandt uden at sige noget usandt. </a:t>
            </a:r>
          </a:p>
          <a:p>
            <a:pPr lvl="1"/>
            <a:r>
              <a:rPr lang="da-DK" smtClean="0"/>
              <a:t>I mange tilfælde er der både forudsættelser og underforståelser på spil i de eksempler som er bemærkelsesværdige. I eksemplet </a:t>
            </a:r>
          </a:p>
          <a:p>
            <a:pPr lvl="1"/>
            <a:r>
              <a:rPr lang="da-DK" smtClean="0"/>
              <a:t>for det er ved konstruktioner med </a:t>
            </a:r>
            <a:r>
              <a:rPr lang="da-DK" i="1" smtClean="0"/>
              <a:t>men</a:t>
            </a:r>
            <a:r>
              <a:rPr lang="da-DK" smtClean="0"/>
              <a:t> underforstået at det er modsætningens andet led der har relevans som en præmis i ræsonnementet. </a:t>
            </a:r>
          </a:p>
          <a:p>
            <a:r>
              <a:rPr lang="da-DK" i="1" smtClean="0"/>
              <a:t>Tjeneren er jyde, men velsoigneret</a:t>
            </a:r>
            <a:r>
              <a:rPr lang="da-DK" smtClean="0"/>
              <a:t> </a:t>
            </a:r>
          </a:p>
          <a:p>
            <a:endParaRPr lang="da-DK" smtClean="0"/>
          </a:p>
          <a:p>
            <a:pPr lvl="1"/>
            <a:r>
              <a:rPr lang="da-DK" smtClean="0"/>
              <a:t>forudsat at der er modsætning mellem ‘at være jyde’ og ‘at være velsoigneret’, </a:t>
            </a:r>
          </a:p>
          <a:p>
            <a:pPr lvl="1"/>
            <a:r>
              <a:rPr lang="da-DK" smtClean="0"/>
              <a:t>men det er underforstået at ‘derfor kan vi godt spise på denne restaurant’, </a:t>
            </a:r>
          </a:p>
          <a:p>
            <a:pPr lvl="1"/>
            <a:r>
              <a:rPr lang="da-DK" smtClean="0"/>
              <a:t>Den der havde sagt: </a:t>
            </a:r>
          </a:p>
          <a:p>
            <a:pPr lvl="1"/>
            <a:endParaRPr lang="da-DK" smtClean="0"/>
          </a:p>
          <a:p>
            <a:r>
              <a:rPr lang="da-DK" i="1" smtClean="0"/>
              <a:t>Tjeneren er velsoigneret, men jyde </a:t>
            </a:r>
          </a:p>
          <a:p>
            <a:endParaRPr lang="da-DK" i="1" smtClean="0"/>
          </a:p>
          <a:p>
            <a:pPr lvl="1"/>
            <a:r>
              <a:rPr lang="da-DK" smtClean="0"/>
              <a:t>havde været en endnu større københavnerchauvinist, og konklusionen havde været: ‘derfor kan vi ikke spise på denne restaurant’.</a:t>
            </a:r>
          </a:p>
          <a:p>
            <a:endParaRPr lang="da-DK" smtClean="0"/>
          </a:p>
          <a:p>
            <a:endParaRPr lang="da-DK" smtClean="0"/>
          </a:p>
          <a:p>
            <a:endParaRPr lang="da-DK"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Rot="1" noChangeAspect="1" noChangeArrowheads="1" noTextEdit="1"/>
          </p:cNvSpPr>
          <p:nvPr>
            <p:ph type="sldImg"/>
          </p:nvPr>
        </p:nvSpPr>
        <p:spPr>
          <a:xfrm>
            <a:off x="935038" y="749300"/>
            <a:ext cx="4997450" cy="3748088"/>
          </a:xfrm>
          <a:ln/>
        </p:spPr>
      </p:sp>
      <p:sp>
        <p:nvSpPr>
          <p:cNvPr id="1443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a-DK" smtClean="0"/>
              <a:t>I Eksemplet med den velsoignerede tjener er underforståelsen konklusionen. Her kommer et eksempel hvor det er præmissen der er underforstået.</a:t>
            </a:r>
          </a:p>
          <a:p>
            <a:r>
              <a:rPr lang="da-DK" smtClean="0"/>
              <a:t>Her løber ræsonnenemtet således: </a:t>
            </a:r>
          </a:p>
          <a:p>
            <a:pPr lvl="1"/>
            <a:r>
              <a:rPr lang="da-DK" smtClean="0"/>
              <a:t>Institutmødet er kun for de forskningsaktive medarbejdere</a:t>
            </a:r>
          </a:p>
          <a:p>
            <a:pPr lvl="1"/>
            <a:r>
              <a:rPr lang="da-DK" u="sng" smtClean="0"/>
              <a:t>{Du er ikke forskningsaktiv}                                             </a:t>
            </a:r>
            <a:endParaRPr lang="da-DK" smtClean="0"/>
          </a:p>
          <a:p>
            <a:pPr lvl="1"/>
            <a:r>
              <a:rPr lang="da-DK" smtClean="0"/>
              <a:t>Ergo: Du skal ikke med til mødet</a:t>
            </a:r>
          </a:p>
          <a:p>
            <a:r>
              <a:rPr lang="da-DK" smtClean="0"/>
              <a:t>Konklusionen, er i og for sig udtalt, nemlig med ordet </a:t>
            </a:r>
            <a:r>
              <a:rPr lang="da-DK" i="1" smtClean="0"/>
              <a:t>Jamen</a:t>
            </a:r>
            <a:r>
              <a:rPr lang="da-DK" smtClean="0"/>
              <a:t>, så her er det alene præmissen der er underforstået. At den er fornærmende har ikke noget med dens relevans at gøre.  </a:t>
            </a:r>
          </a:p>
          <a:p>
            <a:r>
              <a:rPr lang="da-DK" smtClean="0"/>
              <a:t>Underforståelser kan være bevidste og fornærmende som </a:t>
            </a:r>
            <a:r>
              <a:rPr lang="da-DK" i="1" smtClean="0"/>
              <a:t>Jammen mødet er kun for det forskningsaktive</a:t>
            </a:r>
            <a:r>
              <a:rPr lang="da-DK" smtClean="0"/>
              <a:t>,  eller de kan for afsenderen være ubevidste og symptomatiske. </a:t>
            </a:r>
          </a:p>
          <a:p>
            <a:endParaRPr lang="da-DK"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Rot="1" noChangeAspect="1" noChangeArrowheads="1" noTextEdit="1"/>
          </p:cNvSpPr>
          <p:nvPr>
            <p:ph type="sldImg"/>
          </p:nvPr>
        </p:nvSpPr>
        <p:spPr>
          <a:xfrm>
            <a:off x="935038" y="749300"/>
            <a:ext cx="4997450" cy="3748088"/>
          </a:xfrm>
          <a:ln/>
        </p:spPr>
      </p:sp>
      <p:sp>
        <p:nvSpPr>
          <p:cNvPr id="145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a-DK"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Rot="1" noChangeAspect="1" noChangeArrowheads="1" noTextEdit="1"/>
          </p:cNvSpPr>
          <p:nvPr>
            <p:ph type="sldImg"/>
          </p:nvPr>
        </p:nvSpPr>
        <p:spPr>
          <a:xfrm>
            <a:off x="935038" y="749300"/>
            <a:ext cx="4997450" cy="3748088"/>
          </a:xfrm>
          <a:ln/>
        </p:spPr>
      </p:sp>
      <p:sp>
        <p:nvSpPr>
          <p:cNvPr id="1464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a-DK"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spect="1" noChangeArrowheads="1" noTextEdit="1"/>
          </p:cNvSpPr>
          <p:nvPr>
            <p:ph type="sldImg"/>
          </p:nvPr>
        </p:nvSpPr>
        <p:spPr>
          <a:xfrm>
            <a:off x="935038" y="749300"/>
            <a:ext cx="4997450" cy="3748088"/>
          </a:xfrm>
          <a:ln/>
        </p:spPr>
      </p:sp>
      <p:sp>
        <p:nvSpPr>
          <p:cNvPr id="1474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a-DK" dirty="0" smtClean="0"/>
              <a:t>Tolkningen af et tegn er selvfølgelig afhængig af tegnets form, men tolkningen er alene i </a:t>
            </a:r>
            <a:r>
              <a:rPr lang="da-DK" i="1" dirty="0" smtClean="0"/>
              <a:t>beskuerens øjne</a:t>
            </a:r>
            <a:r>
              <a:rPr lang="da-DK" dirty="0" smtClean="0"/>
              <a:t>.</a:t>
            </a:r>
          </a:p>
          <a:p>
            <a:r>
              <a:rPr lang="da-DK" dirty="0" smtClean="0"/>
              <a:t>Det man ser, når man ser at et billede </a:t>
            </a:r>
            <a:r>
              <a:rPr lang="da-DK" i="1" dirty="0" smtClean="0"/>
              <a:t>forestiller</a:t>
            </a:r>
            <a:r>
              <a:rPr lang="da-DK" dirty="0" smtClean="0"/>
              <a:t> noget,  eller at en tekst betyder noget, er altid en illusion, for tegnet er jo ikke andet end streger på papir eller malestrøg på et lærred. </a:t>
            </a:r>
          </a:p>
          <a:p>
            <a:r>
              <a:rPr lang="da-DK" dirty="0" smtClean="0"/>
              <a:t>Eksempel: Man kan ikke se andet end en spiral, </a:t>
            </a:r>
          </a:p>
          <a:p>
            <a:r>
              <a:rPr lang="da-DK" dirty="0" smtClean="0"/>
              <a:t>men hvis man følger med fingeren , forstår man at det er koncentriske cirkler. Spiralen er altså en illusion som kun er i beskuerens øje</a:t>
            </a:r>
          </a:p>
          <a:p>
            <a:endParaRPr lang="da-DK" dirty="0" smtClean="0"/>
          </a:p>
          <a:p>
            <a:r>
              <a:rPr lang="da-DK" dirty="0" smtClean="0"/>
              <a:t>Hvad er forskellen på en tissemand og en nullermand?</a:t>
            </a:r>
          </a:p>
          <a:p>
            <a:r>
              <a:rPr lang="da-DK" dirty="0" smtClean="0"/>
              <a:t>Hvis man tisser på en nullermand, bliver den mindre. …</a:t>
            </a:r>
          </a:p>
          <a:p>
            <a:endParaRPr lang="da-DK" dirty="0" smtClean="0"/>
          </a:p>
          <a:p>
            <a:r>
              <a:rPr lang="da-DK" dirty="0" smtClean="0"/>
              <a:t>Hvad er forskellen på en tissemand og en nullermand (og det er ikke den samme gåde som før)?</a:t>
            </a:r>
          </a:p>
          <a:p>
            <a:r>
              <a:rPr lang="da-DK" dirty="0" smtClean="0"/>
              <a:t>Nullermanden kommer af sig selv. … </a:t>
            </a:r>
          </a:p>
          <a:p>
            <a:endParaRPr lang="da-DK" dirty="0" smtClean="0"/>
          </a:p>
          <a:p>
            <a:endParaRPr lang="da-DK" dirty="0" smtClean="0"/>
          </a:p>
          <a:p>
            <a:endParaRPr lang="da-DK"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Rot="1" noChangeAspect="1" noChangeArrowheads="1" noTextEdit="1"/>
          </p:cNvSpPr>
          <p:nvPr>
            <p:ph type="sldImg"/>
          </p:nvPr>
        </p:nvSpPr>
        <p:spPr>
          <a:xfrm>
            <a:off x="935038" y="749300"/>
            <a:ext cx="4997450" cy="3748088"/>
          </a:xfrm>
          <a:ln/>
        </p:spPr>
      </p:sp>
      <p:sp>
        <p:nvSpPr>
          <p:cNvPr id="1484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a-DK" smtClean="0"/>
              <a:t>Ræsonnement: </a:t>
            </a:r>
          </a:p>
          <a:p>
            <a:pPr lvl="1"/>
            <a:r>
              <a:rPr lang="da-DK" smtClean="0"/>
              <a:t>Det er ikke sandt at ’slankekure virker hver gang’.</a:t>
            </a:r>
          </a:p>
          <a:p>
            <a:pPr lvl="1"/>
            <a:r>
              <a:rPr lang="da-DK" smtClean="0"/>
              <a:t>Afsenderen har sideordnet sætningerne og har dermed markeret at de er syntaktisk og semantisk parallelle. </a:t>
            </a:r>
          </a:p>
          <a:p>
            <a:pPr lvl="1"/>
            <a:r>
              <a:rPr lang="da-DK" smtClean="0"/>
              <a:t>ERGO: det er ikke sandt at ’jeg klarer dig bedst alene’</a:t>
            </a:r>
          </a:p>
          <a:p>
            <a:endParaRPr lang="da-DK" smtClean="0"/>
          </a:p>
          <a:p>
            <a:endParaRPr lang="da-DK"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Rot="1" noChangeAspect="1" noChangeArrowheads="1" noTextEdit="1"/>
          </p:cNvSpPr>
          <p:nvPr>
            <p:ph type="sldImg"/>
          </p:nvPr>
        </p:nvSpPr>
        <p:spPr>
          <a:xfrm>
            <a:off x="935038" y="749300"/>
            <a:ext cx="4997450" cy="3748088"/>
          </a:xfrm>
          <a:ln/>
        </p:spPr>
      </p:sp>
      <p:sp>
        <p:nvSpPr>
          <p:cNvPr id="1495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a-DK"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200" b="0" i="0" u="none" strike="noStrike" kern="1200" baseline="0" dirty="0" smtClean="0">
                <a:solidFill>
                  <a:schemeClr val="tx1"/>
                </a:solidFill>
                <a:latin typeface="Arial" charset="0"/>
                <a:ea typeface="ＭＳ Ｐゴシック" charset="-128"/>
                <a:cs typeface="ＭＳ Ｐゴシック" charset="-128"/>
              </a:rPr>
              <a:t>Et gæt kan hvile på sproglige iagttagelser af tekststykkerne. Med formuleringen </a:t>
            </a:r>
            <a:r>
              <a:rPr lang="da-DK" sz="1200" b="0" i="1" u="none" strike="noStrike" kern="1200" baseline="0" dirty="0" smtClean="0">
                <a:solidFill>
                  <a:schemeClr val="tx1"/>
                </a:solidFill>
                <a:latin typeface="Arial" charset="0"/>
                <a:ea typeface="ＭＳ Ｐゴシック" charset="-128"/>
                <a:cs typeface="ＭＳ Ｐゴシック" charset="-128"/>
              </a:rPr>
              <a:t>I den forstand er X det moderne arbejderparti</a:t>
            </a:r>
            <a:r>
              <a:rPr lang="da-DK" sz="1200" b="0" i="0" u="none" strike="noStrike" kern="1200" baseline="0" dirty="0" smtClean="0">
                <a:solidFill>
                  <a:schemeClr val="tx1"/>
                </a:solidFill>
                <a:latin typeface="Arial" charset="0"/>
                <a:ea typeface="ＭＳ Ｐゴシック" charset="-128"/>
                <a:cs typeface="ＭＳ Ｐゴシック" charset="-128"/>
              </a:rPr>
              <a:t> underforstås det at X i andre </a:t>
            </a:r>
            <a:r>
              <a:rPr lang="da-DK" sz="1200" b="0" i="0" u="none" strike="noStrike" kern="1200" baseline="0" dirty="0" err="1" smtClean="0">
                <a:solidFill>
                  <a:schemeClr val="tx1"/>
                </a:solidFill>
                <a:latin typeface="Arial" charset="0"/>
                <a:ea typeface="ＭＳ Ｐゴシック" charset="-128"/>
                <a:cs typeface="ＭＳ Ｐゴシック" charset="-128"/>
              </a:rPr>
              <a:t>forstande</a:t>
            </a:r>
            <a:r>
              <a:rPr lang="da-DK" sz="1200" b="0" i="0" u="none" strike="noStrike" kern="1200" baseline="0" dirty="0" smtClean="0">
                <a:solidFill>
                  <a:schemeClr val="tx1"/>
                </a:solidFill>
                <a:latin typeface="Arial" charset="0"/>
                <a:ea typeface="ＭＳ Ｐゴシック" charset="-128"/>
                <a:cs typeface="ＭＳ Ｐゴシック" charset="-128"/>
              </a:rPr>
              <a:t> ikke er et arbejderparti, og egentlig slet ikke er det, og ordet </a:t>
            </a:r>
            <a:r>
              <a:rPr lang="da-DK" sz="1200" b="0" i="1" u="none" strike="noStrike" kern="1200" baseline="0" dirty="0" smtClean="0">
                <a:solidFill>
                  <a:schemeClr val="tx1"/>
                </a:solidFill>
                <a:latin typeface="Arial" charset="0"/>
                <a:ea typeface="ＭＳ Ｐゴシック" charset="-128"/>
                <a:cs typeface="ＭＳ Ｐゴシック" charset="-128"/>
              </a:rPr>
              <a:t>moderne</a:t>
            </a:r>
            <a:r>
              <a:rPr lang="da-DK" sz="1200" b="0" i="0" u="none" strike="noStrike" kern="1200" baseline="0" dirty="0" smtClean="0">
                <a:solidFill>
                  <a:schemeClr val="tx1"/>
                </a:solidFill>
                <a:latin typeface="Arial" charset="0"/>
                <a:ea typeface="ＭＳ Ｐゴシック" charset="-128"/>
                <a:cs typeface="ＭＳ Ｐゴシック" charset="-128"/>
              </a:rPr>
              <a:t> lægger op til at det ikke er ‘det gamle’ eller ‘det gammeldags’ arbejderparti. X-partiet er derfor antagelig også et gammelt parti, bare ikke det gamle arbejderparti; havde det været et nyt parti havde der nok stået </a:t>
            </a:r>
            <a:r>
              <a:rPr lang="da-DK" sz="1200" b="0" i="1" u="none" strike="noStrike" kern="1200" baseline="0" dirty="0" smtClean="0">
                <a:solidFill>
                  <a:schemeClr val="tx1"/>
                </a:solidFill>
                <a:latin typeface="Arial" charset="0"/>
                <a:ea typeface="ＭＳ Ｐゴシック" charset="-128"/>
                <a:cs typeface="ＭＳ Ｐゴシック" charset="-128"/>
              </a:rPr>
              <a:t>det nye arbejderparti.</a:t>
            </a:r>
            <a:r>
              <a:rPr lang="da-DK" sz="1200" b="0" i="0" u="none" strike="noStrike" kern="1200" baseline="0" dirty="0" smtClean="0">
                <a:solidFill>
                  <a:schemeClr val="tx1"/>
                </a:solidFill>
                <a:latin typeface="Arial" charset="0"/>
                <a:ea typeface="ＭＳ Ｐゴシック" charset="-128"/>
                <a:cs typeface="ＭＳ Ｐゴシック" charset="-128"/>
              </a:rPr>
              <a:t> X-partiet må således nok være det gamle parti Venstre. </a:t>
            </a:r>
          </a:p>
          <a:p>
            <a:r>
              <a:rPr lang="da-DK" sz="1200" b="0" i="0" u="none" strike="noStrike" kern="1200" baseline="0" dirty="0" smtClean="0">
                <a:solidFill>
                  <a:schemeClr val="tx1"/>
                </a:solidFill>
                <a:latin typeface="Arial" charset="0"/>
                <a:ea typeface="ＭＳ Ｐゴシック" charset="-128"/>
                <a:cs typeface="ＭＳ Ｐゴシック" charset="-128"/>
              </a:rPr>
              <a:t>	Formuleringen </a:t>
            </a:r>
            <a:r>
              <a:rPr lang="da-DK" sz="1200" b="0" i="1" u="none" strike="noStrike" kern="1200" baseline="0" dirty="0" smtClean="0">
                <a:solidFill>
                  <a:schemeClr val="tx1"/>
                </a:solidFill>
                <a:latin typeface="Arial" charset="0"/>
                <a:ea typeface="ＭＳ Ｐゴシック" charset="-128"/>
                <a:cs typeface="ＭＳ Ｐゴシック" charset="-128"/>
              </a:rPr>
              <a:t>Den tredje grund til at Y er et oplagt arbejderparti, skyldes skattepolitikken </a:t>
            </a:r>
            <a:r>
              <a:rPr lang="da-DK" sz="1200" b="0" i="0" u="none" strike="noStrike" kern="1200" baseline="0" dirty="0" smtClean="0">
                <a:solidFill>
                  <a:schemeClr val="tx1"/>
                </a:solidFill>
                <a:latin typeface="Arial" charset="0"/>
                <a:ea typeface="ＭＳ Ｐゴシック" charset="-128"/>
                <a:cs typeface="ＭＳ Ｐゴシック" charset="-128"/>
              </a:rPr>
              <a:t>forudsætter at der har været nævnt to andre grunde, og indgår således i en </a:t>
            </a:r>
            <a:r>
              <a:rPr lang="da-DK" sz="1200" b="0" i="0" u="none" strike="noStrike" kern="1200" baseline="0" dirty="0" err="1" smtClean="0">
                <a:solidFill>
                  <a:schemeClr val="tx1"/>
                </a:solidFill>
                <a:latin typeface="Arial" charset="0"/>
                <a:ea typeface="ＭＳ Ｐゴシック" charset="-128"/>
                <a:cs typeface="ＭＳ Ｐゴシック" charset="-128"/>
              </a:rPr>
              <a:t>argumentativ</a:t>
            </a:r>
            <a:r>
              <a:rPr lang="da-DK" sz="1200" b="0" i="0" u="none" strike="noStrike" kern="1200" baseline="0" dirty="0" smtClean="0">
                <a:solidFill>
                  <a:schemeClr val="tx1"/>
                </a:solidFill>
                <a:latin typeface="Arial" charset="0"/>
                <a:ea typeface="ＭＳ Ｐゴシック" charset="-128"/>
                <a:cs typeface="ＭＳ Ｐゴシック" charset="-128"/>
              </a:rPr>
              <a:t> tekst som har en underforstået adressat som ikke tror på at Y er et arbejderparti og derfor skal overbevises. Y-partiet vil altså gerne være et rigtigt arbejderparti. Det ubestemte nominal </a:t>
            </a:r>
            <a:r>
              <a:rPr lang="da-DK" sz="1200" b="0" i="1" u="none" strike="noStrike" kern="1200" baseline="0" dirty="0" smtClean="0">
                <a:solidFill>
                  <a:schemeClr val="tx1"/>
                </a:solidFill>
                <a:latin typeface="Arial" charset="0"/>
                <a:ea typeface="ＭＳ Ｐゴシック" charset="-128"/>
                <a:cs typeface="ＭＳ Ｐゴシック" charset="-128"/>
              </a:rPr>
              <a:t>et oplagt </a:t>
            </a:r>
            <a:r>
              <a:rPr lang="da-DK" sz="1200" b="0" i="1" u="none" strike="noStrike" kern="1200" baseline="0" dirty="0" err="1" smtClean="0">
                <a:solidFill>
                  <a:schemeClr val="tx1"/>
                </a:solidFill>
                <a:latin typeface="Arial" charset="0"/>
                <a:ea typeface="ＭＳ Ｐゴシック" charset="-128"/>
                <a:cs typeface="ＭＳ Ｐゴシック" charset="-128"/>
              </a:rPr>
              <a:t>arbejderti</a:t>
            </a:r>
            <a:r>
              <a:rPr lang="da-DK" sz="1200" b="0" i="0" u="none" strike="noStrike" kern="1200" baseline="0" dirty="0" smtClean="0">
                <a:solidFill>
                  <a:schemeClr val="tx1"/>
                </a:solidFill>
                <a:latin typeface="Arial" charset="0"/>
                <a:ea typeface="ＭＳ Ｐゴシック" charset="-128"/>
                <a:cs typeface="ＭＳ Ｐゴシック" charset="-128"/>
              </a:rPr>
              <a:t> forudsætter at Y ikke traditionelt er et arbejderparti, og at der findes andre arbejderpartier. Eksemplet viser også stilistisk usikkerhed, og røber mangel på rutine: der er dobbeltkonfekt ved </a:t>
            </a:r>
            <a:r>
              <a:rPr lang="da-DK" sz="1200" b="0" i="1" u="none" strike="noStrike" kern="1200" baseline="0" dirty="0" smtClean="0">
                <a:solidFill>
                  <a:schemeClr val="tx1"/>
                </a:solidFill>
                <a:latin typeface="Arial" charset="0"/>
                <a:ea typeface="ＭＳ Ｐゴシック" charset="-128"/>
                <a:cs typeface="ＭＳ Ｐゴシック" charset="-128"/>
              </a:rPr>
              <a:t>Den tredje grund ...skyldes; </a:t>
            </a:r>
            <a:r>
              <a:rPr lang="da-DK" sz="1200" b="0" i="0" u="none" strike="noStrike" kern="1200" baseline="0" dirty="0" smtClean="0">
                <a:solidFill>
                  <a:schemeClr val="tx1"/>
                </a:solidFill>
                <a:latin typeface="Arial" charset="0"/>
                <a:ea typeface="ＭＳ Ｐゴシック" charset="-128"/>
                <a:cs typeface="ＭＳ Ｐゴシック" charset="-128"/>
              </a:rPr>
              <a:t>ordet </a:t>
            </a:r>
            <a:r>
              <a:rPr lang="da-DK" sz="1200" b="0" i="1" u="none" strike="noStrike" kern="1200" baseline="0" dirty="0" smtClean="0">
                <a:solidFill>
                  <a:schemeClr val="tx1"/>
                </a:solidFill>
                <a:latin typeface="Arial" charset="0"/>
                <a:ea typeface="ＭＳ Ｐゴシック" charset="-128"/>
                <a:cs typeface="ＭＳ Ｐゴシック" charset="-128"/>
              </a:rPr>
              <a:t>eksorbitant </a:t>
            </a:r>
            <a:r>
              <a:rPr lang="da-DK" sz="1200" b="0" i="0" u="none" strike="noStrike" kern="1200" baseline="0" dirty="0" smtClean="0">
                <a:solidFill>
                  <a:schemeClr val="tx1"/>
                </a:solidFill>
                <a:latin typeface="Arial" charset="0"/>
                <a:ea typeface="ＭＳ Ｐゴシック" charset="-128"/>
                <a:cs typeface="ＭＳ Ｐゴシック" charset="-128"/>
              </a:rPr>
              <a:t>passer usædvanlig dårligt til et arbejderparti; og glidningen fra </a:t>
            </a:r>
            <a:r>
              <a:rPr lang="da-DK" sz="1200" b="0" i="1" u="none" strike="noStrike" kern="1200" baseline="0" dirty="0" smtClean="0">
                <a:solidFill>
                  <a:schemeClr val="tx1"/>
                </a:solidFill>
                <a:latin typeface="Arial" charset="0"/>
                <a:ea typeface="ＭＳ Ｐゴシック" charset="-128"/>
                <a:cs typeface="ＭＳ Ｐゴシック" charset="-128"/>
              </a:rPr>
              <a:t>arbejder</a:t>
            </a:r>
            <a:r>
              <a:rPr lang="da-DK" sz="1200" b="0" i="0" u="none" strike="noStrike" kern="1200" baseline="0" dirty="0" smtClean="0">
                <a:solidFill>
                  <a:schemeClr val="tx1"/>
                </a:solidFill>
                <a:latin typeface="Arial" charset="0"/>
                <a:ea typeface="ＭＳ Ｐゴシック" charset="-128"/>
                <a:cs typeface="ＭＳ Ｐゴシック" charset="-128"/>
              </a:rPr>
              <a:t> til </a:t>
            </a:r>
            <a:r>
              <a:rPr lang="da-DK" sz="1200" b="0" i="1" u="none" strike="noStrike" kern="1200" baseline="0" dirty="0" smtClean="0">
                <a:solidFill>
                  <a:schemeClr val="tx1"/>
                </a:solidFill>
                <a:latin typeface="Arial" charset="0"/>
                <a:ea typeface="ＭＳ Ｐゴシック" charset="-128"/>
                <a:cs typeface="ＭＳ Ｐゴシック" charset="-128"/>
              </a:rPr>
              <a:t>lønmodtager</a:t>
            </a:r>
            <a:r>
              <a:rPr lang="da-DK" sz="1200" b="0" i="0" u="none" strike="noStrike" kern="1200" baseline="0" dirty="0" smtClean="0">
                <a:solidFill>
                  <a:schemeClr val="tx1"/>
                </a:solidFill>
                <a:latin typeface="Arial" charset="0"/>
                <a:ea typeface="ＭＳ Ｐゴシック" charset="-128"/>
                <a:cs typeface="ＭＳ Ｐゴシック" charset="-128"/>
              </a:rPr>
              <a:t> er heller ikke velvalgt i denne sammenhæng. Y-partiet må derfor være det nye parti Liberal Alliance. </a:t>
            </a:r>
          </a:p>
          <a:p>
            <a:r>
              <a:rPr lang="da-DK" sz="1200" b="0" i="0" u="none" strike="noStrike" kern="1200" baseline="0" dirty="0" smtClean="0">
                <a:solidFill>
                  <a:schemeClr val="tx1"/>
                </a:solidFill>
                <a:latin typeface="Arial" charset="0"/>
                <a:ea typeface="ＭＳ Ｐゴシック" charset="-128"/>
                <a:cs typeface="ＭＳ Ｐゴシック" charset="-128"/>
              </a:rPr>
              <a:t>	Formuleringen </a:t>
            </a:r>
            <a:r>
              <a:rPr lang="da-DK" sz="1200" b="0" i="1" u="none" strike="noStrike" kern="1200" baseline="0" dirty="0" smtClean="0">
                <a:solidFill>
                  <a:schemeClr val="tx1"/>
                </a:solidFill>
                <a:latin typeface="Arial" charset="0"/>
                <a:ea typeface="ＭＳ Ｐゴシック" charset="-128"/>
                <a:cs typeface="ＭＳ Ｐゴシック" charset="-128"/>
              </a:rPr>
              <a:t>Vi skal (...).være det moderne arbejderparti, der har svarene på morgendagens problemer og udfordringer</a:t>
            </a:r>
            <a:r>
              <a:rPr lang="da-DK" sz="1200" b="0" i="0" u="none" strike="noStrike" kern="1200" baseline="0" dirty="0" smtClean="0">
                <a:solidFill>
                  <a:schemeClr val="tx1"/>
                </a:solidFill>
                <a:latin typeface="Arial" charset="0"/>
                <a:ea typeface="ＭＳ Ｐゴシック" charset="-128"/>
                <a:cs typeface="ＭＳ Ｐゴシック" charset="-128"/>
              </a:rPr>
              <a:t> er samme argument som blev brugt af X-partiet, men nu formuleret med deontiske modalitet: </a:t>
            </a:r>
            <a:r>
              <a:rPr lang="da-DK" sz="1200" b="0" i="1" u="none" strike="noStrike" kern="1200" baseline="0" dirty="0" smtClean="0">
                <a:solidFill>
                  <a:schemeClr val="tx1"/>
                </a:solidFill>
                <a:latin typeface="Arial" charset="0"/>
                <a:ea typeface="ＭＳ Ｐゴシック" charset="-128"/>
                <a:cs typeface="ＭＳ Ｐゴシック" charset="-128"/>
              </a:rPr>
              <a:t>vi skal være</a:t>
            </a:r>
            <a:r>
              <a:rPr lang="da-DK" sz="1200" b="0" i="0" u="none" strike="noStrike" kern="1200" baseline="0" dirty="0" smtClean="0">
                <a:solidFill>
                  <a:schemeClr val="tx1"/>
                </a:solidFill>
                <a:latin typeface="Arial" charset="0"/>
                <a:ea typeface="ＭＳ Ｐゴシック" charset="-128"/>
                <a:cs typeface="ＭＳ Ｐゴシック" charset="-128"/>
              </a:rPr>
              <a:t> ... Dermed går afsenderen ud fra at partiet ikke altid haft ‘svarene på morgendagens udfordringer’, men nok har været et arbejderparti. Dette parti er altså nok Socialdemokraterne. </a:t>
            </a:r>
          </a:p>
          <a:p>
            <a:r>
              <a:rPr lang="da-DK" sz="1200" b="0" i="0" u="none" strike="noStrike" kern="1200" baseline="0" dirty="0" smtClean="0">
                <a:solidFill>
                  <a:schemeClr val="tx1"/>
                </a:solidFill>
                <a:latin typeface="Arial" charset="0"/>
                <a:ea typeface="ＭＳ Ｐゴシック" charset="-128"/>
                <a:cs typeface="ＭＳ Ｐゴシック" charset="-128"/>
              </a:rPr>
              <a:t>	Løsningen på gåden er at X-partiteksten er skrevet af Lars Løkke Rasmussen 11. september 2011; Y-partiteksten er skrevet af Anders Samuelsen 6. august 2013; og den tredje tekst af socialdemokraten Mogens Jensen 30. april 2012. </a:t>
            </a:r>
          </a:p>
          <a:p>
            <a:r>
              <a:rPr lang="da-DK" sz="1200" b="0" i="0" u="none" strike="noStrike" kern="1200" baseline="0" dirty="0" smtClean="0">
                <a:solidFill>
                  <a:schemeClr val="tx1"/>
                </a:solidFill>
                <a:latin typeface="Arial" charset="0"/>
                <a:ea typeface="ＭＳ Ｐゴシック" charset="-128"/>
                <a:cs typeface="ＭＳ Ｐゴシック" charset="-128"/>
              </a:rPr>
              <a:t>	Læg mærke til at den argumentation der ligger bag gættene på ophavsmændenes partier, ikke har inddraget forskellene i partiernes politiske standpunkter (skattetrykket over for hensynet til arbejdspladserne), men kun deres valg af formuleringer, sprogformer og stil. Nærmere bestemt handler det om træk der er indicier for hvilke adressater disse formuleringer vil være relevante og informative for, og det er således begrebet</a:t>
            </a:r>
            <a:r>
              <a:rPr lang="da-DK" sz="1200" b="0" i="1" u="none" strike="noStrike" kern="1200" baseline="0" dirty="0" smtClean="0">
                <a:solidFill>
                  <a:schemeClr val="tx1"/>
                </a:solidFill>
                <a:latin typeface="Arial" charset="0"/>
                <a:ea typeface="ＭＳ Ｐゴシック" charset="-128"/>
                <a:cs typeface="ＭＳ Ｐゴシック" charset="-128"/>
              </a:rPr>
              <a:t> relevans </a:t>
            </a:r>
            <a:r>
              <a:rPr lang="da-DK" sz="1200" b="0" i="0" u="none" strike="noStrike" kern="1200" baseline="0" dirty="0" smtClean="0">
                <a:solidFill>
                  <a:schemeClr val="tx1"/>
                </a:solidFill>
                <a:latin typeface="Arial" charset="0"/>
                <a:ea typeface="ＭＳ Ｐゴシック" charset="-128"/>
                <a:cs typeface="ＭＳ Ｐゴシック" charset="-128"/>
              </a:rPr>
              <a:t>som er det der er grundlaget for den pragmatiske analyse.</a:t>
            </a:r>
          </a:p>
          <a:p>
            <a:r>
              <a:rPr lang="da-DK" sz="1200" b="0" i="0" u="none" strike="noStrike" kern="1200" baseline="0" dirty="0" smtClean="0">
                <a:solidFill>
                  <a:schemeClr val="tx1"/>
                </a:solidFill>
                <a:latin typeface="Arial" charset="0"/>
                <a:ea typeface="ＭＳ Ｐゴシック" charset="-128"/>
                <a:cs typeface="ＭＳ Ｐゴシック" charset="-128"/>
              </a:rPr>
              <a:t>	Pragmatikken giver således svar på hvilke konsekvenser det har for hvor vellykket og effektivt man kommunikerer, at man vælger en formulering frem for en anden i givne situationer. Hvilke informationer opfatter modtagerne og hvilke virker troværdige og overbevisende.  Pragmatikken handler om hvordan sproget virker. </a:t>
            </a:r>
            <a:endParaRPr lang="da-DK" dirty="0"/>
          </a:p>
        </p:txBody>
      </p:sp>
      <p:sp>
        <p:nvSpPr>
          <p:cNvPr id="4" name="Pladsholder til sidehoved 3"/>
          <p:cNvSpPr>
            <a:spLocks noGrp="1"/>
          </p:cNvSpPr>
          <p:nvPr>
            <p:ph type="hdr" sz="quarter" idx="10"/>
          </p:nvPr>
        </p:nvSpPr>
        <p:spPr/>
        <p:txBody>
          <a:bodyPr/>
          <a:lstStyle/>
          <a:p>
            <a:pPr>
              <a:defRPr/>
            </a:pPr>
            <a:r>
              <a:rPr lang="da-DK" smtClean="0"/>
              <a:t>Ole Togeby</a:t>
            </a:r>
            <a:endParaRPr lang="da-DK" dirty="0"/>
          </a:p>
        </p:txBody>
      </p:sp>
      <p:sp>
        <p:nvSpPr>
          <p:cNvPr id="5" name="Pladsholder til dato 4"/>
          <p:cNvSpPr>
            <a:spLocks noGrp="1"/>
          </p:cNvSpPr>
          <p:nvPr>
            <p:ph type="dt" idx="11"/>
          </p:nvPr>
        </p:nvSpPr>
        <p:spPr/>
        <p:txBody>
          <a:bodyPr/>
          <a:lstStyle/>
          <a:p>
            <a:pPr>
              <a:defRPr/>
            </a:pPr>
            <a:fld id="{9D943960-9F37-41DD-8331-335842C617E6}" type="datetime1">
              <a:rPr lang="da-DK" smtClean="0"/>
              <a:pPr>
                <a:defRPr/>
              </a:pPr>
              <a:t>20-04-2019</a:t>
            </a:fld>
            <a:endParaRPr lang="da-DK"/>
          </a:p>
        </p:txBody>
      </p:sp>
      <p:sp>
        <p:nvSpPr>
          <p:cNvPr id="6" name="Pladsholder til sidefod 5"/>
          <p:cNvSpPr>
            <a:spLocks noGrp="1"/>
          </p:cNvSpPr>
          <p:nvPr>
            <p:ph type="ftr" sz="quarter" idx="12"/>
          </p:nvPr>
        </p:nvSpPr>
        <p:spPr/>
        <p:txBody>
          <a:bodyPr/>
          <a:lstStyle/>
          <a:p>
            <a:pPr>
              <a:defRPr/>
            </a:pPr>
            <a:r>
              <a:rPr lang="da-DK" smtClean="0"/>
              <a:t>Forudsættelser og underforståelser 2017</a:t>
            </a:r>
            <a:endParaRPr lang="da-DK" dirty="0"/>
          </a:p>
        </p:txBody>
      </p:sp>
      <p:sp>
        <p:nvSpPr>
          <p:cNvPr id="7" name="Pladsholder til diasnummer 6"/>
          <p:cNvSpPr>
            <a:spLocks noGrp="1"/>
          </p:cNvSpPr>
          <p:nvPr>
            <p:ph type="sldNum" sz="quarter" idx="13"/>
          </p:nvPr>
        </p:nvSpPr>
        <p:spPr/>
        <p:txBody>
          <a:bodyPr/>
          <a:lstStyle/>
          <a:p>
            <a:pPr>
              <a:defRPr/>
            </a:pPr>
            <a:fld id="{70453D31-0931-4A23-A7A6-00060A833876}" type="slidenum">
              <a:rPr lang="da-DK" smtClean="0"/>
              <a:pPr>
                <a:defRPr/>
              </a:pPr>
              <a:t>30</a:t>
            </a:fld>
            <a:endParaRPr lang="da-DK"/>
          </a:p>
        </p:txBody>
      </p:sp>
    </p:spTree>
    <p:extLst>
      <p:ext uri="{BB962C8B-B14F-4D97-AF65-F5344CB8AC3E}">
        <p14:creationId xmlns:p14="http://schemas.microsoft.com/office/powerpoint/2010/main" val="37013535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Pladsholder til diasbillede 1"/>
          <p:cNvSpPr>
            <a:spLocks noGrp="1" noRot="1" noChangeAspect="1" noTextEdit="1"/>
          </p:cNvSpPr>
          <p:nvPr>
            <p:ph type="sldImg"/>
          </p:nvPr>
        </p:nvSpPr>
        <p:spPr>
          <a:ln/>
        </p:spPr>
      </p:sp>
      <p:sp>
        <p:nvSpPr>
          <p:cNvPr id="135171" name="Pladsholder til no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a-DK" smtClean="0"/>
          </a:p>
        </p:txBody>
      </p:sp>
      <p:sp>
        <p:nvSpPr>
          <p:cNvPr id="135172" name="Pladsholder til sidehoved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54837" indent="-290322" eaLnBrk="0" hangingPunct="0">
              <a:defRPr>
                <a:solidFill>
                  <a:schemeClr val="tx1"/>
                </a:solidFill>
                <a:latin typeface="Arial" charset="0"/>
                <a:ea typeface="ＭＳ Ｐゴシック" charset="-128"/>
              </a:defRPr>
            </a:lvl2pPr>
            <a:lvl3pPr marL="1161288" indent="-232258" eaLnBrk="0" hangingPunct="0">
              <a:defRPr>
                <a:solidFill>
                  <a:schemeClr val="tx1"/>
                </a:solidFill>
                <a:latin typeface="Arial" charset="0"/>
                <a:ea typeface="ＭＳ Ｐゴシック" charset="-128"/>
              </a:defRPr>
            </a:lvl3pPr>
            <a:lvl4pPr marL="1625803" indent="-232258" eaLnBrk="0" hangingPunct="0">
              <a:defRPr>
                <a:solidFill>
                  <a:schemeClr val="tx1"/>
                </a:solidFill>
                <a:latin typeface="Arial" charset="0"/>
                <a:ea typeface="ＭＳ Ｐゴシック" charset="-128"/>
              </a:defRPr>
            </a:lvl4pPr>
            <a:lvl5pPr marL="2090318" indent="-232258" eaLnBrk="0" hangingPunct="0">
              <a:defRPr>
                <a:solidFill>
                  <a:schemeClr val="tx1"/>
                </a:solidFill>
                <a:latin typeface="Arial" charset="0"/>
                <a:ea typeface="ＭＳ Ｐゴシック" charset="-128"/>
              </a:defRPr>
            </a:lvl5pPr>
            <a:lvl6pPr marL="2554834" indent="-232258" eaLnBrk="0" fontAlgn="base" hangingPunct="0">
              <a:spcBef>
                <a:spcPct val="0"/>
              </a:spcBef>
              <a:spcAft>
                <a:spcPct val="0"/>
              </a:spcAft>
              <a:defRPr>
                <a:solidFill>
                  <a:schemeClr val="tx1"/>
                </a:solidFill>
                <a:latin typeface="Arial" charset="0"/>
                <a:ea typeface="ＭＳ Ｐゴシック" charset="-128"/>
              </a:defRPr>
            </a:lvl6pPr>
            <a:lvl7pPr marL="3019349" indent="-232258" eaLnBrk="0" fontAlgn="base" hangingPunct="0">
              <a:spcBef>
                <a:spcPct val="0"/>
              </a:spcBef>
              <a:spcAft>
                <a:spcPct val="0"/>
              </a:spcAft>
              <a:defRPr>
                <a:solidFill>
                  <a:schemeClr val="tx1"/>
                </a:solidFill>
                <a:latin typeface="Arial" charset="0"/>
                <a:ea typeface="ＭＳ Ｐゴシック" charset="-128"/>
              </a:defRPr>
            </a:lvl7pPr>
            <a:lvl8pPr marL="3483864" indent="-232258" eaLnBrk="0" fontAlgn="base" hangingPunct="0">
              <a:spcBef>
                <a:spcPct val="0"/>
              </a:spcBef>
              <a:spcAft>
                <a:spcPct val="0"/>
              </a:spcAft>
              <a:defRPr>
                <a:solidFill>
                  <a:schemeClr val="tx1"/>
                </a:solidFill>
                <a:latin typeface="Arial" charset="0"/>
                <a:ea typeface="ＭＳ Ｐゴシック" charset="-128"/>
              </a:defRPr>
            </a:lvl8pPr>
            <a:lvl9pPr marL="3948379" indent="-232258"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da-DK" smtClean="0"/>
              <a:t>Ole Togeby</a:t>
            </a:r>
          </a:p>
        </p:txBody>
      </p:sp>
      <p:sp>
        <p:nvSpPr>
          <p:cNvPr id="135173" name="Pladsholder til dato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54837" indent="-290322" eaLnBrk="0" hangingPunct="0">
              <a:defRPr>
                <a:solidFill>
                  <a:schemeClr val="tx1"/>
                </a:solidFill>
                <a:latin typeface="Arial" charset="0"/>
                <a:ea typeface="ＭＳ Ｐゴシック" charset="-128"/>
              </a:defRPr>
            </a:lvl2pPr>
            <a:lvl3pPr marL="1161288" indent="-232258" eaLnBrk="0" hangingPunct="0">
              <a:defRPr>
                <a:solidFill>
                  <a:schemeClr val="tx1"/>
                </a:solidFill>
                <a:latin typeface="Arial" charset="0"/>
                <a:ea typeface="ＭＳ Ｐゴシック" charset="-128"/>
              </a:defRPr>
            </a:lvl3pPr>
            <a:lvl4pPr marL="1625803" indent="-232258" eaLnBrk="0" hangingPunct="0">
              <a:defRPr>
                <a:solidFill>
                  <a:schemeClr val="tx1"/>
                </a:solidFill>
                <a:latin typeface="Arial" charset="0"/>
                <a:ea typeface="ＭＳ Ｐゴシック" charset="-128"/>
              </a:defRPr>
            </a:lvl4pPr>
            <a:lvl5pPr marL="2090318" indent="-232258" eaLnBrk="0" hangingPunct="0">
              <a:defRPr>
                <a:solidFill>
                  <a:schemeClr val="tx1"/>
                </a:solidFill>
                <a:latin typeface="Arial" charset="0"/>
                <a:ea typeface="ＭＳ Ｐゴシック" charset="-128"/>
              </a:defRPr>
            </a:lvl5pPr>
            <a:lvl6pPr marL="2554834" indent="-232258" eaLnBrk="0" fontAlgn="base" hangingPunct="0">
              <a:spcBef>
                <a:spcPct val="0"/>
              </a:spcBef>
              <a:spcAft>
                <a:spcPct val="0"/>
              </a:spcAft>
              <a:defRPr>
                <a:solidFill>
                  <a:schemeClr val="tx1"/>
                </a:solidFill>
                <a:latin typeface="Arial" charset="0"/>
                <a:ea typeface="ＭＳ Ｐゴシック" charset="-128"/>
              </a:defRPr>
            </a:lvl6pPr>
            <a:lvl7pPr marL="3019349" indent="-232258" eaLnBrk="0" fontAlgn="base" hangingPunct="0">
              <a:spcBef>
                <a:spcPct val="0"/>
              </a:spcBef>
              <a:spcAft>
                <a:spcPct val="0"/>
              </a:spcAft>
              <a:defRPr>
                <a:solidFill>
                  <a:schemeClr val="tx1"/>
                </a:solidFill>
                <a:latin typeface="Arial" charset="0"/>
                <a:ea typeface="ＭＳ Ｐゴシック" charset="-128"/>
              </a:defRPr>
            </a:lvl7pPr>
            <a:lvl8pPr marL="3483864" indent="-232258" eaLnBrk="0" fontAlgn="base" hangingPunct="0">
              <a:spcBef>
                <a:spcPct val="0"/>
              </a:spcBef>
              <a:spcAft>
                <a:spcPct val="0"/>
              </a:spcAft>
              <a:defRPr>
                <a:solidFill>
                  <a:schemeClr val="tx1"/>
                </a:solidFill>
                <a:latin typeface="Arial" charset="0"/>
                <a:ea typeface="ＭＳ Ｐゴシック" charset="-128"/>
              </a:defRPr>
            </a:lvl8pPr>
            <a:lvl9pPr marL="3948379" indent="-232258"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688ECF5E-4678-465A-AB6E-041C98DFFF14}" type="datetime1">
              <a:rPr lang="da-DK"/>
              <a:pPr eaLnBrk="1" hangingPunct="1"/>
              <a:t>20-04-2019</a:t>
            </a:fld>
            <a:endParaRPr lang="da-DK"/>
          </a:p>
        </p:txBody>
      </p:sp>
      <p:sp>
        <p:nvSpPr>
          <p:cNvPr id="135174" name="Pladsholder til sidefod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54837" indent="-290322" eaLnBrk="0" hangingPunct="0">
              <a:defRPr>
                <a:solidFill>
                  <a:schemeClr val="tx1"/>
                </a:solidFill>
                <a:latin typeface="Arial" charset="0"/>
                <a:ea typeface="ＭＳ Ｐゴシック" charset="-128"/>
              </a:defRPr>
            </a:lvl2pPr>
            <a:lvl3pPr marL="1161288" indent="-232258" eaLnBrk="0" hangingPunct="0">
              <a:defRPr>
                <a:solidFill>
                  <a:schemeClr val="tx1"/>
                </a:solidFill>
                <a:latin typeface="Arial" charset="0"/>
                <a:ea typeface="ＭＳ Ｐゴシック" charset="-128"/>
              </a:defRPr>
            </a:lvl3pPr>
            <a:lvl4pPr marL="1625803" indent="-232258" eaLnBrk="0" hangingPunct="0">
              <a:defRPr>
                <a:solidFill>
                  <a:schemeClr val="tx1"/>
                </a:solidFill>
                <a:latin typeface="Arial" charset="0"/>
                <a:ea typeface="ＭＳ Ｐゴシック" charset="-128"/>
              </a:defRPr>
            </a:lvl4pPr>
            <a:lvl5pPr marL="2090318" indent="-232258" eaLnBrk="0" hangingPunct="0">
              <a:defRPr>
                <a:solidFill>
                  <a:schemeClr val="tx1"/>
                </a:solidFill>
                <a:latin typeface="Arial" charset="0"/>
                <a:ea typeface="ＭＳ Ｐゴシック" charset="-128"/>
              </a:defRPr>
            </a:lvl5pPr>
            <a:lvl6pPr marL="2554834" indent="-232258" eaLnBrk="0" fontAlgn="base" hangingPunct="0">
              <a:spcBef>
                <a:spcPct val="0"/>
              </a:spcBef>
              <a:spcAft>
                <a:spcPct val="0"/>
              </a:spcAft>
              <a:defRPr>
                <a:solidFill>
                  <a:schemeClr val="tx1"/>
                </a:solidFill>
                <a:latin typeface="Arial" charset="0"/>
                <a:ea typeface="ＭＳ Ｐゴシック" charset="-128"/>
              </a:defRPr>
            </a:lvl6pPr>
            <a:lvl7pPr marL="3019349" indent="-232258" eaLnBrk="0" fontAlgn="base" hangingPunct="0">
              <a:spcBef>
                <a:spcPct val="0"/>
              </a:spcBef>
              <a:spcAft>
                <a:spcPct val="0"/>
              </a:spcAft>
              <a:defRPr>
                <a:solidFill>
                  <a:schemeClr val="tx1"/>
                </a:solidFill>
                <a:latin typeface="Arial" charset="0"/>
                <a:ea typeface="ＭＳ Ｐゴシック" charset="-128"/>
              </a:defRPr>
            </a:lvl7pPr>
            <a:lvl8pPr marL="3483864" indent="-232258" eaLnBrk="0" fontAlgn="base" hangingPunct="0">
              <a:spcBef>
                <a:spcPct val="0"/>
              </a:spcBef>
              <a:spcAft>
                <a:spcPct val="0"/>
              </a:spcAft>
              <a:defRPr>
                <a:solidFill>
                  <a:schemeClr val="tx1"/>
                </a:solidFill>
                <a:latin typeface="Arial" charset="0"/>
                <a:ea typeface="ＭＳ Ｐゴシック" charset="-128"/>
              </a:defRPr>
            </a:lvl8pPr>
            <a:lvl9pPr marL="3948379" indent="-232258"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da-DK" smtClean="0"/>
              <a:t>Forudsættelser og underforståelser 2017</a:t>
            </a:r>
          </a:p>
        </p:txBody>
      </p:sp>
      <p:sp>
        <p:nvSpPr>
          <p:cNvPr id="135175" name="Pladsholder til diasnumm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54837" indent="-290322" eaLnBrk="0" hangingPunct="0">
              <a:defRPr>
                <a:solidFill>
                  <a:schemeClr val="tx1"/>
                </a:solidFill>
                <a:latin typeface="Arial" charset="0"/>
                <a:ea typeface="ＭＳ Ｐゴシック" charset="-128"/>
              </a:defRPr>
            </a:lvl2pPr>
            <a:lvl3pPr marL="1161288" indent="-232258" eaLnBrk="0" hangingPunct="0">
              <a:defRPr>
                <a:solidFill>
                  <a:schemeClr val="tx1"/>
                </a:solidFill>
                <a:latin typeface="Arial" charset="0"/>
                <a:ea typeface="ＭＳ Ｐゴシック" charset="-128"/>
              </a:defRPr>
            </a:lvl3pPr>
            <a:lvl4pPr marL="1625803" indent="-232258" eaLnBrk="0" hangingPunct="0">
              <a:defRPr>
                <a:solidFill>
                  <a:schemeClr val="tx1"/>
                </a:solidFill>
                <a:latin typeface="Arial" charset="0"/>
                <a:ea typeface="ＭＳ Ｐゴシック" charset="-128"/>
              </a:defRPr>
            </a:lvl4pPr>
            <a:lvl5pPr marL="2090318" indent="-232258" eaLnBrk="0" hangingPunct="0">
              <a:defRPr>
                <a:solidFill>
                  <a:schemeClr val="tx1"/>
                </a:solidFill>
                <a:latin typeface="Arial" charset="0"/>
                <a:ea typeface="ＭＳ Ｐゴシック" charset="-128"/>
              </a:defRPr>
            </a:lvl5pPr>
            <a:lvl6pPr marL="2554834" indent="-232258" eaLnBrk="0" fontAlgn="base" hangingPunct="0">
              <a:spcBef>
                <a:spcPct val="0"/>
              </a:spcBef>
              <a:spcAft>
                <a:spcPct val="0"/>
              </a:spcAft>
              <a:defRPr>
                <a:solidFill>
                  <a:schemeClr val="tx1"/>
                </a:solidFill>
                <a:latin typeface="Arial" charset="0"/>
                <a:ea typeface="ＭＳ Ｐゴシック" charset="-128"/>
              </a:defRPr>
            </a:lvl6pPr>
            <a:lvl7pPr marL="3019349" indent="-232258" eaLnBrk="0" fontAlgn="base" hangingPunct="0">
              <a:spcBef>
                <a:spcPct val="0"/>
              </a:spcBef>
              <a:spcAft>
                <a:spcPct val="0"/>
              </a:spcAft>
              <a:defRPr>
                <a:solidFill>
                  <a:schemeClr val="tx1"/>
                </a:solidFill>
                <a:latin typeface="Arial" charset="0"/>
                <a:ea typeface="ＭＳ Ｐゴシック" charset="-128"/>
              </a:defRPr>
            </a:lvl7pPr>
            <a:lvl8pPr marL="3483864" indent="-232258" eaLnBrk="0" fontAlgn="base" hangingPunct="0">
              <a:spcBef>
                <a:spcPct val="0"/>
              </a:spcBef>
              <a:spcAft>
                <a:spcPct val="0"/>
              </a:spcAft>
              <a:defRPr>
                <a:solidFill>
                  <a:schemeClr val="tx1"/>
                </a:solidFill>
                <a:latin typeface="Arial" charset="0"/>
                <a:ea typeface="ＭＳ Ｐゴシック" charset="-128"/>
              </a:defRPr>
            </a:lvl8pPr>
            <a:lvl9pPr marL="3948379" indent="-232258"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82FFB947-4B15-4D83-8475-B360705C308A}" type="slidenum">
              <a:rPr lang="da-DK"/>
              <a:pPr eaLnBrk="1" hangingPunct="1"/>
              <a:t>6</a:t>
            </a:fld>
            <a:endParaRPr lang="da-DK"/>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200" b="0" i="0" u="none" strike="noStrike" kern="1200" baseline="0" dirty="0" smtClean="0">
                <a:solidFill>
                  <a:schemeClr val="tx1"/>
                </a:solidFill>
                <a:latin typeface="Arial" charset="0"/>
                <a:ea typeface="ＭＳ Ｐゴシック" charset="-128"/>
                <a:cs typeface="ＭＳ Ｐゴシック" charset="-128"/>
              </a:rPr>
              <a:t>Et gæt kan hvile på sproglige iagttagelser af tekststykkerne. Med formuleringen </a:t>
            </a:r>
            <a:r>
              <a:rPr lang="da-DK" sz="1200" b="0" i="1" u="none" strike="noStrike" kern="1200" baseline="0" dirty="0" smtClean="0">
                <a:solidFill>
                  <a:schemeClr val="tx1"/>
                </a:solidFill>
                <a:latin typeface="Arial" charset="0"/>
                <a:ea typeface="ＭＳ Ｐゴシック" charset="-128"/>
                <a:cs typeface="ＭＳ Ｐゴシック" charset="-128"/>
              </a:rPr>
              <a:t>I den forstand er X det moderne arbejderparti</a:t>
            </a:r>
            <a:r>
              <a:rPr lang="da-DK" sz="1200" b="0" i="0" u="none" strike="noStrike" kern="1200" baseline="0" dirty="0" smtClean="0">
                <a:solidFill>
                  <a:schemeClr val="tx1"/>
                </a:solidFill>
                <a:latin typeface="Arial" charset="0"/>
                <a:ea typeface="ＭＳ Ｐゴシック" charset="-128"/>
                <a:cs typeface="ＭＳ Ｐゴシック" charset="-128"/>
              </a:rPr>
              <a:t> underforstås det at X i andre </a:t>
            </a:r>
            <a:r>
              <a:rPr lang="da-DK" sz="1200" b="0" i="0" u="none" strike="noStrike" kern="1200" baseline="0" dirty="0" err="1" smtClean="0">
                <a:solidFill>
                  <a:schemeClr val="tx1"/>
                </a:solidFill>
                <a:latin typeface="Arial" charset="0"/>
                <a:ea typeface="ＭＳ Ｐゴシック" charset="-128"/>
                <a:cs typeface="ＭＳ Ｐゴシック" charset="-128"/>
              </a:rPr>
              <a:t>forstande</a:t>
            </a:r>
            <a:r>
              <a:rPr lang="da-DK" sz="1200" b="0" i="0" u="none" strike="noStrike" kern="1200" baseline="0" dirty="0" smtClean="0">
                <a:solidFill>
                  <a:schemeClr val="tx1"/>
                </a:solidFill>
                <a:latin typeface="Arial" charset="0"/>
                <a:ea typeface="ＭＳ Ｐゴシック" charset="-128"/>
                <a:cs typeface="ＭＳ Ｐゴシック" charset="-128"/>
              </a:rPr>
              <a:t> ikke er et arbejderparti, og egentlig slet ikke er det, og ordet </a:t>
            </a:r>
            <a:r>
              <a:rPr lang="da-DK" sz="1200" b="0" i="1" u="none" strike="noStrike" kern="1200" baseline="0" dirty="0" smtClean="0">
                <a:solidFill>
                  <a:schemeClr val="tx1"/>
                </a:solidFill>
                <a:latin typeface="Arial" charset="0"/>
                <a:ea typeface="ＭＳ Ｐゴシック" charset="-128"/>
                <a:cs typeface="ＭＳ Ｐゴシック" charset="-128"/>
              </a:rPr>
              <a:t>moderne</a:t>
            </a:r>
            <a:r>
              <a:rPr lang="da-DK" sz="1200" b="0" i="0" u="none" strike="noStrike" kern="1200" baseline="0" dirty="0" smtClean="0">
                <a:solidFill>
                  <a:schemeClr val="tx1"/>
                </a:solidFill>
                <a:latin typeface="Arial" charset="0"/>
                <a:ea typeface="ＭＳ Ｐゴシック" charset="-128"/>
                <a:cs typeface="ＭＳ Ｐゴシック" charset="-128"/>
              </a:rPr>
              <a:t> lægger op til at det ikke er ‘det gamle’ eller ‘det gammeldags’ arbejderparti. X-partiet er derfor antagelig også et gammelt parti, bare ikke det gamle arbejderparti; havde det været et nyt parti havde der nok stået </a:t>
            </a:r>
            <a:r>
              <a:rPr lang="da-DK" sz="1200" b="0" i="1" u="none" strike="noStrike" kern="1200" baseline="0" dirty="0" smtClean="0">
                <a:solidFill>
                  <a:schemeClr val="tx1"/>
                </a:solidFill>
                <a:latin typeface="Arial" charset="0"/>
                <a:ea typeface="ＭＳ Ｐゴシック" charset="-128"/>
                <a:cs typeface="ＭＳ Ｐゴシック" charset="-128"/>
              </a:rPr>
              <a:t>det nye arbejderparti.</a:t>
            </a:r>
            <a:r>
              <a:rPr lang="da-DK" sz="1200" b="0" i="0" u="none" strike="noStrike" kern="1200" baseline="0" dirty="0" smtClean="0">
                <a:solidFill>
                  <a:schemeClr val="tx1"/>
                </a:solidFill>
                <a:latin typeface="Arial" charset="0"/>
                <a:ea typeface="ＭＳ Ｐゴシック" charset="-128"/>
                <a:cs typeface="ＭＳ Ｐゴシック" charset="-128"/>
              </a:rPr>
              <a:t> X-partiet må således nok være det gamle parti Venstre. </a:t>
            </a:r>
          </a:p>
          <a:p>
            <a:r>
              <a:rPr lang="da-DK" sz="1200" b="0" i="0" u="none" strike="noStrike" kern="1200" baseline="0" dirty="0" smtClean="0">
                <a:solidFill>
                  <a:schemeClr val="tx1"/>
                </a:solidFill>
                <a:latin typeface="Arial" charset="0"/>
                <a:ea typeface="ＭＳ Ｐゴシック" charset="-128"/>
                <a:cs typeface="ＭＳ Ｐゴシック" charset="-128"/>
              </a:rPr>
              <a:t>	Formuleringen </a:t>
            </a:r>
            <a:r>
              <a:rPr lang="da-DK" sz="1200" b="0" i="1" u="none" strike="noStrike" kern="1200" baseline="0" dirty="0" smtClean="0">
                <a:solidFill>
                  <a:schemeClr val="tx1"/>
                </a:solidFill>
                <a:latin typeface="Arial" charset="0"/>
                <a:ea typeface="ＭＳ Ｐゴシック" charset="-128"/>
                <a:cs typeface="ＭＳ Ｐゴシック" charset="-128"/>
              </a:rPr>
              <a:t>Den tredje grund til at Y er et oplagt arbejderparti, skyldes skattepolitikken </a:t>
            </a:r>
            <a:r>
              <a:rPr lang="da-DK" sz="1200" b="0" i="0" u="none" strike="noStrike" kern="1200" baseline="0" dirty="0" smtClean="0">
                <a:solidFill>
                  <a:schemeClr val="tx1"/>
                </a:solidFill>
                <a:latin typeface="Arial" charset="0"/>
                <a:ea typeface="ＭＳ Ｐゴシック" charset="-128"/>
                <a:cs typeface="ＭＳ Ｐゴシック" charset="-128"/>
              </a:rPr>
              <a:t>forudsætter at der har været nævnt to andre grunde, og indgår således i en </a:t>
            </a:r>
            <a:r>
              <a:rPr lang="da-DK" sz="1200" b="0" i="0" u="none" strike="noStrike" kern="1200" baseline="0" dirty="0" err="1" smtClean="0">
                <a:solidFill>
                  <a:schemeClr val="tx1"/>
                </a:solidFill>
                <a:latin typeface="Arial" charset="0"/>
                <a:ea typeface="ＭＳ Ｐゴシック" charset="-128"/>
                <a:cs typeface="ＭＳ Ｐゴシック" charset="-128"/>
              </a:rPr>
              <a:t>argumentativ</a:t>
            </a:r>
            <a:r>
              <a:rPr lang="da-DK" sz="1200" b="0" i="0" u="none" strike="noStrike" kern="1200" baseline="0" dirty="0" smtClean="0">
                <a:solidFill>
                  <a:schemeClr val="tx1"/>
                </a:solidFill>
                <a:latin typeface="Arial" charset="0"/>
                <a:ea typeface="ＭＳ Ｐゴシック" charset="-128"/>
                <a:cs typeface="ＭＳ Ｐゴシック" charset="-128"/>
              </a:rPr>
              <a:t> tekst som har en underforstået adressat som ikke tror på at Y er et arbejderparti og derfor skal overbevises. Y-partiet vil altså gerne være et rigtigt arbejderparti. Det ubestemte nominal </a:t>
            </a:r>
            <a:r>
              <a:rPr lang="da-DK" sz="1200" b="0" i="1" u="none" strike="noStrike" kern="1200" baseline="0" dirty="0" smtClean="0">
                <a:solidFill>
                  <a:schemeClr val="tx1"/>
                </a:solidFill>
                <a:latin typeface="Arial" charset="0"/>
                <a:ea typeface="ＭＳ Ｐゴシック" charset="-128"/>
                <a:cs typeface="ＭＳ Ｐゴシック" charset="-128"/>
              </a:rPr>
              <a:t>et oplagt </a:t>
            </a:r>
            <a:r>
              <a:rPr lang="da-DK" sz="1200" b="0" i="1" u="none" strike="noStrike" kern="1200" baseline="0" dirty="0" err="1" smtClean="0">
                <a:solidFill>
                  <a:schemeClr val="tx1"/>
                </a:solidFill>
                <a:latin typeface="Arial" charset="0"/>
                <a:ea typeface="ＭＳ Ｐゴシック" charset="-128"/>
                <a:cs typeface="ＭＳ Ｐゴシック" charset="-128"/>
              </a:rPr>
              <a:t>arbejderti</a:t>
            </a:r>
            <a:r>
              <a:rPr lang="da-DK" sz="1200" b="0" i="0" u="none" strike="noStrike" kern="1200" baseline="0" dirty="0" smtClean="0">
                <a:solidFill>
                  <a:schemeClr val="tx1"/>
                </a:solidFill>
                <a:latin typeface="Arial" charset="0"/>
                <a:ea typeface="ＭＳ Ｐゴシック" charset="-128"/>
                <a:cs typeface="ＭＳ Ｐゴシック" charset="-128"/>
              </a:rPr>
              <a:t> forudsætter at Y ikke traditionelt er et arbejderparti, og at der findes andre arbejderpartier. Eksemplet viser også stilistisk usikkerhed, og røber mangel på rutine: der er dobbeltkonfekt ved </a:t>
            </a:r>
            <a:r>
              <a:rPr lang="da-DK" sz="1200" b="0" i="1" u="none" strike="noStrike" kern="1200" baseline="0" dirty="0" smtClean="0">
                <a:solidFill>
                  <a:schemeClr val="tx1"/>
                </a:solidFill>
                <a:latin typeface="Arial" charset="0"/>
                <a:ea typeface="ＭＳ Ｐゴシック" charset="-128"/>
                <a:cs typeface="ＭＳ Ｐゴシック" charset="-128"/>
              </a:rPr>
              <a:t>Den tredje grund ...skyldes; </a:t>
            </a:r>
            <a:r>
              <a:rPr lang="da-DK" sz="1200" b="0" i="0" u="none" strike="noStrike" kern="1200" baseline="0" dirty="0" smtClean="0">
                <a:solidFill>
                  <a:schemeClr val="tx1"/>
                </a:solidFill>
                <a:latin typeface="Arial" charset="0"/>
                <a:ea typeface="ＭＳ Ｐゴシック" charset="-128"/>
                <a:cs typeface="ＭＳ Ｐゴシック" charset="-128"/>
              </a:rPr>
              <a:t>ordet </a:t>
            </a:r>
            <a:r>
              <a:rPr lang="da-DK" sz="1200" b="0" i="1" u="none" strike="noStrike" kern="1200" baseline="0" dirty="0" smtClean="0">
                <a:solidFill>
                  <a:schemeClr val="tx1"/>
                </a:solidFill>
                <a:latin typeface="Arial" charset="0"/>
                <a:ea typeface="ＭＳ Ｐゴシック" charset="-128"/>
                <a:cs typeface="ＭＳ Ｐゴシック" charset="-128"/>
              </a:rPr>
              <a:t>eksorbitant </a:t>
            </a:r>
            <a:r>
              <a:rPr lang="da-DK" sz="1200" b="0" i="0" u="none" strike="noStrike" kern="1200" baseline="0" dirty="0" smtClean="0">
                <a:solidFill>
                  <a:schemeClr val="tx1"/>
                </a:solidFill>
                <a:latin typeface="Arial" charset="0"/>
                <a:ea typeface="ＭＳ Ｐゴシック" charset="-128"/>
                <a:cs typeface="ＭＳ Ｐゴシック" charset="-128"/>
              </a:rPr>
              <a:t>passer usædvanlig dårligt til et arbejderparti; og glidningen fra </a:t>
            </a:r>
            <a:r>
              <a:rPr lang="da-DK" sz="1200" b="0" i="1" u="none" strike="noStrike" kern="1200" baseline="0" dirty="0" smtClean="0">
                <a:solidFill>
                  <a:schemeClr val="tx1"/>
                </a:solidFill>
                <a:latin typeface="Arial" charset="0"/>
                <a:ea typeface="ＭＳ Ｐゴシック" charset="-128"/>
                <a:cs typeface="ＭＳ Ｐゴシック" charset="-128"/>
              </a:rPr>
              <a:t>arbejder</a:t>
            </a:r>
            <a:r>
              <a:rPr lang="da-DK" sz="1200" b="0" i="0" u="none" strike="noStrike" kern="1200" baseline="0" dirty="0" smtClean="0">
                <a:solidFill>
                  <a:schemeClr val="tx1"/>
                </a:solidFill>
                <a:latin typeface="Arial" charset="0"/>
                <a:ea typeface="ＭＳ Ｐゴシック" charset="-128"/>
                <a:cs typeface="ＭＳ Ｐゴシック" charset="-128"/>
              </a:rPr>
              <a:t> til </a:t>
            </a:r>
            <a:r>
              <a:rPr lang="da-DK" sz="1200" b="0" i="1" u="none" strike="noStrike" kern="1200" baseline="0" dirty="0" smtClean="0">
                <a:solidFill>
                  <a:schemeClr val="tx1"/>
                </a:solidFill>
                <a:latin typeface="Arial" charset="0"/>
                <a:ea typeface="ＭＳ Ｐゴシック" charset="-128"/>
                <a:cs typeface="ＭＳ Ｐゴシック" charset="-128"/>
              </a:rPr>
              <a:t>lønmodtager</a:t>
            </a:r>
            <a:r>
              <a:rPr lang="da-DK" sz="1200" b="0" i="0" u="none" strike="noStrike" kern="1200" baseline="0" dirty="0" smtClean="0">
                <a:solidFill>
                  <a:schemeClr val="tx1"/>
                </a:solidFill>
                <a:latin typeface="Arial" charset="0"/>
                <a:ea typeface="ＭＳ Ｐゴシック" charset="-128"/>
                <a:cs typeface="ＭＳ Ｐゴシック" charset="-128"/>
              </a:rPr>
              <a:t> er heller ikke velvalgt i denne sammenhæng. Y-partiet må derfor være det nye parti Liberal Alliance. </a:t>
            </a:r>
          </a:p>
          <a:p>
            <a:r>
              <a:rPr lang="da-DK" sz="1200" b="0" i="0" u="none" strike="noStrike" kern="1200" baseline="0" dirty="0" smtClean="0">
                <a:solidFill>
                  <a:schemeClr val="tx1"/>
                </a:solidFill>
                <a:latin typeface="Arial" charset="0"/>
                <a:ea typeface="ＭＳ Ｐゴシック" charset="-128"/>
                <a:cs typeface="ＭＳ Ｐゴシック" charset="-128"/>
              </a:rPr>
              <a:t>	Formuleringen </a:t>
            </a:r>
            <a:r>
              <a:rPr lang="da-DK" sz="1200" b="0" i="1" u="none" strike="noStrike" kern="1200" baseline="0" dirty="0" smtClean="0">
                <a:solidFill>
                  <a:schemeClr val="tx1"/>
                </a:solidFill>
                <a:latin typeface="Arial" charset="0"/>
                <a:ea typeface="ＭＳ Ｐゴシック" charset="-128"/>
                <a:cs typeface="ＭＳ Ｐゴシック" charset="-128"/>
              </a:rPr>
              <a:t>Vi skal (...).være det moderne arbejderparti, der har svarene på morgendagens problemer og udfordringer</a:t>
            </a:r>
            <a:r>
              <a:rPr lang="da-DK" sz="1200" b="0" i="0" u="none" strike="noStrike" kern="1200" baseline="0" dirty="0" smtClean="0">
                <a:solidFill>
                  <a:schemeClr val="tx1"/>
                </a:solidFill>
                <a:latin typeface="Arial" charset="0"/>
                <a:ea typeface="ＭＳ Ｐゴシック" charset="-128"/>
                <a:cs typeface="ＭＳ Ｐゴシック" charset="-128"/>
              </a:rPr>
              <a:t> er samme argument som blev brugt af X-partiet, men nu formuleret med deontiske modalitet: </a:t>
            </a:r>
            <a:r>
              <a:rPr lang="da-DK" sz="1200" b="0" i="1" u="none" strike="noStrike" kern="1200" baseline="0" dirty="0" smtClean="0">
                <a:solidFill>
                  <a:schemeClr val="tx1"/>
                </a:solidFill>
                <a:latin typeface="Arial" charset="0"/>
                <a:ea typeface="ＭＳ Ｐゴシック" charset="-128"/>
                <a:cs typeface="ＭＳ Ｐゴシック" charset="-128"/>
              </a:rPr>
              <a:t>vi skal være</a:t>
            </a:r>
            <a:r>
              <a:rPr lang="da-DK" sz="1200" b="0" i="0" u="none" strike="noStrike" kern="1200" baseline="0" dirty="0" smtClean="0">
                <a:solidFill>
                  <a:schemeClr val="tx1"/>
                </a:solidFill>
                <a:latin typeface="Arial" charset="0"/>
                <a:ea typeface="ＭＳ Ｐゴシック" charset="-128"/>
                <a:cs typeface="ＭＳ Ｐゴシック" charset="-128"/>
              </a:rPr>
              <a:t> ... Dermed går afsenderen ud fra at partiet ikke altid haft ‘svarene på morgendagens udfordringer’, men nok har været et arbejderparti. Dette parti er altså nok Socialdemokraterne. </a:t>
            </a:r>
          </a:p>
          <a:p>
            <a:r>
              <a:rPr lang="da-DK" sz="1200" b="0" i="0" u="none" strike="noStrike" kern="1200" baseline="0" dirty="0" smtClean="0">
                <a:solidFill>
                  <a:schemeClr val="tx1"/>
                </a:solidFill>
                <a:latin typeface="Arial" charset="0"/>
                <a:ea typeface="ＭＳ Ｐゴシック" charset="-128"/>
                <a:cs typeface="ＭＳ Ｐゴシック" charset="-128"/>
              </a:rPr>
              <a:t>	Løsningen på gåden er at X-partiteksten er skrevet af Lars Løkke Rasmussen 11. september 2011; Y-partiteksten er skrevet af Anders Samuelsen 6. august 2013; og den tredje tekst af socialdemokraten Mogens Jensen 30. april 2012. </a:t>
            </a:r>
          </a:p>
          <a:p>
            <a:r>
              <a:rPr lang="da-DK" sz="1200" b="0" i="0" u="none" strike="noStrike" kern="1200" baseline="0" dirty="0" smtClean="0">
                <a:solidFill>
                  <a:schemeClr val="tx1"/>
                </a:solidFill>
                <a:latin typeface="Arial" charset="0"/>
                <a:ea typeface="ＭＳ Ｐゴシック" charset="-128"/>
                <a:cs typeface="ＭＳ Ｐゴシック" charset="-128"/>
              </a:rPr>
              <a:t>	Læg mærke til at den argumentation der ligger bag gættene på ophavsmændenes partier, ikke har inddraget forskellene i partiernes politiske standpunkter (skattetrykket over for hensynet til arbejdspladserne), men kun deres valg af formuleringer, sprogformer og stil. Nærmere bestemt handler det om træk der er indicier for hvilke adressater disse formuleringer vil være relevante og informative for, og det er således begrebet</a:t>
            </a:r>
            <a:r>
              <a:rPr lang="da-DK" sz="1200" b="0" i="1" u="none" strike="noStrike" kern="1200" baseline="0" dirty="0" smtClean="0">
                <a:solidFill>
                  <a:schemeClr val="tx1"/>
                </a:solidFill>
                <a:latin typeface="Arial" charset="0"/>
                <a:ea typeface="ＭＳ Ｐゴシック" charset="-128"/>
                <a:cs typeface="ＭＳ Ｐゴシック" charset="-128"/>
              </a:rPr>
              <a:t> relevans </a:t>
            </a:r>
            <a:r>
              <a:rPr lang="da-DK" sz="1200" b="0" i="0" u="none" strike="noStrike" kern="1200" baseline="0" dirty="0" smtClean="0">
                <a:solidFill>
                  <a:schemeClr val="tx1"/>
                </a:solidFill>
                <a:latin typeface="Arial" charset="0"/>
                <a:ea typeface="ＭＳ Ｐゴシック" charset="-128"/>
                <a:cs typeface="ＭＳ Ｐゴシック" charset="-128"/>
              </a:rPr>
              <a:t>som er det der er grundlaget for den pragmatiske analyse.</a:t>
            </a:r>
          </a:p>
          <a:p>
            <a:r>
              <a:rPr lang="da-DK" sz="1200" b="0" i="0" u="none" strike="noStrike" kern="1200" baseline="0" dirty="0" smtClean="0">
                <a:solidFill>
                  <a:schemeClr val="tx1"/>
                </a:solidFill>
                <a:latin typeface="Arial" charset="0"/>
                <a:ea typeface="ＭＳ Ｐゴシック" charset="-128"/>
                <a:cs typeface="ＭＳ Ｐゴシック" charset="-128"/>
              </a:rPr>
              <a:t>	Pragmatikken giver således svar på hvilke konsekvenser det har for hvor vellykket og effektivt man kommunikerer, at man vælger en formulering frem for en anden i givne situationer. Hvilke informationer opfatter modtagerne og hvilke virker troværdige og overbevisende.  Pragmatikken handler om hvordan sproget virker. </a:t>
            </a:r>
            <a:endParaRPr lang="da-DK" dirty="0"/>
          </a:p>
        </p:txBody>
      </p:sp>
      <p:sp>
        <p:nvSpPr>
          <p:cNvPr id="4" name="Pladsholder til sidehoved 3"/>
          <p:cNvSpPr>
            <a:spLocks noGrp="1"/>
          </p:cNvSpPr>
          <p:nvPr>
            <p:ph type="hdr" sz="quarter" idx="10"/>
          </p:nvPr>
        </p:nvSpPr>
        <p:spPr/>
        <p:txBody>
          <a:bodyPr/>
          <a:lstStyle/>
          <a:p>
            <a:pPr>
              <a:defRPr/>
            </a:pPr>
            <a:r>
              <a:rPr lang="da-DK" smtClean="0"/>
              <a:t>Ole Togeby</a:t>
            </a:r>
            <a:endParaRPr lang="da-DK" dirty="0"/>
          </a:p>
        </p:txBody>
      </p:sp>
      <p:sp>
        <p:nvSpPr>
          <p:cNvPr id="5" name="Pladsholder til dato 4"/>
          <p:cNvSpPr>
            <a:spLocks noGrp="1"/>
          </p:cNvSpPr>
          <p:nvPr>
            <p:ph type="dt" idx="11"/>
          </p:nvPr>
        </p:nvSpPr>
        <p:spPr/>
        <p:txBody>
          <a:bodyPr/>
          <a:lstStyle/>
          <a:p>
            <a:pPr>
              <a:defRPr/>
            </a:pPr>
            <a:fld id="{9D943960-9F37-41DD-8331-335842C617E6}" type="datetime1">
              <a:rPr lang="da-DK" smtClean="0"/>
              <a:pPr>
                <a:defRPr/>
              </a:pPr>
              <a:t>20-04-2019</a:t>
            </a:fld>
            <a:endParaRPr lang="da-DK"/>
          </a:p>
        </p:txBody>
      </p:sp>
      <p:sp>
        <p:nvSpPr>
          <p:cNvPr id="6" name="Pladsholder til sidefod 5"/>
          <p:cNvSpPr>
            <a:spLocks noGrp="1"/>
          </p:cNvSpPr>
          <p:nvPr>
            <p:ph type="ftr" sz="quarter" idx="12"/>
          </p:nvPr>
        </p:nvSpPr>
        <p:spPr/>
        <p:txBody>
          <a:bodyPr/>
          <a:lstStyle/>
          <a:p>
            <a:pPr>
              <a:defRPr/>
            </a:pPr>
            <a:r>
              <a:rPr lang="da-DK" smtClean="0"/>
              <a:t>Forudsættelser og underforståelser 2017</a:t>
            </a:r>
            <a:endParaRPr lang="da-DK" dirty="0"/>
          </a:p>
        </p:txBody>
      </p:sp>
      <p:sp>
        <p:nvSpPr>
          <p:cNvPr id="7" name="Pladsholder til diasnummer 6"/>
          <p:cNvSpPr>
            <a:spLocks noGrp="1"/>
          </p:cNvSpPr>
          <p:nvPr>
            <p:ph type="sldNum" sz="quarter" idx="13"/>
          </p:nvPr>
        </p:nvSpPr>
        <p:spPr/>
        <p:txBody>
          <a:bodyPr/>
          <a:lstStyle/>
          <a:p>
            <a:pPr>
              <a:defRPr/>
            </a:pPr>
            <a:fld id="{70453D31-0931-4A23-A7A6-00060A833876}" type="slidenum">
              <a:rPr lang="da-DK" smtClean="0"/>
              <a:pPr>
                <a:defRPr/>
              </a:pPr>
              <a:t>31</a:t>
            </a:fld>
            <a:endParaRPr lang="da-DK"/>
          </a:p>
        </p:txBody>
      </p:sp>
    </p:spTree>
    <p:extLst>
      <p:ext uri="{BB962C8B-B14F-4D97-AF65-F5344CB8AC3E}">
        <p14:creationId xmlns:p14="http://schemas.microsoft.com/office/powerpoint/2010/main" val="37013535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txBox="1">
            <a:spLocks noGrp="1" noChangeArrowheads="1"/>
          </p:cNvSpPr>
          <p:nvPr/>
        </p:nvSpPr>
        <p:spPr bwMode="auto">
          <a:xfrm>
            <a:off x="1" y="1"/>
            <a:ext cx="2974531" cy="500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03" tIns="46452" rIns="92903" bIns="46452"/>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da-DK" sz="1200"/>
              <a:t>Ole Togeby</a:t>
            </a:r>
          </a:p>
        </p:txBody>
      </p:sp>
      <p:sp>
        <p:nvSpPr>
          <p:cNvPr id="150531" name="Rectangle 3"/>
          <p:cNvSpPr txBox="1">
            <a:spLocks noGrp="1" noChangeArrowheads="1"/>
          </p:cNvSpPr>
          <p:nvPr/>
        </p:nvSpPr>
        <p:spPr bwMode="auto">
          <a:xfrm>
            <a:off x="3889773" y="1"/>
            <a:ext cx="2974531" cy="500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03" tIns="46452" rIns="92903" bIns="46452"/>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lgn="r" eaLnBrk="1" hangingPunct="1"/>
            <a:fld id="{2A0A077D-14AC-4751-B611-151621A8A3CC}" type="datetime1">
              <a:rPr lang="da-DK" sz="1200"/>
              <a:pPr algn="r" eaLnBrk="1" hangingPunct="1"/>
              <a:t>20-04-2019</a:t>
            </a:fld>
            <a:endParaRPr lang="da-DK" sz="1200"/>
          </a:p>
        </p:txBody>
      </p:sp>
      <p:sp>
        <p:nvSpPr>
          <p:cNvPr id="150532" name="Rectangle 6"/>
          <p:cNvSpPr txBox="1">
            <a:spLocks noGrp="1" noChangeArrowheads="1"/>
          </p:cNvSpPr>
          <p:nvPr/>
        </p:nvSpPr>
        <p:spPr bwMode="auto">
          <a:xfrm>
            <a:off x="1" y="9494507"/>
            <a:ext cx="2974531" cy="500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03" tIns="46452" rIns="92903" bIns="46452" anchor="b"/>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da-DK" sz="1200"/>
              <a:t>Tekstkomposition 2010</a:t>
            </a:r>
          </a:p>
        </p:txBody>
      </p:sp>
      <p:sp>
        <p:nvSpPr>
          <p:cNvPr id="150533" name="Rectangle 7"/>
          <p:cNvSpPr txBox="1">
            <a:spLocks noGrp="1" noChangeArrowheads="1"/>
          </p:cNvSpPr>
          <p:nvPr/>
        </p:nvSpPr>
        <p:spPr bwMode="auto">
          <a:xfrm>
            <a:off x="3889773" y="9494507"/>
            <a:ext cx="2974531" cy="500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03" tIns="46452" rIns="92903" bIns="46452" anchor="b"/>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lgn="r" eaLnBrk="1" hangingPunct="1"/>
            <a:fld id="{DAE1F08A-0DAE-4087-BA8A-B63E1D782A67}" type="slidenum">
              <a:rPr lang="da-DK" sz="1200"/>
              <a:pPr algn="r" eaLnBrk="1" hangingPunct="1"/>
              <a:t>34</a:t>
            </a:fld>
            <a:endParaRPr lang="da-DK" sz="1200"/>
          </a:p>
        </p:txBody>
      </p:sp>
      <p:sp>
        <p:nvSpPr>
          <p:cNvPr id="150534" name="Rectangle 2"/>
          <p:cNvSpPr>
            <a:spLocks noGrp="1" noRot="1" noChangeAspect="1" noChangeArrowheads="1" noTextEdit="1"/>
          </p:cNvSpPr>
          <p:nvPr>
            <p:ph type="sldImg"/>
          </p:nvPr>
        </p:nvSpPr>
        <p:spPr>
          <a:ln/>
        </p:spPr>
      </p:sp>
      <p:sp>
        <p:nvSpPr>
          <p:cNvPr id="1505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da-DK" smtClean="0"/>
              <a:t>Dvs. man må ikke tilbageholde oplysninger som man ved er sande, og som er af vigtighed for belysning af sagen - heller ikke selv om de kunne skade ens sag. </a:t>
            </a:r>
          </a:p>
          <a:p>
            <a:pPr eaLnBrk="1" hangingPunct="1"/>
            <a:endParaRPr lang="da-DK"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2400" dirty="0" err="1" smtClean="0"/>
              <a:t>Bullshit</a:t>
            </a:r>
            <a:r>
              <a:rPr lang="da-DK" sz="2400" dirty="0" smtClean="0"/>
              <a:t> er skråsikre, relevante, men usandsynlige</a:t>
            </a:r>
            <a:r>
              <a:rPr lang="da-DK" sz="2400" baseline="0" dirty="0" smtClean="0"/>
              <a:t> (forudsatte, underforståede eller fremsatte) påstande som afsenderen ikke giver evidens for eller overhovedet interesserer sig for sandheden af, med det formål at fange tilhørernes opmærksomhed og beslaglægge modstandernes tid.  </a:t>
            </a:r>
            <a:endParaRPr lang="da-DK" sz="2400" dirty="0"/>
          </a:p>
        </p:txBody>
      </p:sp>
      <p:sp>
        <p:nvSpPr>
          <p:cNvPr id="4" name="Pladsholder til sidehoved 3"/>
          <p:cNvSpPr>
            <a:spLocks noGrp="1"/>
          </p:cNvSpPr>
          <p:nvPr>
            <p:ph type="hdr" sz="quarter" idx="10"/>
          </p:nvPr>
        </p:nvSpPr>
        <p:spPr/>
        <p:txBody>
          <a:bodyPr/>
          <a:lstStyle/>
          <a:p>
            <a:pPr>
              <a:defRPr/>
            </a:pPr>
            <a:r>
              <a:rPr lang="da-DK" smtClean="0"/>
              <a:t>Ole Togeby</a:t>
            </a:r>
            <a:endParaRPr lang="da-DK" dirty="0"/>
          </a:p>
        </p:txBody>
      </p:sp>
      <p:sp>
        <p:nvSpPr>
          <p:cNvPr id="5" name="Pladsholder til dato 4"/>
          <p:cNvSpPr>
            <a:spLocks noGrp="1"/>
          </p:cNvSpPr>
          <p:nvPr>
            <p:ph type="dt" idx="11"/>
          </p:nvPr>
        </p:nvSpPr>
        <p:spPr/>
        <p:txBody>
          <a:bodyPr/>
          <a:lstStyle/>
          <a:p>
            <a:pPr>
              <a:defRPr/>
            </a:pPr>
            <a:fld id="{9D943960-9F37-41DD-8331-335842C617E6}" type="datetime1">
              <a:rPr lang="da-DK" smtClean="0"/>
              <a:pPr>
                <a:defRPr/>
              </a:pPr>
              <a:t>20-04-2019</a:t>
            </a:fld>
            <a:endParaRPr lang="da-DK"/>
          </a:p>
        </p:txBody>
      </p:sp>
      <p:sp>
        <p:nvSpPr>
          <p:cNvPr id="6" name="Pladsholder til sidefod 5"/>
          <p:cNvSpPr>
            <a:spLocks noGrp="1"/>
          </p:cNvSpPr>
          <p:nvPr>
            <p:ph type="ftr" sz="quarter" idx="12"/>
          </p:nvPr>
        </p:nvSpPr>
        <p:spPr/>
        <p:txBody>
          <a:bodyPr/>
          <a:lstStyle/>
          <a:p>
            <a:pPr>
              <a:defRPr/>
            </a:pPr>
            <a:r>
              <a:rPr lang="da-DK" smtClean="0"/>
              <a:t>Forudsættelser og underforståelser 2017</a:t>
            </a:r>
            <a:endParaRPr lang="da-DK" dirty="0"/>
          </a:p>
        </p:txBody>
      </p:sp>
      <p:sp>
        <p:nvSpPr>
          <p:cNvPr id="7" name="Pladsholder til diasnummer 6"/>
          <p:cNvSpPr>
            <a:spLocks noGrp="1"/>
          </p:cNvSpPr>
          <p:nvPr>
            <p:ph type="sldNum" sz="quarter" idx="13"/>
          </p:nvPr>
        </p:nvSpPr>
        <p:spPr/>
        <p:txBody>
          <a:bodyPr/>
          <a:lstStyle/>
          <a:p>
            <a:pPr>
              <a:defRPr/>
            </a:pPr>
            <a:fld id="{70453D31-0931-4A23-A7A6-00060A833876}" type="slidenum">
              <a:rPr lang="da-DK" smtClean="0"/>
              <a:pPr>
                <a:defRPr/>
              </a:pPr>
              <a:t>35</a:t>
            </a:fld>
            <a:endParaRPr lang="da-DK"/>
          </a:p>
        </p:txBody>
      </p:sp>
    </p:spTree>
    <p:extLst>
      <p:ext uri="{BB962C8B-B14F-4D97-AF65-F5344CB8AC3E}">
        <p14:creationId xmlns:p14="http://schemas.microsoft.com/office/powerpoint/2010/main" val="31152428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idehoved 3"/>
          <p:cNvSpPr>
            <a:spLocks noGrp="1"/>
          </p:cNvSpPr>
          <p:nvPr>
            <p:ph type="hdr" sz="quarter" idx="10"/>
          </p:nvPr>
        </p:nvSpPr>
        <p:spPr/>
        <p:txBody>
          <a:bodyPr/>
          <a:lstStyle/>
          <a:p>
            <a:pPr>
              <a:defRPr/>
            </a:pPr>
            <a:r>
              <a:rPr lang="da-DK" smtClean="0"/>
              <a:t>Ole Togeby</a:t>
            </a:r>
            <a:endParaRPr lang="da-DK" dirty="0"/>
          </a:p>
        </p:txBody>
      </p:sp>
      <p:sp>
        <p:nvSpPr>
          <p:cNvPr id="5" name="Pladsholder til dato 4"/>
          <p:cNvSpPr>
            <a:spLocks noGrp="1"/>
          </p:cNvSpPr>
          <p:nvPr>
            <p:ph type="dt" idx="11"/>
          </p:nvPr>
        </p:nvSpPr>
        <p:spPr/>
        <p:txBody>
          <a:bodyPr/>
          <a:lstStyle/>
          <a:p>
            <a:pPr>
              <a:defRPr/>
            </a:pPr>
            <a:fld id="{9D943960-9F37-41DD-8331-335842C617E6}" type="datetime1">
              <a:rPr lang="da-DK" smtClean="0"/>
              <a:pPr>
                <a:defRPr/>
              </a:pPr>
              <a:t>20-04-2019</a:t>
            </a:fld>
            <a:endParaRPr lang="da-DK"/>
          </a:p>
        </p:txBody>
      </p:sp>
      <p:sp>
        <p:nvSpPr>
          <p:cNvPr id="6" name="Pladsholder til sidefod 5"/>
          <p:cNvSpPr>
            <a:spLocks noGrp="1"/>
          </p:cNvSpPr>
          <p:nvPr>
            <p:ph type="ftr" sz="quarter" idx="12"/>
          </p:nvPr>
        </p:nvSpPr>
        <p:spPr/>
        <p:txBody>
          <a:bodyPr/>
          <a:lstStyle/>
          <a:p>
            <a:pPr>
              <a:defRPr/>
            </a:pPr>
            <a:r>
              <a:rPr lang="da-DK" smtClean="0"/>
              <a:t>Forudsættelser og underforståelser 2017</a:t>
            </a:r>
            <a:endParaRPr lang="da-DK" dirty="0"/>
          </a:p>
        </p:txBody>
      </p:sp>
      <p:sp>
        <p:nvSpPr>
          <p:cNvPr id="7" name="Pladsholder til diasnummer 6"/>
          <p:cNvSpPr>
            <a:spLocks noGrp="1"/>
          </p:cNvSpPr>
          <p:nvPr>
            <p:ph type="sldNum" sz="quarter" idx="13"/>
          </p:nvPr>
        </p:nvSpPr>
        <p:spPr/>
        <p:txBody>
          <a:bodyPr/>
          <a:lstStyle/>
          <a:p>
            <a:pPr>
              <a:defRPr/>
            </a:pPr>
            <a:fld id="{70453D31-0931-4A23-A7A6-00060A833876}" type="slidenum">
              <a:rPr lang="da-DK" smtClean="0"/>
              <a:pPr>
                <a:defRPr/>
              </a:pPr>
              <a:t>42</a:t>
            </a:fld>
            <a:endParaRPr lang="da-DK"/>
          </a:p>
        </p:txBody>
      </p:sp>
    </p:spTree>
    <p:extLst>
      <p:ext uri="{BB962C8B-B14F-4D97-AF65-F5344CB8AC3E}">
        <p14:creationId xmlns:p14="http://schemas.microsoft.com/office/powerpoint/2010/main" val="33974904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Pladsholder til diasbillede 1"/>
          <p:cNvSpPr>
            <a:spLocks noGrp="1" noRot="1" noChangeAspect="1" noTextEdit="1"/>
          </p:cNvSpPr>
          <p:nvPr>
            <p:ph type="sldImg"/>
          </p:nvPr>
        </p:nvSpPr>
        <p:spPr>
          <a:ln/>
        </p:spPr>
      </p:sp>
      <p:sp>
        <p:nvSpPr>
          <p:cNvPr id="152579" name="Pladsholder til no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a-DK" smtClean="0"/>
          </a:p>
        </p:txBody>
      </p:sp>
      <p:sp>
        <p:nvSpPr>
          <p:cNvPr id="152580" name="Pladsholder til sidehoved 3"/>
          <p:cNvSpPr txBox="1">
            <a:spLocks noGrp="1"/>
          </p:cNvSpPr>
          <p:nvPr/>
        </p:nvSpPr>
        <p:spPr bwMode="auto">
          <a:xfrm>
            <a:off x="1" y="1"/>
            <a:ext cx="2974531" cy="500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03" tIns="46452" rIns="92903" bIns="46452"/>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da-DK" sz="1200"/>
              <a:t>Ole Togeby</a:t>
            </a:r>
          </a:p>
        </p:txBody>
      </p:sp>
      <p:sp>
        <p:nvSpPr>
          <p:cNvPr id="152581" name="Pladsholder til dato 4"/>
          <p:cNvSpPr txBox="1">
            <a:spLocks noGrp="1"/>
          </p:cNvSpPr>
          <p:nvPr/>
        </p:nvSpPr>
        <p:spPr bwMode="auto">
          <a:xfrm>
            <a:off x="3889773" y="1"/>
            <a:ext cx="2974531" cy="500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03" tIns="46452" rIns="92903" bIns="46452"/>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lgn="r" eaLnBrk="1" hangingPunct="1"/>
            <a:fld id="{539A4132-2252-4B79-A0FC-2DAF7FDE0B7B}" type="datetime1">
              <a:rPr lang="da-DK" sz="1200"/>
              <a:pPr algn="r" eaLnBrk="1" hangingPunct="1"/>
              <a:t>20-04-2019</a:t>
            </a:fld>
            <a:endParaRPr lang="da-DK" sz="1200"/>
          </a:p>
        </p:txBody>
      </p:sp>
      <p:sp>
        <p:nvSpPr>
          <p:cNvPr id="152582" name="Pladsholder til sidefod 5"/>
          <p:cNvSpPr txBox="1">
            <a:spLocks noGrp="1"/>
          </p:cNvSpPr>
          <p:nvPr/>
        </p:nvSpPr>
        <p:spPr bwMode="auto">
          <a:xfrm>
            <a:off x="1" y="9494507"/>
            <a:ext cx="2974531" cy="500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03" tIns="46452" rIns="92903" bIns="46452" anchor="b"/>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da-DK" sz="1200"/>
              <a:t>Tekstkomposition 2010</a:t>
            </a:r>
          </a:p>
        </p:txBody>
      </p:sp>
      <p:sp>
        <p:nvSpPr>
          <p:cNvPr id="152583" name="Pladsholder til diasnummer 6"/>
          <p:cNvSpPr txBox="1">
            <a:spLocks noGrp="1"/>
          </p:cNvSpPr>
          <p:nvPr/>
        </p:nvSpPr>
        <p:spPr bwMode="auto">
          <a:xfrm>
            <a:off x="3889773" y="9494507"/>
            <a:ext cx="2974531" cy="500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03" tIns="46452" rIns="92903" bIns="46452" anchor="b"/>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lgn="r" eaLnBrk="1" hangingPunct="1"/>
            <a:fld id="{E5E39B70-8B1D-4AB1-A5A3-445D07B5A7B3}" type="slidenum">
              <a:rPr lang="da-DK" sz="1200"/>
              <a:pPr algn="r" eaLnBrk="1" hangingPunct="1"/>
              <a:t>44</a:t>
            </a:fld>
            <a:endParaRPr lang="da-DK" sz="120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Pladsholder til diasbillede 1"/>
          <p:cNvSpPr>
            <a:spLocks noGrp="1" noRot="1" noChangeAspect="1" noTextEdit="1"/>
          </p:cNvSpPr>
          <p:nvPr>
            <p:ph type="sldImg"/>
          </p:nvPr>
        </p:nvSpPr>
        <p:spPr>
          <a:ln/>
        </p:spPr>
      </p:sp>
      <p:sp>
        <p:nvSpPr>
          <p:cNvPr id="151555" name="Pladsholder til no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da-DK" smtClean="0"/>
              <a:t>Limpind:  om pinde, besmurte med (fugle)lim, som anbringes rundt omkring i buske, saaledes at smaafugle (hidlokkede ved lokkefugle i bur) kan sætte sig derpaa og blive hængende fast. </a:t>
            </a:r>
          </a:p>
        </p:txBody>
      </p:sp>
      <p:sp>
        <p:nvSpPr>
          <p:cNvPr id="151556" name="Pladsholder til sidehoved 3"/>
          <p:cNvSpPr txBox="1">
            <a:spLocks noGrp="1"/>
          </p:cNvSpPr>
          <p:nvPr/>
        </p:nvSpPr>
        <p:spPr bwMode="auto">
          <a:xfrm>
            <a:off x="1" y="1"/>
            <a:ext cx="2974531" cy="500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03" tIns="46452" rIns="92903" bIns="46452"/>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da-DK" sz="1200"/>
              <a:t>Ole Togeby</a:t>
            </a:r>
          </a:p>
        </p:txBody>
      </p:sp>
      <p:sp>
        <p:nvSpPr>
          <p:cNvPr id="151557" name="Pladsholder til dato 4"/>
          <p:cNvSpPr txBox="1">
            <a:spLocks noGrp="1"/>
          </p:cNvSpPr>
          <p:nvPr/>
        </p:nvSpPr>
        <p:spPr bwMode="auto">
          <a:xfrm>
            <a:off x="3889773" y="1"/>
            <a:ext cx="2974531" cy="500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03" tIns="46452" rIns="92903" bIns="46452"/>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lgn="r" eaLnBrk="1" hangingPunct="1"/>
            <a:fld id="{F23E0A81-ECC8-47EF-98D6-05507C593361}" type="datetime1">
              <a:rPr lang="da-DK" sz="1200"/>
              <a:pPr algn="r" eaLnBrk="1" hangingPunct="1"/>
              <a:t>20-04-2019</a:t>
            </a:fld>
            <a:endParaRPr lang="da-DK" sz="1200"/>
          </a:p>
        </p:txBody>
      </p:sp>
      <p:sp>
        <p:nvSpPr>
          <p:cNvPr id="151558" name="Pladsholder til sidefod 5"/>
          <p:cNvSpPr txBox="1">
            <a:spLocks noGrp="1"/>
          </p:cNvSpPr>
          <p:nvPr/>
        </p:nvSpPr>
        <p:spPr bwMode="auto">
          <a:xfrm>
            <a:off x="1" y="9494507"/>
            <a:ext cx="2974531" cy="500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03" tIns="46452" rIns="92903" bIns="46452" anchor="b"/>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da-DK" sz="1200"/>
              <a:t>Tekstkomposition 2010</a:t>
            </a:r>
          </a:p>
        </p:txBody>
      </p:sp>
      <p:sp>
        <p:nvSpPr>
          <p:cNvPr id="151559" name="Pladsholder til diasnummer 6"/>
          <p:cNvSpPr txBox="1">
            <a:spLocks noGrp="1"/>
          </p:cNvSpPr>
          <p:nvPr/>
        </p:nvSpPr>
        <p:spPr bwMode="auto">
          <a:xfrm>
            <a:off x="3889773" y="9494507"/>
            <a:ext cx="2974531" cy="500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03" tIns="46452" rIns="92903" bIns="46452" anchor="b"/>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lgn="r" eaLnBrk="1" hangingPunct="1"/>
            <a:fld id="{959A6057-479E-4D5B-9826-D7A0D8B77037}" type="slidenum">
              <a:rPr lang="da-DK" sz="1200"/>
              <a:pPr algn="r" eaLnBrk="1" hangingPunct="1"/>
              <a:t>45</a:t>
            </a:fld>
            <a:endParaRPr lang="da-DK" sz="120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Pladsholder til diasbillede 1"/>
          <p:cNvSpPr>
            <a:spLocks noGrp="1" noRot="1" noChangeAspect="1" noTextEdit="1"/>
          </p:cNvSpPr>
          <p:nvPr>
            <p:ph type="sldImg"/>
          </p:nvPr>
        </p:nvSpPr>
        <p:spPr>
          <a:ln/>
        </p:spPr>
      </p:sp>
      <p:sp>
        <p:nvSpPr>
          <p:cNvPr id="155651" name="Pladsholder til no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a-DK" dirty="0" smtClean="0"/>
          </a:p>
        </p:txBody>
      </p:sp>
      <p:sp>
        <p:nvSpPr>
          <p:cNvPr id="155652" name="Pladsholder til sidehoved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54837" indent="-290322" eaLnBrk="0" hangingPunct="0">
              <a:defRPr>
                <a:solidFill>
                  <a:schemeClr val="tx1"/>
                </a:solidFill>
                <a:latin typeface="Arial" charset="0"/>
                <a:ea typeface="ＭＳ Ｐゴシック" charset="-128"/>
              </a:defRPr>
            </a:lvl2pPr>
            <a:lvl3pPr marL="1161288" indent="-232258" eaLnBrk="0" hangingPunct="0">
              <a:defRPr>
                <a:solidFill>
                  <a:schemeClr val="tx1"/>
                </a:solidFill>
                <a:latin typeface="Arial" charset="0"/>
                <a:ea typeface="ＭＳ Ｐゴシック" charset="-128"/>
              </a:defRPr>
            </a:lvl3pPr>
            <a:lvl4pPr marL="1625803" indent="-232258" eaLnBrk="0" hangingPunct="0">
              <a:defRPr>
                <a:solidFill>
                  <a:schemeClr val="tx1"/>
                </a:solidFill>
                <a:latin typeface="Arial" charset="0"/>
                <a:ea typeface="ＭＳ Ｐゴシック" charset="-128"/>
              </a:defRPr>
            </a:lvl4pPr>
            <a:lvl5pPr marL="2090318" indent="-232258" eaLnBrk="0" hangingPunct="0">
              <a:defRPr>
                <a:solidFill>
                  <a:schemeClr val="tx1"/>
                </a:solidFill>
                <a:latin typeface="Arial" charset="0"/>
                <a:ea typeface="ＭＳ Ｐゴシック" charset="-128"/>
              </a:defRPr>
            </a:lvl5pPr>
            <a:lvl6pPr marL="2554834" indent="-232258" eaLnBrk="0" fontAlgn="base" hangingPunct="0">
              <a:spcBef>
                <a:spcPct val="0"/>
              </a:spcBef>
              <a:spcAft>
                <a:spcPct val="0"/>
              </a:spcAft>
              <a:defRPr>
                <a:solidFill>
                  <a:schemeClr val="tx1"/>
                </a:solidFill>
                <a:latin typeface="Arial" charset="0"/>
                <a:ea typeface="ＭＳ Ｐゴシック" charset="-128"/>
              </a:defRPr>
            </a:lvl6pPr>
            <a:lvl7pPr marL="3019349" indent="-232258" eaLnBrk="0" fontAlgn="base" hangingPunct="0">
              <a:spcBef>
                <a:spcPct val="0"/>
              </a:spcBef>
              <a:spcAft>
                <a:spcPct val="0"/>
              </a:spcAft>
              <a:defRPr>
                <a:solidFill>
                  <a:schemeClr val="tx1"/>
                </a:solidFill>
                <a:latin typeface="Arial" charset="0"/>
                <a:ea typeface="ＭＳ Ｐゴシック" charset="-128"/>
              </a:defRPr>
            </a:lvl7pPr>
            <a:lvl8pPr marL="3483864" indent="-232258" eaLnBrk="0" fontAlgn="base" hangingPunct="0">
              <a:spcBef>
                <a:spcPct val="0"/>
              </a:spcBef>
              <a:spcAft>
                <a:spcPct val="0"/>
              </a:spcAft>
              <a:defRPr>
                <a:solidFill>
                  <a:schemeClr val="tx1"/>
                </a:solidFill>
                <a:latin typeface="Arial" charset="0"/>
                <a:ea typeface="ＭＳ Ｐゴシック" charset="-128"/>
              </a:defRPr>
            </a:lvl8pPr>
            <a:lvl9pPr marL="3948379" indent="-232258"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da-DK" smtClean="0"/>
              <a:t>Ole Togeby</a:t>
            </a:r>
          </a:p>
        </p:txBody>
      </p:sp>
      <p:sp>
        <p:nvSpPr>
          <p:cNvPr id="155653" name="Pladsholder til dato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54837" indent="-290322" eaLnBrk="0" hangingPunct="0">
              <a:defRPr>
                <a:solidFill>
                  <a:schemeClr val="tx1"/>
                </a:solidFill>
                <a:latin typeface="Arial" charset="0"/>
                <a:ea typeface="ＭＳ Ｐゴシック" charset="-128"/>
              </a:defRPr>
            </a:lvl2pPr>
            <a:lvl3pPr marL="1161288" indent="-232258" eaLnBrk="0" hangingPunct="0">
              <a:defRPr>
                <a:solidFill>
                  <a:schemeClr val="tx1"/>
                </a:solidFill>
                <a:latin typeface="Arial" charset="0"/>
                <a:ea typeface="ＭＳ Ｐゴシック" charset="-128"/>
              </a:defRPr>
            </a:lvl3pPr>
            <a:lvl4pPr marL="1625803" indent="-232258" eaLnBrk="0" hangingPunct="0">
              <a:defRPr>
                <a:solidFill>
                  <a:schemeClr val="tx1"/>
                </a:solidFill>
                <a:latin typeface="Arial" charset="0"/>
                <a:ea typeface="ＭＳ Ｐゴシック" charset="-128"/>
              </a:defRPr>
            </a:lvl4pPr>
            <a:lvl5pPr marL="2090318" indent="-232258" eaLnBrk="0" hangingPunct="0">
              <a:defRPr>
                <a:solidFill>
                  <a:schemeClr val="tx1"/>
                </a:solidFill>
                <a:latin typeface="Arial" charset="0"/>
                <a:ea typeface="ＭＳ Ｐゴシック" charset="-128"/>
              </a:defRPr>
            </a:lvl5pPr>
            <a:lvl6pPr marL="2554834" indent="-232258" eaLnBrk="0" fontAlgn="base" hangingPunct="0">
              <a:spcBef>
                <a:spcPct val="0"/>
              </a:spcBef>
              <a:spcAft>
                <a:spcPct val="0"/>
              </a:spcAft>
              <a:defRPr>
                <a:solidFill>
                  <a:schemeClr val="tx1"/>
                </a:solidFill>
                <a:latin typeface="Arial" charset="0"/>
                <a:ea typeface="ＭＳ Ｐゴシック" charset="-128"/>
              </a:defRPr>
            </a:lvl6pPr>
            <a:lvl7pPr marL="3019349" indent="-232258" eaLnBrk="0" fontAlgn="base" hangingPunct="0">
              <a:spcBef>
                <a:spcPct val="0"/>
              </a:spcBef>
              <a:spcAft>
                <a:spcPct val="0"/>
              </a:spcAft>
              <a:defRPr>
                <a:solidFill>
                  <a:schemeClr val="tx1"/>
                </a:solidFill>
                <a:latin typeface="Arial" charset="0"/>
                <a:ea typeface="ＭＳ Ｐゴシック" charset="-128"/>
              </a:defRPr>
            </a:lvl7pPr>
            <a:lvl8pPr marL="3483864" indent="-232258" eaLnBrk="0" fontAlgn="base" hangingPunct="0">
              <a:spcBef>
                <a:spcPct val="0"/>
              </a:spcBef>
              <a:spcAft>
                <a:spcPct val="0"/>
              </a:spcAft>
              <a:defRPr>
                <a:solidFill>
                  <a:schemeClr val="tx1"/>
                </a:solidFill>
                <a:latin typeface="Arial" charset="0"/>
                <a:ea typeface="ＭＳ Ｐゴシック" charset="-128"/>
              </a:defRPr>
            </a:lvl8pPr>
            <a:lvl9pPr marL="3948379" indent="-232258"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4F86ECBE-751A-47F9-A595-4B1E40F539A2}" type="datetime1">
              <a:rPr lang="da-DK"/>
              <a:pPr eaLnBrk="1" hangingPunct="1"/>
              <a:t>20-04-2019</a:t>
            </a:fld>
            <a:endParaRPr lang="da-DK"/>
          </a:p>
        </p:txBody>
      </p:sp>
      <p:sp>
        <p:nvSpPr>
          <p:cNvPr id="155654" name="Pladsholder til sidefod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54837" indent="-290322" eaLnBrk="0" hangingPunct="0">
              <a:defRPr>
                <a:solidFill>
                  <a:schemeClr val="tx1"/>
                </a:solidFill>
                <a:latin typeface="Arial" charset="0"/>
                <a:ea typeface="ＭＳ Ｐゴシック" charset="-128"/>
              </a:defRPr>
            </a:lvl2pPr>
            <a:lvl3pPr marL="1161288" indent="-232258" eaLnBrk="0" hangingPunct="0">
              <a:defRPr>
                <a:solidFill>
                  <a:schemeClr val="tx1"/>
                </a:solidFill>
                <a:latin typeface="Arial" charset="0"/>
                <a:ea typeface="ＭＳ Ｐゴシック" charset="-128"/>
              </a:defRPr>
            </a:lvl3pPr>
            <a:lvl4pPr marL="1625803" indent="-232258" eaLnBrk="0" hangingPunct="0">
              <a:defRPr>
                <a:solidFill>
                  <a:schemeClr val="tx1"/>
                </a:solidFill>
                <a:latin typeface="Arial" charset="0"/>
                <a:ea typeface="ＭＳ Ｐゴシック" charset="-128"/>
              </a:defRPr>
            </a:lvl4pPr>
            <a:lvl5pPr marL="2090318" indent="-232258" eaLnBrk="0" hangingPunct="0">
              <a:defRPr>
                <a:solidFill>
                  <a:schemeClr val="tx1"/>
                </a:solidFill>
                <a:latin typeface="Arial" charset="0"/>
                <a:ea typeface="ＭＳ Ｐゴシック" charset="-128"/>
              </a:defRPr>
            </a:lvl5pPr>
            <a:lvl6pPr marL="2554834" indent="-232258" eaLnBrk="0" fontAlgn="base" hangingPunct="0">
              <a:spcBef>
                <a:spcPct val="0"/>
              </a:spcBef>
              <a:spcAft>
                <a:spcPct val="0"/>
              </a:spcAft>
              <a:defRPr>
                <a:solidFill>
                  <a:schemeClr val="tx1"/>
                </a:solidFill>
                <a:latin typeface="Arial" charset="0"/>
                <a:ea typeface="ＭＳ Ｐゴシック" charset="-128"/>
              </a:defRPr>
            </a:lvl6pPr>
            <a:lvl7pPr marL="3019349" indent="-232258" eaLnBrk="0" fontAlgn="base" hangingPunct="0">
              <a:spcBef>
                <a:spcPct val="0"/>
              </a:spcBef>
              <a:spcAft>
                <a:spcPct val="0"/>
              </a:spcAft>
              <a:defRPr>
                <a:solidFill>
                  <a:schemeClr val="tx1"/>
                </a:solidFill>
                <a:latin typeface="Arial" charset="0"/>
                <a:ea typeface="ＭＳ Ｐゴシック" charset="-128"/>
              </a:defRPr>
            </a:lvl7pPr>
            <a:lvl8pPr marL="3483864" indent="-232258" eaLnBrk="0" fontAlgn="base" hangingPunct="0">
              <a:spcBef>
                <a:spcPct val="0"/>
              </a:spcBef>
              <a:spcAft>
                <a:spcPct val="0"/>
              </a:spcAft>
              <a:defRPr>
                <a:solidFill>
                  <a:schemeClr val="tx1"/>
                </a:solidFill>
                <a:latin typeface="Arial" charset="0"/>
                <a:ea typeface="ＭＳ Ｐゴシック" charset="-128"/>
              </a:defRPr>
            </a:lvl8pPr>
            <a:lvl9pPr marL="3948379" indent="-232258"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da-DK" smtClean="0"/>
              <a:t>Forudsættelser og underforståelser 2017</a:t>
            </a:r>
          </a:p>
        </p:txBody>
      </p:sp>
      <p:sp>
        <p:nvSpPr>
          <p:cNvPr id="155655" name="Pladsholder til diasnumm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54837" indent="-290322" eaLnBrk="0" hangingPunct="0">
              <a:defRPr>
                <a:solidFill>
                  <a:schemeClr val="tx1"/>
                </a:solidFill>
                <a:latin typeface="Arial" charset="0"/>
                <a:ea typeface="ＭＳ Ｐゴシック" charset="-128"/>
              </a:defRPr>
            </a:lvl2pPr>
            <a:lvl3pPr marL="1161288" indent="-232258" eaLnBrk="0" hangingPunct="0">
              <a:defRPr>
                <a:solidFill>
                  <a:schemeClr val="tx1"/>
                </a:solidFill>
                <a:latin typeface="Arial" charset="0"/>
                <a:ea typeface="ＭＳ Ｐゴシック" charset="-128"/>
              </a:defRPr>
            </a:lvl3pPr>
            <a:lvl4pPr marL="1625803" indent="-232258" eaLnBrk="0" hangingPunct="0">
              <a:defRPr>
                <a:solidFill>
                  <a:schemeClr val="tx1"/>
                </a:solidFill>
                <a:latin typeface="Arial" charset="0"/>
                <a:ea typeface="ＭＳ Ｐゴシック" charset="-128"/>
              </a:defRPr>
            </a:lvl4pPr>
            <a:lvl5pPr marL="2090318" indent="-232258" eaLnBrk="0" hangingPunct="0">
              <a:defRPr>
                <a:solidFill>
                  <a:schemeClr val="tx1"/>
                </a:solidFill>
                <a:latin typeface="Arial" charset="0"/>
                <a:ea typeface="ＭＳ Ｐゴシック" charset="-128"/>
              </a:defRPr>
            </a:lvl5pPr>
            <a:lvl6pPr marL="2554834" indent="-232258" eaLnBrk="0" fontAlgn="base" hangingPunct="0">
              <a:spcBef>
                <a:spcPct val="0"/>
              </a:spcBef>
              <a:spcAft>
                <a:spcPct val="0"/>
              </a:spcAft>
              <a:defRPr>
                <a:solidFill>
                  <a:schemeClr val="tx1"/>
                </a:solidFill>
                <a:latin typeface="Arial" charset="0"/>
                <a:ea typeface="ＭＳ Ｐゴシック" charset="-128"/>
              </a:defRPr>
            </a:lvl6pPr>
            <a:lvl7pPr marL="3019349" indent="-232258" eaLnBrk="0" fontAlgn="base" hangingPunct="0">
              <a:spcBef>
                <a:spcPct val="0"/>
              </a:spcBef>
              <a:spcAft>
                <a:spcPct val="0"/>
              </a:spcAft>
              <a:defRPr>
                <a:solidFill>
                  <a:schemeClr val="tx1"/>
                </a:solidFill>
                <a:latin typeface="Arial" charset="0"/>
                <a:ea typeface="ＭＳ Ｐゴシック" charset="-128"/>
              </a:defRPr>
            </a:lvl7pPr>
            <a:lvl8pPr marL="3483864" indent="-232258" eaLnBrk="0" fontAlgn="base" hangingPunct="0">
              <a:spcBef>
                <a:spcPct val="0"/>
              </a:spcBef>
              <a:spcAft>
                <a:spcPct val="0"/>
              </a:spcAft>
              <a:defRPr>
                <a:solidFill>
                  <a:schemeClr val="tx1"/>
                </a:solidFill>
                <a:latin typeface="Arial" charset="0"/>
                <a:ea typeface="ＭＳ Ｐゴシック" charset="-128"/>
              </a:defRPr>
            </a:lvl8pPr>
            <a:lvl9pPr marL="3948379" indent="-232258"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CB5FADC2-837D-424A-AA1A-0829AF250CBD}" type="slidenum">
              <a:rPr lang="da-DK"/>
              <a:pPr eaLnBrk="1" hangingPunct="1"/>
              <a:t>47</a:t>
            </a:fld>
            <a:endParaRPr lang="da-DK"/>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Pladsholder til diasbillede 1"/>
          <p:cNvSpPr>
            <a:spLocks noGrp="1" noRot="1" noChangeAspect="1" noTextEdit="1"/>
          </p:cNvSpPr>
          <p:nvPr>
            <p:ph type="sldImg"/>
          </p:nvPr>
        </p:nvSpPr>
        <p:spPr>
          <a:ln/>
        </p:spPr>
      </p:sp>
      <p:sp>
        <p:nvSpPr>
          <p:cNvPr id="156675" name="Pladsholder til no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a-DK" smtClean="0"/>
          </a:p>
        </p:txBody>
      </p:sp>
      <p:sp>
        <p:nvSpPr>
          <p:cNvPr id="156676" name="Pladsholder til sidehoved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54837" indent="-290322" eaLnBrk="0" hangingPunct="0">
              <a:defRPr>
                <a:solidFill>
                  <a:schemeClr val="tx1"/>
                </a:solidFill>
                <a:latin typeface="Arial" charset="0"/>
                <a:ea typeface="ＭＳ Ｐゴシック" charset="-128"/>
              </a:defRPr>
            </a:lvl2pPr>
            <a:lvl3pPr marL="1161288" indent="-232258" eaLnBrk="0" hangingPunct="0">
              <a:defRPr>
                <a:solidFill>
                  <a:schemeClr val="tx1"/>
                </a:solidFill>
                <a:latin typeface="Arial" charset="0"/>
                <a:ea typeface="ＭＳ Ｐゴシック" charset="-128"/>
              </a:defRPr>
            </a:lvl3pPr>
            <a:lvl4pPr marL="1625803" indent="-232258" eaLnBrk="0" hangingPunct="0">
              <a:defRPr>
                <a:solidFill>
                  <a:schemeClr val="tx1"/>
                </a:solidFill>
                <a:latin typeface="Arial" charset="0"/>
                <a:ea typeface="ＭＳ Ｐゴシック" charset="-128"/>
              </a:defRPr>
            </a:lvl4pPr>
            <a:lvl5pPr marL="2090318" indent="-232258" eaLnBrk="0" hangingPunct="0">
              <a:defRPr>
                <a:solidFill>
                  <a:schemeClr val="tx1"/>
                </a:solidFill>
                <a:latin typeface="Arial" charset="0"/>
                <a:ea typeface="ＭＳ Ｐゴシック" charset="-128"/>
              </a:defRPr>
            </a:lvl5pPr>
            <a:lvl6pPr marL="2554834" indent="-232258" eaLnBrk="0" fontAlgn="base" hangingPunct="0">
              <a:spcBef>
                <a:spcPct val="0"/>
              </a:spcBef>
              <a:spcAft>
                <a:spcPct val="0"/>
              </a:spcAft>
              <a:defRPr>
                <a:solidFill>
                  <a:schemeClr val="tx1"/>
                </a:solidFill>
                <a:latin typeface="Arial" charset="0"/>
                <a:ea typeface="ＭＳ Ｐゴシック" charset="-128"/>
              </a:defRPr>
            </a:lvl6pPr>
            <a:lvl7pPr marL="3019349" indent="-232258" eaLnBrk="0" fontAlgn="base" hangingPunct="0">
              <a:spcBef>
                <a:spcPct val="0"/>
              </a:spcBef>
              <a:spcAft>
                <a:spcPct val="0"/>
              </a:spcAft>
              <a:defRPr>
                <a:solidFill>
                  <a:schemeClr val="tx1"/>
                </a:solidFill>
                <a:latin typeface="Arial" charset="0"/>
                <a:ea typeface="ＭＳ Ｐゴシック" charset="-128"/>
              </a:defRPr>
            </a:lvl7pPr>
            <a:lvl8pPr marL="3483864" indent="-232258" eaLnBrk="0" fontAlgn="base" hangingPunct="0">
              <a:spcBef>
                <a:spcPct val="0"/>
              </a:spcBef>
              <a:spcAft>
                <a:spcPct val="0"/>
              </a:spcAft>
              <a:defRPr>
                <a:solidFill>
                  <a:schemeClr val="tx1"/>
                </a:solidFill>
                <a:latin typeface="Arial" charset="0"/>
                <a:ea typeface="ＭＳ Ｐゴシック" charset="-128"/>
              </a:defRPr>
            </a:lvl8pPr>
            <a:lvl9pPr marL="3948379" indent="-232258"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da-DK" smtClean="0"/>
              <a:t>Ole Togeby</a:t>
            </a:r>
          </a:p>
        </p:txBody>
      </p:sp>
      <p:sp>
        <p:nvSpPr>
          <p:cNvPr id="156677" name="Pladsholder til dato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54837" indent="-290322" eaLnBrk="0" hangingPunct="0">
              <a:defRPr>
                <a:solidFill>
                  <a:schemeClr val="tx1"/>
                </a:solidFill>
                <a:latin typeface="Arial" charset="0"/>
                <a:ea typeface="ＭＳ Ｐゴシック" charset="-128"/>
              </a:defRPr>
            </a:lvl2pPr>
            <a:lvl3pPr marL="1161288" indent="-232258" eaLnBrk="0" hangingPunct="0">
              <a:defRPr>
                <a:solidFill>
                  <a:schemeClr val="tx1"/>
                </a:solidFill>
                <a:latin typeface="Arial" charset="0"/>
                <a:ea typeface="ＭＳ Ｐゴシック" charset="-128"/>
              </a:defRPr>
            </a:lvl3pPr>
            <a:lvl4pPr marL="1625803" indent="-232258" eaLnBrk="0" hangingPunct="0">
              <a:defRPr>
                <a:solidFill>
                  <a:schemeClr val="tx1"/>
                </a:solidFill>
                <a:latin typeface="Arial" charset="0"/>
                <a:ea typeface="ＭＳ Ｐゴシック" charset="-128"/>
              </a:defRPr>
            </a:lvl4pPr>
            <a:lvl5pPr marL="2090318" indent="-232258" eaLnBrk="0" hangingPunct="0">
              <a:defRPr>
                <a:solidFill>
                  <a:schemeClr val="tx1"/>
                </a:solidFill>
                <a:latin typeface="Arial" charset="0"/>
                <a:ea typeface="ＭＳ Ｐゴシック" charset="-128"/>
              </a:defRPr>
            </a:lvl5pPr>
            <a:lvl6pPr marL="2554834" indent="-232258" eaLnBrk="0" fontAlgn="base" hangingPunct="0">
              <a:spcBef>
                <a:spcPct val="0"/>
              </a:spcBef>
              <a:spcAft>
                <a:spcPct val="0"/>
              </a:spcAft>
              <a:defRPr>
                <a:solidFill>
                  <a:schemeClr val="tx1"/>
                </a:solidFill>
                <a:latin typeface="Arial" charset="0"/>
                <a:ea typeface="ＭＳ Ｐゴシック" charset="-128"/>
              </a:defRPr>
            </a:lvl6pPr>
            <a:lvl7pPr marL="3019349" indent="-232258" eaLnBrk="0" fontAlgn="base" hangingPunct="0">
              <a:spcBef>
                <a:spcPct val="0"/>
              </a:spcBef>
              <a:spcAft>
                <a:spcPct val="0"/>
              </a:spcAft>
              <a:defRPr>
                <a:solidFill>
                  <a:schemeClr val="tx1"/>
                </a:solidFill>
                <a:latin typeface="Arial" charset="0"/>
                <a:ea typeface="ＭＳ Ｐゴシック" charset="-128"/>
              </a:defRPr>
            </a:lvl7pPr>
            <a:lvl8pPr marL="3483864" indent="-232258" eaLnBrk="0" fontAlgn="base" hangingPunct="0">
              <a:spcBef>
                <a:spcPct val="0"/>
              </a:spcBef>
              <a:spcAft>
                <a:spcPct val="0"/>
              </a:spcAft>
              <a:defRPr>
                <a:solidFill>
                  <a:schemeClr val="tx1"/>
                </a:solidFill>
                <a:latin typeface="Arial" charset="0"/>
                <a:ea typeface="ＭＳ Ｐゴシック" charset="-128"/>
              </a:defRPr>
            </a:lvl8pPr>
            <a:lvl9pPr marL="3948379" indent="-232258"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8843AD70-BF77-44BB-B9AF-041E534CF719}" type="datetime1">
              <a:rPr lang="da-DK"/>
              <a:pPr eaLnBrk="1" hangingPunct="1"/>
              <a:t>20-04-2019</a:t>
            </a:fld>
            <a:endParaRPr lang="da-DK"/>
          </a:p>
        </p:txBody>
      </p:sp>
      <p:sp>
        <p:nvSpPr>
          <p:cNvPr id="156678" name="Pladsholder til sidefod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54837" indent="-290322" eaLnBrk="0" hangingPunct="0">
              <a:defRPr>
                <a:solidFill>
                  <a:schemeClr val="tx1"/>
                </a:solidFill>
                <a:latin typeface="Arial" charset="0"/>
                <a:ea typeface="ＭＳ Ｐゴシック" charset="-128"/>
              </a:defRPr>
            </a:lvl2pPr>
            <a:lvl3pPr marL="1161288" indent="-232258" eaLnBrk="0" hangingPunct="0">
              <a:defRPr>
                <a:solidFill>
                  <a:schemeClr val="tx1"/>
                </a:solidFill>
                <a:latin typeface="Arial" charset="0"/>
                <a:ea typeface="ＭＳ Ｐゴシック" charset="-128"/>
              </a:defRPr>
            </a:lvl3pPr>
            <a:lvl4pPr marL="1625803" indent="-232258" eaLnBrk="0" hangingPunct="0">
              <a:defRPr>
                <a:solidFill>
                  <a:schemeClr val="tx1"/>
                </a:solidFill>
                <a:latin typeface="Arial" charset="0"/>
                <a:ea typeface="ＭＳ Ｐゴシック" charset="-128"/>
              </a:defRPr>
            </a:lvl4pPr>
            <a:lvl5pPr marL="2090318" indent="-232258" eaLnBrk="0" hangingPunct="0">
              <a:defRPr>
                <a:solidFill>
                  <a:schemeClr val="tx1"/>
                </a:solidFill>
                <a:latin typeface="Arial" charset="0"/>
                <a:ea typeface="ＭＳ Ｐゴシック" charset="-128"/>
              </a:defRPr>
            </a:lvl5pPr>
            <a:lvl6pPr marL="2554834" indent="-232258" eaLnBrk="0" fontAlgn="base" hangingPunct="0">
              <a:spcBef>
                <a:spcPct val="0"/>
              </a:spcBef>
              <a:spcAft>
                <a:spcPct val="0"/>
              </a:spcAft>
              <a:defRPr>
                <a:solidFill>
                  <a:schemeClr val="tx1"/>
                </a:solidFill>
                <a:latin typeface="Arial" charset="0"/>
                <a:ea typeface="ＭＳ Ｐゴシック" charset="-128"/>
              </a:defRPr>
            </a:lvl6pPr>
            <a:lvl7pPr marL="3019349" indent="-232258" eaLnBrk="0" fontAlgn="base" hangingPunct="0">
              <a:spcBef>
                <a:spcPct val="0"/>
              </a:spcBef>
              <a:spcAft>
                <a:spcPct val="0"/>
              </a:spcAft>
              <a:defRPr>
                <a:solidFill>
                  <a:schemeClr val="tx1"/>
                </a:solidFill>
                <a:latin typeface="Arial" charset="0"/>
                <a:ea typeface="ＭＳ Ｐゴシック" charset="-128"/>
              </a:defRPr>
            </a:lvl7pPr>
            <a:lvl8pPr marL="3483864" indent="-232258" eaLnBrk="0" fontAlgn="base" hangingPunct="0">
              <a:spcBef>
                <a:spcPct val="0"/>
              </a:spcBef>
              <a:spcAft>
                <a:spcPct val="0"/>
              </a:spcAft>
              <a:defRPr>
                <a:solidFill>
                  <a:schemeClr val="tx1"/>
                </a:solidFill>
                <a:latin typeface="Arial" charset="0"/>
                <a:ea typeface="ＭＳ Ｐゴシック" charset="-128"/>
              </a:defRPr>
            </a:lvl8pPr>
            <a:lvl9pPr marL="3948379" indent="-232258"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da-DK" smtClean="0"/>
              <a:t>Forudsættelser og underforståelser 2017</a:t>
            </a:r>
          </a:p>
        </p:txBody>
      </p:sp>
      <p:sp>
        <p:nvSpPr>
          <p:cNvPr id="156679" name="Pladsholder til diasnumm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54837" indent="-290322" eaLnBrk="0" hangingPunct="0">
              <a:defRPr>
                <a:solidFill>
                  <a:schemeClr val="tx1"/>
                </a:solidFill>
                <a:latin typeface="Arial" charset="0"/>
                <a:ea typeface="ＭＳ Ｐゴシック" charset="-128"/>
              </a:defRPr>
            </a:lvl2pPr>
            <a:lvl3pPr marL="1161288" indent="-232258" eaLnBrk="0" hangingPunct="0">
              <a:defRPr>
                <a:solidFill>
                  <a:schemeClr val="tx1"/>
                </a:solidFill>
                <a:latin typeface="Arial" charset="0"/>
                <a:ea typeface="ＭＳ Ｐゴシック" charset="-128"/>
              </a:defRPr>
            </a:lvl3pPr>
            <a:lvl4pPr marL="1625803" indent="-232258" eaLnBrk="0" hangingPunct="0">
              <a:defRPr>
                <a:solidFill>
                  <a:schemeClr val="tx1"/>
                </a:solidFill>
                <a:latin typeface="Arial" charset="0"/>
                <a:ea typeface="ＭＳ Ｐゴシック" charset="-128"/>
              </a:defRPr>
            </a:lvl4pPr>
            <a:lvl5pPr marL="2090318" indent="-232258" eaLnBrk="0" hangingPunct="0">
              <a:defRPr>
                <a:solidFill>
                  <a:schemeClr val="tx1"/>
                </a:solidFill>
                <a:latin typeface="Arial" charset="0"/>
                <a:ea typeface="ＭＳ Ｐゴシック" charset="-128"/>
              </a:defRPr>
            </a:lvl5pPr>
            <a:lvl6pPr marL="2554834" indent="-232258" eaLnBrk="0" fontAlgn="base" hangingPunct="0">
              <a:spcBef>
                <a:spcPct val="0"/>
              </a:spcBef>
              <a:spcAft>
                <a:spcPct val="0"/>
              </a:spcAft>
              <a:defRPr>
                <a:solidFill>
                  <a:schemeClr val="tx1"/>
                </a:solidFill>
                <a:latin typeface="Arial" charset="0"/>
                <a:ea typeface="ＭＳ Ｐゴシック" charset="-128"/>
              </a:defRPr>
            </a:lvl6pPr>
            <a:lvl7pPr marL="3019349" indent="-232258" eaLnBrk="0" fontAlgn="base" hangingPunct="0">
              <a:spcBef>
                <a:spcPct val="0"/>
              </a:spcBef>
              <a:spcAft>
                <a:spcPct val="0"/>
              </a:spcAft>
              <a:defRPr>
                <a:solidFill>
                  <a:schemeClr val="tx1"/>
                </a:solidFill>
                <a:latin typeface="Arial" charset="0"/>
                <a:ea typeface="ＭＳ Ｐゴシック" charset="-128"/>
              </a:defRPr>
            </a:lvl7pPr>
            <a:lvl8pPr marL="3483864" indent="-232258" eaLnBrk="0" fontAlgn="base" hangingPunct="0">
              <a:spcBef>
                <a:spcPct val="0"/>
              </a:spcBef>
              <a:spcAft>
                <a:spcPct val="0"/>
              </a:spcAft>
              <a:defRPr>
                <a:solidFill>
                  <a:schemeClr val="tx1"/>
                </a:solidFill>
                <a:latin typeface="Arial" charset="0"/>
                <a:ea typeface="ＭＳ Ｐゴシック" charset="-128"/>
              </a:defRPr>
            </a:lvl8pPr>
            <a:lvl9pPr marL="3948379" indent="-232258"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834A82B0-CA1F-4D3B-9666-BF1887B98624}" type="slidenum">
              <a:rPr lang="da-DK"/>
              <a:pPr eaLnBrk="1" hangingPunct="1"/>
              <a:t>48</a:t>
            </a:fld>
            <a:endParaRPr lang="da-DK"/>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200" b="0" i="0" u="none" strike="noStrike" kern="1200" baseline="0" dirty="0" smtClean="0">
                <a:solidFill>
                  <a:schemeClr val="tx1"/>
                </a:solidFill>
                <a:latin typeface="Arial" charset="0"/>
                <a:ea typeface="ＭＳ Ｐゴシック" charset="-128"/>
                <a:cs typeface="ＭＳ Ｐゴシック" charset="-128"/>
              </a:rPr>
              <a:t>Begreberne </a:t>
            </a:r>
            <a:r>
              <a:rPr lang="da-DK" sz="1200" b="0" i="1" u="none" strike="noStrike" kern="1200" baseline="0" dirty="0" smtClean="0">
                <a:solidFill>
                  <a:schemeClr val="tx1"/>
                </a:solidFill>
                <a:latin typeface="Arial" charset="0"/>
                <a:ea typeface="ＭＳ Ｐゴシック" charset="-128"/>
                <a:cs typeface="ＭＳ Ｐゴシック" charset="-128"/>
              </a:rPr>
              <a:t>relevans</a:t>
            </a:r>
            <a:r>
              <a:rPr lang="da-DK" sz="1200" b="0" i="0" u="none" strike="noStrike" kern="1200" baseline="0" dirty="0" smtClean="0">
                <a:solidFill>
                  <a:schemeClr val="tx1"/>
                </a:solidFill>
                <a:latin typeface="Arial" charset="0"/>
                <a:ea typeface="ＭＳ Ｐゴシック" charset="-128"/>
                <a:cs typeface="ＭＳ Ｐゴシック" charset="-128"/>
              </a:rPr>
              <a:t> og </a:t>
            </a:r>
            <a:r>
              <a:rPr lang="da-DK" sz="1200" b="0" i="1" u="none" strike="noStrike" kern="1200" baseline="0" dirty="0" err="1" smtClean="0">
                <a:solidFill>
                  <a:schemeClr val="tx1"/>
                </a:solidFill>
                <a:latin typeface="Arial" charset="0"/>
                <a:ea typeface="ＭＳ Ｐゴシック" charset="-128"/>
                <a:cs typeface="ＭＳ Ｐゴシック" charset="-128"/>
              </a:rPr>
              <a:t>informativitet</a:t>
            </a:r>
            <a:r>
              <a:rPr lang="da-DK" sz="1200" b="0" i="0" u="none" strike="noStrike" kern="1200" baseline="0" dirty="0" smtClean="0">
                <a:solidFill>
                  <a:schemeClr val="tx1"/>
                </a:solidFill>
                <a:latin typeface="Arial" charset="0"/>
                <a:ea typeface="ＭＳ Ｐゴシック" charset="-128"/>
                <a:cs typeface="ＭＳ Ｐゴシック" charset="-128"/>
              </a:rPr>
              <a:t> er introduceret i tekstteori af den engelsk-amerikanske filosof H.P. </a:t>
            </a:r>
            <a:r>
              <a:rPr lang="da-DK" sz="1200" b="0" i="0" u="none" strike="noStrike" kern="1200" baseline="0" dirty="0" err="1" smtClean="0">
                <a:solidFill>
                  <a:schemeClr val="tx1"/>
                </a:solidFill>
                <a:latin typeface="Arial" charset="0"/>
                <a:ea typeface="ＭＳ Ｐゴシック" charset="-128"/>
                <a:cs typeface="ＭＳ Ｐゴシック" charset="-128"/>
              </a:rPr>
              <a:t>Grice</a:t>
            </a:r>
            <a:r>
              <a:rPr lang="da-DK" sz="1200" b="0" i="0" u="none" strike="noStrike" kern="1200" baseline="0" dirty="0" smtClean="0">
                <a:solidFill>
                  <a:schemeClr val="tx1"/>
                </a:solidFill>
                <a:latin typeface="Arial" charset="0"/>
                <a:ea typeface="ＭＳ Ｐゴシック" charset="-128"/>
                <a:cs typeface="ＭＳ Ｐゴシック" charset="-128"/>
              </a:rPr>
              <a:t> (1975) i hans såkaldte maksimer for udmøntning af samarbejdsprincippet for kommunikation. </a:t>
            </a:r>
            <a:r>
              <a:rPr lang="da-DK" sz="1200" b="0" i="0" u="none" strike="noStrike" kern="1200" baseline="0" dirty="0" err="1" smtClean="0">
                <a:solidFill>
                  <a:schemeClr val="tx1"/>
                </a:solidFill>
                <a:latin typeface="Arial" charset="0"/>
                <a:ea typeface="ＭＳ Ｐゴシック" charset="-128"/>
                <a:cs typeface="ＭＳ Ｐゴシック" charset="-128"/>
              </a:rPr>
              <a:t>Grice</a:t>
            </a:r>
            <a:r>
              <a:rPr lang="da-DK" sz="1200" b="0" i="0" u="none" strike="noStrike" kern="1200" baseline="0" dirty="0" smtClean="0">
                <a:solidFill>
                  <a:schemeClr val="tx1"/>
                </a:solidFill>
                <a:latin typeface="Arial" charset="0"/>
                <a:ea typeface="ＭＳ Ｐゴシック" charset="-128"/>
                <a:cs typeface="ＭＳ Ｐゴシック" charset="-128"/>
              </a:rPr>
              <a:t> beskriver dem efter Kant under overskrifterne </a:t>
            </a:r>
            <a:r>
              <a:rPr lang="da-DK" sz="1200" b="0" i="1" u="none" strike="noStrike" kern="1200" baseline="0" dirty="0" smtClean="0">
                <a:solidFill>
                  <a:schemeClr val="tx1"/>
                </a:solidFill>
                <a:latin typeface="Arial" charset="0"/>
                <a:ea typeface="ＭＳ Ｐゴシック" charset="-128"/>
                <a:cs typeface="ＭＳ Ｐゴシック" charset="-128"/>
              </a:rPr>
              <a:t>kvantitet, kvalitet, relation</a:t>
            </a:r>
            <a:r>
              <a:rPr lang="da-DK" sz="1200" b="0" i="0" u="none" strike="noStrike" kern="1200" baseline="0" dirty="0" smtClean="0">
                <a:solidFill>
                  <a:schemeClr val="tx1"/>
                </a:solidFill>
                <a:latin typeface="Arial" charset="0"/>
                <a:ea typeface="ＭＳ Ｐゴシック" charset="-128"/>
                <a:cs typeface="ＭＳ Ｐゴシック" charset="-128"/>
              </a:rPr>
              <a:t> og </a:t>
            </a:r>
            <a:r>
              <a:rPr lang="da-DK" sz="1200" b="0" i="1" u="none" strike="noStrike" kern="1200" baseline="0" dirty="0" smtClean="0">
                <a:solidFill>
                  <a:schemeClr val="tx1"/>
                </a:solidFill>
                <a:latin typeface="Arial" charset="0"/>
                <a:ea typeface="ＭＳ Ｐゴシック" charset="-128"/>
                <a:cs typeface="ＭＳ Ｐゴシック" charset="-128"/>
              </a:rPr>
              <a:t>måde</a:t>
            </a:r>
            <a:r>
              <a:rPr lang="da-DK" sz="1200" b="0" i="0" u="none" strike="noStrike" kern="1200" baseline="0" dirty="0" smtClean="0">
                <a:solidFill>
                  <a:schemeClr val="tx1"/>
                </a:solidFill>
                <a:latin typeface="Arial" charset="0"/>
                <a:ea typeface="ＭＳ Ｐゴシック" charset="-128"/>
                <a:cs typeface="ＭＳ Ｐゴシック" charset="-128"/>
              </a:rPr>
              <a:t>, men det er nok bedre at give dem følgende overskrifter: </a:t>
            </a:r>
          </a:p>
          <a:p>
            <a:endParaRPr lang="da-DK" sz="1200" b="0" i="0" u="none" strike="noStrike" kern="1200" baseline="0" dirty="0" smtClean="0">
              <a:solidFill>
                <a:schemeClr val="tx1"/>
              </a:solidFill>
              <a:latin typeface="Arial" charset="0"/>
              <a:ea typeface="ＭＳ Ｐゴシック" charset="-128"/>
              <a:cs typeface="ＭＳ Ｐゴシック" charset="-128"/>
            </a:endParaRPr>
          </a:p>
          <a:p>
            <a:r>
              <a:rPr lang="da-DK" sz="1200" b="0" i="0" u="none" strike="noStrike" kern="1200" baseline="0" dirty="0" smtClean="0">
                <a:solidFill>
                  <a:schemeClr val="tx1"/>
                </a:solidFill>
                <a:latin typeface="Arial" charset="0"/>
                <a:ea typeface="ＭＳ Ｐゴシック" charset="-128"/>
                <a:cs typeface="ＭＳ Ｐゴシック" charset="-128"/>
              </a:rPr>
              <a:t>1.	</a:t>
            </a:r>
            <a:r>
              <a:rPr lang="da-DK" sz="1200" b="0" i="0" u="none" strike="noStrike" kern="1200" baseline="0" dirty="0" err="1" smtClean="0">
                <a:solidFill>
                  <a:schemeClr val="tx1"/>
                </a:solidFill>
                <a:latin typeface="Arial" charset="0"/>
                <a:ea typeface="ＭＳ Ｐゴシック" charset="-128"/>
                <a:cs typeface="ＭＳ Ｐゴシック" charset="-128"/>
              </a:rPr>
              <a:t>Informativitet</a:t>
            </a:r>
            <a:r>
              <a:rPr lang="da-DK" sz="1200" b="0" i="0" u="none" strike="noStrike" kern="1200" baseline="0" dirty="0" smtClean="0">
                <a:solidFill>
                  <a:schemeClr val="tx1"/>
                </a:solidFill>
                <a:latin typeface="Arial" charset="0"/>
                <a:ea typeface="ＭＳ Ｐゴシック" charset="-128"/>
                <a:cs typeface="ＭＳ Ｐゴシック" charset="-128"/>
              </a:rPr>
              <a:t> (kvantitet): </a:t>
            </a:r>
          </a:p>
          <a:p>
            <a:r>
              <a:rPr lang="da-DK" sz="1200" b="0" i="0" u="none" strike="noStrike" kern="1200" baseline="0" dirty="0" smtClean="0">
                <a:solidFill>
                  <a:schemeClr val="tx1"/>
                </a:solidFill>
                <a:latin typeface="Arial" charset="0"/>
                <a:ea typeface="ＭＳ Ｐゴシック" charset="-128"/>
                <a:cs typeface="ＭＳ Ｐゴシック" charset="-128"/>
              </a:rPr>
              <a:t>a. Lav dit bidrag så informativt som nødvendigt for det aktuelle formål med samtalen! </a:t>
            </a:r>
          </a:p>
          <a:p>
            <a:r>
              <a:rPr lang="da-DK" sz="1200" b="0" i="0" u="none" strike="noStrike" kern="1200" baseline="0" dirty="0" smtClean="0">
                <a:solidFill>
                  <a:schemeClr val="tx1"/>
                </a:solidFill>
                <a:latin typeface="Arial" charset="0"/>
                <a:ea typeface="ＭＳ Ｐゴシック" charset="-128"/>
                <a:cs typeface="ＭＳ Ｐゴシック" charset="-128"/>
              </a:rPr>
              <a:t>b. Lav ikke dit bidrag mere informativt end nødvendigt!</a:t>
            </a:r>
          </a:p>
          <a:p>
            <a:r>
              <a:rPr lang="da-DK" sz="1200" b="0" i="0" u="none" strike="noStrike" kern="1200" baseline="0" dirty="0" smtClean="0">
                <a:solidFill>
                  <a:schemeClr val="tx1"/>
                </a:solidFill>
                <a:latin typeface="Arial" charset="0"/>
                <a:ea typeface="ＭＳ Ｐゴシック" charset="-128"/>
                <a:cs typeface="ＭＳ Ｐゴシック" charset="-128"/>
              </a:rPr>
              <a:t>2.	Sandhed (kvalitet): </a:t>
            </a:r>
          </a:p>
          <a:p>
            <a:r>
              <a:rPr lang="da-DK" sz="1200" b="0" i="0" u="none" strike="noStrike" kern="1200" baseline="0" dirty="0" smtClean="0">
                <a:solidFill>
                  <a:schemeClr val="tx1"/>
                </a:solidFill>
                <a:latin typeface="Arial" charset="0"/>
                <a:ea typeface="ＭＳ Ｐゴシック" charset="-128"/>
                <a:cs typeface="ＭＳ Ｐゴシック" charset="-128"/>
              </a:rPr>
              <a:t>	a. Sig ikke hvad du tror er usandt! </a:t>
            </a:r>
          </a:p>
          <a:p>
            <a:r>
              <a:rPr lang="da-DK" sz="1200" b="0" i="0" u="none" strike="noStrike" kern="1200" baseline="0" dirty="0" smtClean="0">
                <a:solidFill>
                  <a:schemeClr val="tx1"/>
                </a:solidFill>
                <a:latin typeface="Arial" charset="0"/>
                <a:ea typeface="ＭＳ Ｐゴシック" charset="-128"/>
                <a:cs typeface="ＭＳ Ｐゴシック" charset="-128"/>
              </a:rPr>
              <a:t>b. Sig ikke noget som du mangler passende evidens for! </a:t>
            </a:r>
          </a:p>
          <a:p>
            <a:r>
              <a:rPr lang="da-DK" sz="1200" b="0" i="0" u="none" strike="noStrike" kern="1200" baseline="0" dirty="0" smtClean="0">
                <a:solidFill>
                  <a:schemeClr val="tx1"/>
                </a:solidFill>
                <a:latin typeface="Arial" charset="0"/>
                <a:ea typeface="ＭＳ Ｐゴシック" charset="-128"/>
                <a:cs typeface="ＭＳ Ｐゴシック" charset="-128"/>
              </a:rPr>
              <a:t>3.	Relevans (relation): Vær relevant (dvs. sig kun noget som har relation til samtalens aktuelle emne)!</a:t>
            </a:r>
          </a:p>
          <a:p>
            <a:r>
              <a:rPr lang="da-DK" sz="1200" b="0" i="0" u="none" strike="noStrike" kern="1200" baseline="0" dirty="0" smtClean="0">
                <a:solidFill>
                  <a:schemeClr val="tx1"/>
                </a:solidFill>
                <a:latin typeface="Arial" charset="0"/>
                <a:ea typeface="ＭＳ Ｐゴシック" charset="-128"/>
                <a:cs typeface="ＭＳ Ｐゴシック" charset="-128"/>
              </a:rPr>
              <a:t>4.	Orden (måde): </a:t>
            </a:r>
          </a:p>
          <a:p>
            <a:r>
              <a:rPr lang="da-DK" sz="1200" b="0" i="0" u="none" strike="noStrike" kern="1200" baseline="0" dirty="0" smtClean="0">
                <a:solidFill>
                  <a:schemeClr val="tx1"/>
                </a:solidFill>
                <a:latin typeface="Arial" charset="0"/>
                <a:ea typeface="ＭＳ Ｐゴシック" charset="-128"/>
                <a:cs typeface="ＭＳ Ｐゴシック" charset="-128"/>
              </a:rPr>
              <a:t>	a. Undgå uklarheder i udtrykket! </a:t>
            </a:r>
          </a:p>
          <a:p>
            <a:r>
              <a:rPr lang="da-DK" sz="1200" b="0" i="0" u="none" strike="noStrike" kern="1200" baseline="0" dirty="0" smtClean="0">
                <a:solidFill>
                  <a:schemeClr val="tx1"/>
                </a:solidFill>
                <a:latin typeface="Arial" charset="0"/>
                <a:ea typeface="ＭＳ Ｐゴシック" charset="-128"/>
                <a:cs typeface="ＭＳ Ｐゴシック" charset="-128"/>
              </a:rPr>
              <a:t>b. Undgå flertydigheder! </a:t>
            </a:r>
          </a:p>
          <a:p>
            <a:r>
              <a:rPr lang="da-DK" sz="1200" b="0" i="0" u="none" strike="noStrike" kern="1200" baseline="0" dirty="0" smtClean="0">
                <a:solidFill>
                  <a:schemeClr val="tx1"/>
                </a:solidFill>
                <a:latin typeface="Arial" charset="0"/>
                <a:ea typeface="ＭＳ Ｐゴシック" charset="-128"/>
                <a:cs typeface="ＭＳ Ｐゴシック" charset="-128"/>
              </a:rPr>
              <a:t>c. Vær kortfattet, undgår unødvendig ordrighed! </a:t>
            </a:r>
          </a:p>
          <a:p>
            <a:r>
              <a:rPr lang="da-DK" sz="1200" b="0" i="0" u="none" strike="noStrike" kern="1200" baseline="0" dirty="0" smtClean="0">
                <a:solidFill>
                  <a:schemeClr val="tx1"/>
                </a:solidFill>
                <a:latin typeface="Arial" charset="0"/>
                <a:ea typeface="ＭＳ Ｐゴシック" charset="-128"/>
                <a:cs typeface="ＭＳ Ｐゴシック" charset="-128"/>
              </a:rPr>
              <a:t>d. Hold orden i teksten!</a:t>
            </a:r>
          </a:p>
          <a:p>
            <a:endParaRPr lang="da-DK" sz="1200" b="0" i="0" u="none" strike="noStrike" kern="1200" baseline="0" dirty="0" smtClean="0">
              <a:solidFill>
                <a:schemeClr val="tx1"/>
              </a:solidFill>
              <a:latin typeface="Arial" charset="0"/>
              <a:ea typeface="ＭＳ Ｐゴシック" charset="-128"/>
              <a:cs typeface="ＭＳ Ｐゴシック" charset="-128"/>
            </a:endParaRPr>
          </a:p>
          <a:p>
            <a:r>
              <a:rPr lang="da-DK" sz="1200" b="0" i="0" u="none" strike="noStrike" kern="1200" baseline="0" dirty="0" smtClean="0">
                <a:solidFill>
                  <a:schemeClr val="tx1"/>
                </a:solidFill>
                <a:latin typeface="Arial" charset="0"/>
                <a:ea typeface="ＭＳ Ｐゴシック" charset="-128"/>
                <a:cs typeface="ＭＳ Ｐゴシック" charset="-128"/>
              </a:rPr>
              <a:t>Disse 9 instruktioner kaldes </a:t>
            </a:r>
            <a:r>
              <a:rPr lang="da-DK" sz="1200" b="0" i="1" u="none" strike="noStrike" kern="1200" baseline="0" dirty="0" smtClean="0">
                <a:solidFill>
                  <a:schemeClr val="tx1"/>
                </a:solidFill>
                <a:latin typeface="Arial" charset="0"/>
                <a:ea typeface="ＭＳ Ｐゴシック" charset="-128"/>
                <a:cs typeface="ＭＳ Ｐゴシック" charset="-128"/>
              </a:rPr>
              <a:t>maksimer</a:t>
            </a:r>
            <a:r>
              <a:rPr lang="da-DK" sz="1200" b="0" i="0" u="none" strike="noStrike" kern="1200" baseline="0" dirty="0" smtClean="0">
                <a:solidFill>
                  <a:schemeClr val="tx1"/>
                </a:solidFill>
                <a:latin typeface="Arial" charset="0"/>
                <a:ea typeface="ＭＳ Ｐゴシック" charset="-128"/>
                <a:cs typeface="ＭＳ Ｐゴシック" charset="-128"/>
              </a:rPr>
              <a:t> fordi de hverken skal forstås som beskrevne lovmæssigheder eller som udstedte påbud, men som grundlaget for effektivitet og rationalitet i samarbejde om kommunikation. Maksimerne kan godt blive brudt, krænket, fravalgt eller gjort svævende, men selv når de bliver det, vil de virke styrende for modtagernes opfattelse af hvad formålet er med kommunikationen. Og da kan modtagerne opfatte et andet mål med teksten end afsenderne har intenderet. I artiklen vises det hvordan man i organisationskommunikation kan beregne hvordan tekster opfattes af bestemte læsere i bestemte situationer. </a:t>
            </a:r>
          </a:p>
          <a:p>
            <a:endParaRPr lang="da-DK" sz="1200" b="0" i="0" u="none" strike="noStrike" kern="1200" baseline="0" dirty="0" smtClean="0">
              <a:solidFill>
                <a:schemeClr val="tx1"/>
              </a:solidFill>
              <a:latin typeface="Arial" charset="0"/>
              <a:ea typeface="ＭＳ Ｐゴシック" charset="-128"/>
              <a:cs typeface="ＭＳ Ｐゴシック" charset="-128"/>
            </a:endParaRPr>
          </a:p>
          <a:p>
            <a:r>
              <a:rPr lang="da-DK" sz="1200" b="1" i="0" u="none" strike="noStrike" kern="1200" baseline="0" dirty="0" smtClean="0">
                <a:solidFill>
                  <a:schemeClr val="tx1"/>
                </a:solidFill>
                <a:latin typeface="Arial" charset="0"/>
                <a:ea typeface="ＭＳ Ｐゴシック" charset="-128"/>
                <a:cs typeface="ＭＳ Ｐゴシック" charset="-128"/>
              </a:rPr>
              <a:t>Relevans handler om målet med kommunikation</a:t>
            </a:r>
            <a:r>
              <a:rPr lang="da-DK" sz="1200" b="0" i="0" u="none" strike="noStrike" kern="1200" baseline="0" dirty="0" smtClean="0">
                <a:solidFill>
                  <a:schemeClr val="tx1"/>
                </a:solidFill>
                <a:latin typeface="Arial" charset="0"/>
                <a:ea typeface="ＭＳ Ｐゴシック" charset="-128"/>
                <a:cs typeface="ＭＳ Ｐゴシック" charset="-128"/>
              </a:rPr>
              <a:t> (N3)</a:t>
            </a:r>
          </a:p>
          <a:p>
            <a:r>
              <a:rPr lang="da-DK" sz="1200" b="0" i="0" u="none" strike="noStrike" kern="1200" baseline="0" dirty="0" err="1" smtClean="0">
                <a:solidFill>
                  <a:schemeClr val="tx1"/>
                </a:solidFill>
                <a:latin typeface="Arial" charset="0"/>
                <a:ea typeface="ＭＳ Ｐゴシック" charset="-128"/>
                <a:cs typeface="ＭＳ Ｐゴシック" charset="-128"/>
              </a:rPr>
              <a:t>Grices</a:t>
            </a:r>
            <a:r>
              <a:rPr lang="da-DK" sz="1200" b="0" i="0" u="none" strike="noStrike" kern="1200" baseline="0" dirty="0" smtClean="0">
                <a:solidFill>
                  <a:schemeClr val="tx1"/>
                </a:solidFill>
                <a:latin typeface="Arial" charset="0"/>
                <a:ea typeface="ＭＳ Ｐゴシック" charset="-128"/>
                <a:cs typeface="ＭＳ Ｐゴシック" charset="-128"/>
              </a:rPr>
              <a:t> maksimer er af </a:t>
            </a:r>
            <a:r>
              <a:rPr lang="da-DK" sz="1200" b="0" i="0" u="none" strike="noStrike" kern="1200" baseline="0" dirty="0" err="1" smtClean="0">
                <a:solidFill>
                  <a:schemeClr val="tx1"/>
                </a:solidFill>
                <a:latin typeface="Arial" charset="0"/>
                <a:ea typeface="ＭＳ Ｐゴシック" charset="-128"/>
                <a:cs typeface="ＭＳ Ｐゴシック" charset="-128"/>
              </a:rPr>
              <a:t>Sperber</a:t>
            </a:r>
            <a:r>
              <a:rPr lang="da-DK" sz="1200" b="0" i="0" u="none" strike="noStrike" kern="1200" baseline="0" dirty="0" smtClean="0">
                <a:solidFill>
                  <a:schemeClr val="tx1"/>
                </a:solidFill>
                <a:latin typeface="Arial" charset="0"/>
                <a:ea typeface="ＭＳ Ｐゴシック" charset="-128"/>
                <a:cs typeface="ＭＳ Ｐゴシック" charset="-128"/>
              </a:rPr>
              <a:t> og Wilson (1986) sammenfattet til ét princip om relevans. Noget er således kun relevant hvis der er et mål som det er et middel til at nå.</a:t>
            </a:r>
          </a:p>
          <a:p>
            <a:r>
              <a:rPr lang="da-DK" sz="1200" b="0" i="0" u="none" strike="noStrike" kern="1200" baseline="0" dirty="0" smtClean="0">
                <a:solidFill>
                  <a:schemeClr val="tx1"/>
                </a:solidFill>
                <a:latin typeface="Arial" charset="0"/>
                <a:ea typeface="ＭＳ Ｐゴシック" charset="-128"/>
                <a:cs typeface="ＭＳ Ｐゴシック" charset="-128"/>
              </a:rPr>
              <a:t>	Målet med kommunikation ved hjælp af tegn (sproglige og andre) er parternes fælles forståelse af meddelelsen om emnet, og </a:t>
            </a:r>
            <a:r>
              <a:rPr lang="da-DK" sz="1200" b="0" i="0" u="none" strike="noStrike" kern="1200" baseline="0" dirty="0" err="1" smtClean="0">
                <a:solidFill>
                  <a:schemeClr val="tx1"/>
                </a:solidFill>
                <a:latin typeface="Arial" charset="0"/>
                <a:ea typeface="ＭＳ Ｐゴシック" charset="-128"/>
                <a:cs typeface="ＭＳ Ｐゴシック" charset="-128"/>
              </a:rPr>
              <a:t>Sperber</a:t>
            </a:r>
            <a:r>
              <a:rPr lang="da-DK" sz="1200" b="0" i="0" u="none" strike="noStrike" kern="1200" baseline="0" dirty="0" smtClean="0">
                <a:solidFill>
                  <a:schemeClr val="tx1"/>
                </a:solidFill>
                <a:latin typeface="Arial" charset="0"/>
                <a:ea typeface="ＭＳ Ｐゴシック" charset="-128"/>
                <a:cs typeface="ＭＳ Ｐゴシック" charset="-128"/>
              </a:rPr>
              <a:t> og Wilson definerer så et særligt princip for relevans i kommunikation som siger: “Enhver kommunikationshandling forudsætter sine egen optimale relevans” (</a:t>
            </a:r>
            <a:r>
              <a:rPr lang="da-DK" sz="1200" b="0" i="0" u="none" strike="noStrike" kern="1200" baseline="0" dirty="0" err="1" smtClean="0">
                <a:solidFill>
                  <a:schemeClr val="tx1"/>
                </a:solidFill>
                <a:latin typeface="Arial" charset="0"/>
                <a:ea typeface="ＭＳ Ｐゴシック" charset="-128"/>
                <a:cs typeface="ＭＳ Ｐゴシック" charset="-128"/>
              </a:rPr>
              <a:t>Sperber</a:t>
            </a:r>
            <a:r>
              <a:rPr lang="da-DK" sz="1200" b="0" i="0" u="none" strike="noStrike" kern="1200" baseline="0" dirty="0" smtClean="0">
                <a:solidFill>
                  <a:schemeClr val="tx1"/>
                </a:solidFill>
                <a:latin typeface="Arial" charset="0"/>
                <a:ea typeface="ＭＳ Ｐゴシック" charset="-128"/>
                <a:cs typeface="ＭＳ Ｐゴシック" charset="-128"/>
              </a:rPr>
              <a:t> og Wilson 1995: 158 og 164). Og optimal relevans defineres således: </a:t>
            </a:r>
          </a:p>
          <a:p>
            <a:pPr lvl="1"/>
            <a:r>
              <a:rPr lang="en-US" dirty="0" smtClean="0"/>
              <a:t>Every act of ostensive </a:t>
            </a:r>
            <a:r>
              <a:rPr lang="en-US" dirty="0" err="1" smtClean="0"/>
              <a:t>communikation</a:t>
            </a:r>
            <a:r>
              <a:rPr lang="en-US" dirty="0" smtClean="0"/>
              <a:t> communicates a presumption of its own optimal relevance.</a:t>
            </a:r>
          </a:p>
          <a:p>
            <a:endParaRPr lang="da-DK" sz="1200" b="0" i="0" u="none" strike="noStrike" kern="1200" baseline="0" dirty="0" smtClean="0">
              <a:solidFill>
                <a:schemeClr val="tx1"/>
              </a:solidFill>
              <a:latin typeface="Arial" charset="0"/>
              <a:ea typeface="ＭＳ Ｐゴシック" charset="-128"/>
              <a:cs typeface="ＭＳ Ｐゴシック" charset="-128"/>
            </a:endParaRPr>
          </a:p>
          <a:p>
            <a:r>
              <a:rPr lang="da-DK" sz="1200" b="0" i="0" u="none" strike="noStrike" kern="1200" baseline="0" dirty="0" smtClean="0">
                <a:solidFill>
                  <a:schemeClr val="tx1"/>
                </a:solidFill>
                <a:latin typeface="Arial" charset="0"/>
                <a:ea typeface="ＭＳ Ｐゴシック" charset="-128"/>
                <a:cs typeface="ＭＳ Ｐゴシック" charset="-128"/>
              </a:rPr>
              <a:t>(a) De antagelser A som afsenderen har til hensigt at kommunikere til adressaten, er relevante nok (i forhold til adressatens mål) til at det er umagen værd for adressaterne at </a:t>
            </a:r>
            <a:r>
              <a:rPr lang="da-DK" sz="1200" b="0" i="0" u="none" strike="noStrike" kern="1200" baseline="0" dirty="0" err="1" smtClean="0">
                <a:solidFill>
                  <a:schemeClr val="tx1"/>
                </a:solidFill>
                <a:latin typeface="Arial" charset="0"/>
                <a:ea typeface="ＭＳ Ｐゴシック" charset="-128"/>
                <a:cs typeface="ＭＳ Ｐゴシック" charset="-128"/>
              </a:rPr>
              <a:t>processere</a:t>
            </a:r>
            <a:r>
              <a:rPr lang="da-DK" sz="1200" b="0" i="0" u="none" strike="noStrike" kern="1200" baseline="0" dirty="0" smtClean="0">
                <a:solidFill>
                  <a:schemeClr val="tx1"/>
                </a:solidFill>
                <a:latin typeface="Arial" charset="0"/>
                <a:ea typeface="ＭＳ Ｐゴシック" charset="-128"/>
                <a:cs typeface="ＭＳ Ｐゴシック" charset="-128"/>
              </a:rPr>
              <a:t> forståelse af meddelelsen.</a:t>
            </a:r>
          </a:p>
          <a:p>
            <a:r>
              <a:rPr lang="da-DK" sz="1200" b="0" i="0" u="none" strike="noStrike" kern="1200" baseline="0" dirty="0" smtClean="0">
                <a:solidFill>
                  <a:schemeClr val="tx1"/>
                </a:solidFill>
                <a:latin typeface="Arial" charset="0"/>
                <a:ea typeface="ＭＳ Ｐゴシック" charset="-128"/>
                <a:cs typeface="ＭＳ Ｐゴシック" charset="-128"/>
              </a:rPr>
              <a:t>(b) Formuleringen er den mest relevante afsenderen kunne have  brugt  til at kommunikere A. </a:t>
            </a:r>
          </a:p>
          <a:p>
            <a:pPr lvl="1"/>
            <a:r>
              <a:rPr lang="en-US" dirty="0" smtClean="0"/>
              <a:t>(a) The set of assumptions I which the communicator intends to make manifest to the addressee is relevant enough to make it worth the addressee’s while to process the ostensive stimulus.(b) The ostensive stimulus is the most relevant one the communicator could have used to communicate I.</a:t>
            </a:r>
          </a:p>
          <a:p>
            <a:endParaRPr lang="da-DK" sz="1200" b="0" i="0" u="none" strike="noStrike" kern="1200" baseline="0" dirty="0" smtClean="0">
              <a:solidFill>
                <a:schemeClr val="tx1"/>
              </a:solidFill>
              <a:latin typeface="Arial" charset="0"/>
              <a:ea typeface="ＭＳ Ｐゴシック" charset="-128"/>
              <a:cs typeface="ＭＳ Ｐゴシック" charset="-128"/>
            </a:endParaRPr>
          </a:p>
          <a:p>
            <a:r>
              <a:rPr lang="da-DK" sz="1200" b="0" i="0" u="none" strike="noStrike" kern="1200" baseline="0" dirty="0" smtClean="0">
                <a:solidFill>
                  <a:schemeClr val="tx1"/>
                </a:solidFill>
                <a:latin typeface="Arial" charset="0"/>
                <a:ea typeface="ＭＳ Ｐゴシック" charset="-128"/>
                <a:cs typeface="ＭＳ Ｐゴシック" charset="-128"/>
              </a:rPr>
              <a:t>Optimal relevans består således i at begge parter går ud fra at formuleringerne er sande og ordentlige og hverken er mere eller mindre informative end nødvendigt for det aktuelle formål med samtalen. Hvis formuleringen </a:t>
            </a:r>
            <a:r>
              <a:rPr lang="da-DK" sz="1200" b="0" i="1" u="none" strike="noStrike" kern="1200" baseline="0" dirty="0" smtClean="0">
                <a:solidFill>
                  <a:schemeClr val="tx1"/>
                </a:solidFill>
                <a:latin typeface="Arial" charset="0"/>
                <a:ea typeface="ＭＳ Ｐゴシック" charset="-128"/>
                <a:cs typeface="ＭＳ Ｐゴシック" charset="-128"/>
              </a:rPr>
              <a:t>I den forstand er X det moderne arbejderparti</a:t>
            </a:r>
            <a:r>
              <a:rPr lang="da-DK" sz="1200" b="0" i="0" u="none" strike="noStrike" kern="1200" baseline="0" dirty="0" smtClean="0">
                <a:solidFill>
                  <a:schemeClr val="tx1"/>
                </a:solidFill>
                <a:latin typeface="Arial" charset="0"/>
                <a:ea typeface="ＭＳ Ｐゴシック" charset="-128"/>
                <a:cs typeface="ＭＳ Ｐゴシック" charset="-128"/>
              </a:rPr>
              <a:t> er den mest relevante for det som afsenderen vil kommunikere, kan meningen ikke være at X på alle punkter er det moderne arbejderparti, for så ville han ikke have sagt </a:t>
            </a:r>
            <a:r>
              <a:rPr lang="da-DK" sz="1200" b="0" i="1" u="none" strike="noStrike" kern="1200" baseline="0" dirty="0" smtClean="0">
                <a:solidFill>
                  <a:schemeClr val="tx1"/>
                </a:solidFill>
                <a:latin typeface="Arial" charset="0"/>
                <a:ea typeface="ＭＳ Ｐゴシック" charset="-128"/>
                <a:cs typeface="ＭＳ Ｐゴシック" charset="-128"/>
              </a:rPr>
              <a:t>I den forstand. </a:t>
            </a:r>
            <a:endParaRPr lang="da-DK" sz="1200" b="0" i="0" u="none" strike="noStrike" kern="1200" baseline="0" dirty="0" smtClean="0">
              <a:solidFill>
                <a:schemeClr val="tx1"/>
              </a:solidFill>
              <a:latin typeface="Arial" charset="0"/>
              <a:ea typeface="ＭＳ Ｐゴシック" charset="-128"/>
              <a:cs typeface="ＭＳ Ｐゴシック" charset="-128"/>
            </a:endParaRPr>
          </a:p>
          <a:p>
            <a:r>
              <a:rPr lang="da-DK" sz="1200" b="0" i="0" u="none" strike="noStrike" kern="1200" baseline="0" dirty="0" smtClean="0">
                <a:solidFill>
                  <a:schemeClr val="tx1"/>
                </a:solidFill>
                <a:latin typeface="Arial" charset="0"/>
                <a:ea typeface="ＭＳ Ｐゴシック" charset="-128"/>
                <a:cs typeface="ＭＳ Ｐゴシック" charset="-128"/>
              </a:rPr>
              <a:t>	Formuleringen </a:t>
            </a:r>
            <a:r>
              <a:rPr lang="da-DK" sz="1200" b="0" i="1" u="none" strike="noStrike" kern="1200" baseline="0" dirty="0" smtClean="0">
                <a:solidFill>
                  <a:schemeClr val="tx1"/>
                </a:solidFill>
                <a:latin typeface="Arial" charset="0"/>
                <a:ea typeface="ＭＳ Ｐゴシック" charset="-128"/>
                <a:cs typeface="ＭＳ Ｐゴシック" charset="-128"/>
              </a:rPr>
              <a:t>Den tredje grund til at Y er et oplagt arbejderparti, skyldes skattepolitikken</a:t>
            </a:r>
            <a:r>
              <a:rPr lang="da-DK" sz="1200" b="0" i="0" u="none" strike="noStrike" kern="1200" baseline="0" dirty="0" smtClean="0">
                <a:solidFill>
                  <a:schemeClr val="tx1"/>
                </a:solidFill>
                <a:latin typeface="Arial" charset="0"/>
                <a:ea typeface="ＭＳ Ｐゴシック" charset="-128"/>
                <a:cs typeface="ＭＳ Ｐゴシック" charset="-128"/>
              </a:rPr>
              <a:t> ville ikke være relevant for den adressat der gik ud fra at Y var et arbejderparti, især ville ordet </a:t>
            </a:r>
            <a:r>
              <a:rPr lang="da-DK" sz="1200" b="0" i="1" u="none" strike="noStrike" kern="1200" baseline="0" dirty="0" smtClean="0">
                <a:solidFill>
                  <a:schemeClr val="tx1"/>
                </a:solidFill>
                <a:latin typeface="Arial" charset="0"/>
                <a:ea typeface="ＭＳ Ｐゴシック" charset="-128"/>
                <a:cs typeface="ＭＳ Ｐゴシック" charset="-128"/>
              </a:rPr>
              <a:t>oplagt</a:t>
            </a:r>
            <a:r>
              <a:rPr lang="da-DK" sz="1200" b="0" i="0" u="none" strike="noStrike" kern="1200" baseline="0" dirty="0" smtClean="0">
                <a:solidFill>
                  <a:schemeClr val="tx1"/>
                </a:solidFill>
                <a:latin typeface="Arial" charset="0"/>
                <a:ea typeface="ＭＳ Ｐゴシック" charset="-128"/>
                <a:cs typeface="ＭＳ Ｐゴシック" charset="-128"/>
              </a:rPr>
              <a:t> være mere informativ end nødvendigt i situationen. Derfor kan man antage at  afsenderen går ud fra at det ikke er klart for adressaten at Y er et arbejderparti. </a:t>
            </a:r>
          </a:p>
          <a:p>
            <a:r>
              <a:rPr lang="da-DK" sz="1200" b="0" i="0" u="none" strike="noStrike" kern="1200" baseline="0" dirty="0" smtClean="0">
                <a:solidFill>
                  <a:schemeClr val="tx1"/>
                </a:solidFill>
                <a:latin typeface="Arial" charset="0"/>
                <a:ea typeface="ＭＳ Ｐゴシック" charset="-128"/>
                <a:cs typeface="ＭＳ Ｐゴシック" charset="-128"/>
              </a:rPr>
              <a:t>	I eksemplet </a:t>
            </a:r>
            <a:r>
              <a:rPr lang="da-DK" sz="1200" b="0" i="1" u="none" strike="noStrike" kern="1200" baseline="0" dirty="0" smtClean="0">
                <a:solidFill>
                  <a:schemeClr val="tx1"/>
                </a:solidFill>
                <a:latin typeface="Arial" charset="0"/>
                <a:ea typeface="ＭＳ Ｐゴシック" charset="-128"/>
                <a:cs typeface="ＭＳ Ｐゴシック" charset="-128"/>
              </a:rPr>
              <a:t>Vi skal (...).være det moderne arbejderparti, der har svarene på morgendagens problemer og udfordringer</a:t>
            </a:r>
            <a:r>
              <a:rPr lang="da-DK" sz="1200" b="0" i="0" u="none" strike="noStrike" kern="1200" baseline="0" dirty="0" smtClean="0">
                <a:solidFill>
                  <a:schemeClr val="tx1"/>
                </a:solidFill>
                <a:latin typeface="Arial" charset="0"/>
                <a:ea typeface="ＭＳ Ｐゴシック" charset="-128"/>
                <a:cs typeface="ＭＳ Ｐゴシック" charset="-128"/>
              </a:rPr>
              <a:t> er det informative: </a:t>
            </a:r>
            <a:r>
              <a:rPr lang="da-DK" sz="1200" b="0" i="1" u="none" strike="noStrike" kern="1200" baseline="0" dirty="0" smtClean="0">
                <a:solidFill>
                  <a:schemeClr val="tx1"/>
                </a:solidFill>
                <a:latin typeface="Arial" charset="0"/>
                <a:ea typeface="ＭＳ Ｐゴシック" charset="-128"/>
                <a:cs typeface="ＭＳ Ｐゴシック" charset="-128"/>
              </a:rPr>
              <a:t>der har svarene på morgendagens problemer og udfordringer</a:t>
            </a:r>
            <a:r>
              <a:rPr lang="da-DK" sz="1200" b="0" i="0" u="none" strike="noStrike" kern="1200" baseline="0" dirty="0" smtClean="0">
                <a:solidFill>
                  <a:schemeClr val="tx1"/>
                </a:solidFill>
                <a:latin typeface="Arial" charset="0"/>
                <a:ea typeface="ＭＳ Ｐゴシック" charset="-128"/>
                <a:cs typeface="ＭＳ Ｐゴシック" charset="-128"/>
              </a:rPr>
              <a:t> (og altså hverken </a:t>
            </a:r>
            <a:r>
              <a:rPr lang="da-DK" sz="1200" b="0" i="1" u="none" strike="noStrike" kern="1200" baseline="0" dirty="0" smtClean="0">
                <a:solidFill>
                  <a:schemeClr val="tx1"/>
                </a:solidFill>
                <a:latin typeface="Arial" charset="0"/>
                <a:ea typeface="ＭＳ Ｐゴシック" charset="-128"/>
                <a:cs typeface="ＭＳ Ｐゴシック" charset="-128"/>
              </a:rPr>
              <a:t>moderne</a:t>
            </a:r>
            <a:r>
              <a:rPr lang="da-DK" sz="1200" b="0" i="0" u="none" strike="noStrike" kern="1200" baseline="0" dirty="0" smtClean="0">
                <a:solidFill>
                  <a:schemeClr val="tx1"/>
                </a:solidFill>
                <a:latin typeface="Arial" charset="0"/>
                <a:ea typeface="ＭＳ Ｐゴシック" charset="-128"/>
                <a:cs typeface="ＭＳ Ｐゴシック" charset="-128"/>
              </a:rPr>
              <a:t> eller </a:t>
            </a:r>
            <a:r>
              <a:rPr lang="da-DK" sz="1200" b="0" i="1" u="none" strike="noStrike" kern="1200" baseline="0" dirty="0" smtClean="0">
                <a:solidFill>
                  <a:schemeClr val="tx1"/>
                </a:solidFill>
                <a:latin typeface="Arial" charset="0"/>
                <a:ea typeface="ＭＳ Ｐゴシック" charset="-128"/>
                <a:cs typeface="ＭＳ Ｐゴシック" charset="-128"/>
              </a:rPr>
              <a:t>arbejder-, </a:t>
            </a:r>
            <a:r>
              <a:rPr lang="da-DK" sz="1200" b="0" i="0" u="none" strike="noStrike" kern="1200" baseline="0" dirty="0" smtClean="0">
                <a:solidFill>
                  <a:schemeClr val="tx1"/>
                </a:solidFill>
                <a:latin typeface="Arial" charset="0"/>
                <a:ea typeface="ＭＳ Ｐゴシック" charset="-128"/>
                <a:cs typeface="ＭＳ Ｐゴシック" charset="-128"/>
              </a:rPr>
              <a:t>der nemlig er parentetiske), og den kan selvfølgelig ikke være sand nu og her, men kun noget partiet skal være i fremtiden. Informationerne om ‘moderne’ og ‘arbejder-’ er her parentetiske og altså egentlig overflødige og som sådan et (mildt) brud på </a:t>
            </a:r>
            <a:r>
              <a:rPr lang="da-DK" sz="1200" b="0" i="0" u="none" strike="noStrike" kern="1200" baseline="0" dirty="0" err="1" smtClean="0">
                <a:solidFill>
                  <a:schemeClr val="tx1"/>
                </a:solidFill>
                <a:latin typeface="Arial" charset="0"/>
                <a:ea typeface="ＭＳ Ｐゴシック" charset="-128"/>
                <a:cs typeface="ＭＳ Ｐゴシック" charset="-128"/>
              </a:rPr>
              <a:t>maksimet</a:t>
            </a:r>
            <a:r>
              <a:rPr lang="da-DK" sz="1200" b="0" i="0" u="none" strike="noStrike" kern="1200" baseline="0" dirty="0" smtClean="0">
                <a:solidFill>
                  <a:schemeClr val="tx1"/>
                </a:solidFill>
                <a:latin typeface="Arial" charset="0"/>
                <a:ea typeface="ＭＳ Ｐゴシック" charset="-128"/>
                <a:cs typeface="ＭＳ Ｐゴシック" charset="-128"/>
              </a:rPr>
              <a:t> om </a:t>
            </a:r>
            <a:r>
              <a:rPr lang="da-DK" sz="1200" b="0" i="0" u="none" strike="noStrike" kern="1200" baseline="0" dirty="0" err="1" smtClean="0">
                <a:solidFill>
                  <a:schemeClr val="tx1"/>
                </a:solidFill>
                <a:latin typeface="Arial" charset="0"/>
                <a:ea typeface="ＭＳ Ｐゴシック" charset="-128"/>
                <a:cs typeface="ＭＳ Ｐゴシック" charset="-128"/>
              </a:rPr>
              <a:t>informativitet</a:t>
            </a:r>
            <a:r>
              <a:rPr lang="da-DK" sz="1200" b="0" i="0" u="none" strike="noStrike" kern="1200" baseline="0" dirty="0" smtClean="0">
                <a:solidFill>
                  <a:schemeClr val="tx1"/>
                </a:solidFill>
                <a:latin typeface="Arial" charset="0"/>
                <a:ea typeface="ＭＳ Ｐゴシック" charset="-128"/>
                <a:cs typeface="ＭＳ Ｐゴシック" charset="-128"/>
              </a:rPr>
              <a:t>. Dette er et indicium på at disse to informationer skal tages for givet. </a:t>
            </a:r>
          </a:p>
          <a:p>
            <a:r>
              <a:rPr lang="da-DK" sz="1200" b="0" i="0" u="none" strike="noStrike" kern="1200" baseline="0" dirty="0" smtClean="0">
                <a:solidFill>
                  <a:schemeClr val="tx1"/>
                </a:solidFill>
                <a:latin typeface="Arial" charset="0"/>
                <a:ea typeface="ＭＳ Ｐゴシック" charset="-128"/>
                <a:cs typeface="ＭＳ Ｐゴシック" charset="-128"/>
              </a:rPr>
              <a:t>	Når organisationer kommunikerer skal de være opmærksomme på at modtagerne kan bemærke mange andre informationer om afsenderne end afsenderne har haft til hensigt at kommunikere. Det er derfor vigtigt hvis man vil kommunikere vellykket og effektivt, at være opmærksom på hvilke andre informationer end de intenderede der kommunikeres. </a:t>
            </a:r>
          </a:p>
          <a:p>
            <a:endParaRPr lang="da-DK" sz="1200" b="0" i="0" u="none" strike="noStrike" kern="1200" baseline="0" dirty="0" smtClean="0">
              <a:solidFill>
                <a:schemeClr val="tx1"/>
              </a:solidFill>
              <a:latin typeface="Arial" charset="0"/>
              <a:ea typeface="ＭＳ Ｐゴシック" charset="-128"/>
              <a:cs typeface="ＭＳ Ｐゴシック" charset="-128"/>
            </a:endParaRPr>
          </a:p>
          <a:p>
            <a:endParaRPr lang="da-DK" dirty="0"/>
          </a:p>
        </p:txBody>
      </p:sp>
      <p:sp>
        <p:nvSpPr>
          <p:cNvPr id="4" name="Pladsholder til sidehoved 3"/>
          <p:cNvSpPr>
            <a:spLocks noGrp="1"/>
          </p:cNvSpPr>
          <p:nvPr>
            <p:ph type="hdr" sz="quarter" idx="10"/>
          </p:nvPr>
        </p:nvSpPr>
        <p:spPr/>
        <p:txBody>
          <a:bodyPr/>
          <a:lstStyle/>
          <a:p>
            <a:pPr>
              <a:defRPr/>
            </a:pPr>
            <a:r>
              <a:rPr lang="da-DK" smtClean="0"/>
              <a:t>Ole Togeby</a:t>
            </a:r>
            <a:endParaRPr lang="da-DK" dirty="0"/>
          </a:p>
        </p:txBody>
      </p:sp>
      <p:sp>
        <p:nvSpPr>
          <p:cNvPr id="5" name="Pladsholder til dato 4"/>
          <p:cNvSpPr>
            <a:spLocks noGrp="1"/>
          </p:cNvSpPr>
          <p:nvPr>
            <p:ph type="dt" idx="11"/>
          </p:nvPr>
        </p:nvSpPr>
        <p:spPr/>
        <p:txBody>
          <a:bodyPr/>
          <a:lstStyle/>
          <a:p>
            <a:pPr>
              <a:defRPr/>
            </a:pPr>
            <a:fld id="{9D943960-9F37-41DD-8331-335842C617E6}" type="datetime1">
              <a:rPr lang="da-DK" smtClean="0"/>
              <a:pPr>
                <a:defRPr/>
              </a:pPr>
              <a:t>20-04-2019</a:t>
            </a:fld>
            <a:endParaRPr lang="da-DK"/>
          </a:p>
        </p:txBody>
      </p:sp>
      <p:sp>
        <p:nvSpPr>
          <p:cNvPr id="6" name="Pladsholder til sidefod 5"/>
          <p:cNvSpPr>
            <a:spLocks noGrp="1"/>
          </p:cNvSpPr>
          <p:nvPr>
            <p:ph type="ftr" sz="quarter" idx="12"/>
          </p:nvPr>
        </p:nvSpPr>
        <p:spPr/>
        <p:txBody>
          <a:bodyPr/>
          <a:lstStyle/>
          <a:p>
            <a:pPr>
              <a:defRPr/>
            </a:pPr>
            <a:r>
              <a:rPr lang="da-DK" smtClean="0"/>
              <a:t>Forudsættelser og underforståelser 2017</a:t>
            </a:r>
            <a:endParaRPr lang="da-DK" dirty="0"/>
          </a:p>
        </p:txBody>
      </p:sp>
      <p:sp>
        <p:nvSpPr>
          <p:cNvPr id="7" name="Pladsholder til diasnummer 6"/>
          <p:cNvSpPr>
            <a:spLocks noGrp="1"/>
          </p:cNvSpPr>
          <p:nvPr>
            <p:ph type="sldNum" sz="quarter" idx="13"/>
          </p:nvPr>
        </p:nvSpPr>
        <p:spPr/>
        <p:txBody>
          <a:bodyPr/>
          <a:lstStyle/>
          <a:p>
            <a:pPr>
              <a:defRPr/>
            </a:pPr>
            <a:fld id="{70453D31-0931-4A23-A7A6-00060A833876}" type="slidenum">
              <a:rPr lang="da-DK" smtClean="0"/>
              <a:pPr>
                <a:defRPr/>
              </a:pPr>
              <a:t>8</a:t>
            </a:fld>
            <a:endParaRPr lang="da-DK"/>
          </a:p>
        </p:txBody>
      </p:sp>
    </p:spTree>
    <p:extLst>
      <p:ext uri="{BB962C8B-B14F-4D97-AF65-F5344CB8AC3E}">
        <p14:creationId xmlns:p14="http://schemas.microsoft.com/office/powerpoint/2010/main" val="25173652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Pladsholder til diasbillede 1"/>
          <p:cNvSpPr>
            <a:spLocks noGrp="1" noRot="1" noChangeAspect="1" noTextEdit="1"/>
          </p:cNvSpPr>
          <p:nvPr>
            <p:ph type="sldImg"/>
          </p:nvPr>
        </p:nvSpPr>
        <p:spPr>
          <a:ln/>
        </p:spPr>
      </p:sp>
      <p:sp>
        <p:nvSpPr>
          <p:cNvPr id="136195" name="Pladsholder til no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a-DK" smtClean="0"/>
          </a:p>
        </p:txBody>
      </p:sp>
      <p:sp>
        <p:nvSpPr>
          <p:cNvPr id="136196" name="Pladsholder til sidehoved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54837" indent="-290322" eaLnBrk="0" hangingPunct="0">
              <a:defRPr>
                <a:solidFill>
                  <a:schemeClr val="tx1"/>
                </a:solidFill>
                <a:latin typeface="Arial" charset="0"/>
                <a:ea typeface="ＭＳ Ｐゴシック" charset="-128"/>
              </a:defRPr>
            </a:lvl2pPr>
            <a:lvl3pPr marL="1161288" indent="-232258" eaLnBrk="0" hangingPunct="0">
              <a:defRPr>
                <a:solidFill>
                  <a:schemeClr val="tx1"/>
                </a:solidFill>
                <a:latin typeface="Arial" charset="0"/>
                <a:ea typeface="ＭＳ Ｐゴシック" charset="-128"/>
              </a:defRPr>
            </a:lvl3pPr>
            <a:lvl4pPr marL="1625803" indent="-232258" eaLnBrk="0" hangingPunct="0">
              <a:defRPr>
                <a:solidFill>
                  <a:schemeClr val="tx1"/>
                </a:solidFill>
                <a:latin typeface="Arial" charset="0"/>
                <a:ea typeface="ＭＳ Ｐゴシック" charset="-128"/>
              </a:defRPr>
            </a:lvl4pPr>
            <a:lvl5pPr marL="2090318" indent="-232258" eaLnBrk="0" hangingPunct="0">
              <a:defRPr>
                <a:solidFill>
                  <a:schemeClr val="tx1"/>
                </a:solidFill>
                <a:latin typeface="Arial" charset="0"/>
                <a:ea typeface="ＭＳ Ｐゴシック" charset="-128"/>
              </a:defRPr>
            </a:lvl5pPr>
            <a:lvl6pPr marL="2554834" indent="-232258" eaLnBrk="0" fontAlgn="base" hangingPunct="0">
              <a:spcBef>
                <a:spcPct val="0"/>
              </a:spcBef>
              <a:spcAft>
                <a:spcPct val="0"/>
              </a:spcAft>
              <a:defRPr>
                <a:solidFill>
                  <a:schemeClr val="tx1"/>
                </a:solidFill>
                <a:latin typeface="Arial" charset="0"/>
                <a:ea typeface="ＭＳ Ｐゴシック" charset="-128"/>
              </a:defRPr>
            </a:lvl6pPr>
            <a:lvl7pPr marL="3019349" indent="-232258" eaLnBrk="0" fontAlgn="base" hangingPunct="0">
              <a:spcBef>
                <a:spcPct val="0"/>
              </a:spcBef>
              <a:spcAft>
                <a:spcPct val="0"/>
              </a:spcAft>
              <a:defRPr>
                <a:solidFill>
                  <a:schemeClr val="tx1"/>
                </a:solidFill>
                <a:latin typeface="Arial" charset="0"/>
                <a:ea typeface="ＭＳ Ｐゴシック" charset="-128"/>
              </a:defRPr>
            </a:lvl7pPr>
            <a:lvl8pPr marL="3483864" indent="-232258" eaLnBrk="0" fontAlgn="base" hangingPunct="0">
              <a:spcBef>
                <a:spcPct val="0"/>
              </a:spcBef>
              <a:spcAft>
                <a:spcPct val="0"/>
              </a:spcAft>
              <a:defRPr>
                <a:solidFill>
                  <a:schemeClr val="tx1"/>
                </a:solidFill>
                <a:latin typeface="Arial" charset="0"/>
                <a:ea typeface="ＭＳ Ｐゴシック" charset="-128"/>
              </a:defRPr>
            </a:lvl8pPr>
            <a:lvl9pPr marL="3948379" indent="-232258"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da-DK" smtClean="0"/>
              <a:t>Ole Togeby</a:t>
            </a:r>
          </a:p>
        </p:txBody>
      </p:sp>
      <p:sp>
        <p:nvSpPr>
          <p:cNvPr id="136197" name="Pladsholder til dato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54837" indent="-290322" eaLnBrk="0" hangingPunct="0">
              <a:defRPr>
                <a:solidFill>
                  <a:schemeClr val="tx1"/>
                </a:solidFill>
                <a:latin typeface="Arial" charset="0"/>
                <a:ea typeface="ＭＳ Ｐゴシック" charset="-128"/>
              </a:defRPr>
            </a:lvl2pPr>
            <a:lvl3pPr marL="1161288" indent="-232258" eaLnBrk="0" hangingPunct="0">
              <a:defRPr>
                <a:solidFill>
                  <a:schemeClr val="tx1"/>
                </a:solidFill>
                <a:latin typeface="Arial" charset="0"/>
                <a:ea typeface="ＭＳ Ｐゴシック" charset="-128"/>
              </a:defRPr>
            </a:lvl3pPr>
            <a:lvl4pPr marL="1625803" indent="-232258" eaLnBrk="0" hangingPunct="0">
              <a:defRPr>
                <a:solidFill>
                  <a:schemeClr val="tx1"/>
                </a:solidFill>
                <a:latin typeface="Arial" charset="0"/>
                <a:ea typeface="ＭＳ Ｐゴシック" charset="-128"/>
              </a:defRPr>
            </a:lvl4pPr>
            <a:lvl5pPr marL="2090318" indent="-232258" eaLnBrk="0" hangingPunct="0">
              <a:defRPr>
                <a:solidFill>
                  <a:schemeClr val="tx1"/>
                </a:solidFill>
                <a:latin typeface="Arial" charset="0"/>
                <a:ea typeface="ＭＳ Ｐゴシック" charset="-128"/>
              </a:defRPr>
            </a:lvl5pPr>
            <a:lvl6pPr marL="2554834" indent="-232258" eaLnBrk="0" fontAlgn="base" hangingPunct="0">
              <a:spcBef>
                <a:spcPct val="0"/>
              </a:spcBef>
              <a:spcAft>
                <a:spcPct val="0"/>
              </a:spcAft>
              <a:defRPr>
                <a:solidFill>
                  <a:schemeClr val="tx1"/>
                </a:solidFill>
                <a:latin typeface="Arial" charset="0"/>
                <a:ea typeface="ＭＳ Ｐゴシック" charset="-128"/>
              </a:defRPr>
            </a:lvl6pPr>
            <a:lvl7pPr marL="3019349" indent="-232258" eaLnBrk="0" fontAlgn="base" hangingPunct="0">
              <a:spcBef>
                <a:spcPct val="0"/>
              </a:spcBef>
              <a:spcAft>
                <a:spcPct val="0"/>
              </a:spcAft>
              <a:defRPr>
                <a:solidFill>
                  <a:schemeClr val="tx1"/>
                </a:solidFill>
                <a:latin typeface="Arial" charset="0"/>
                <a:ea typeface="ＭＳ Ｐゴシック" charset="-128"/>
              </a:defRPr>
            </a:lvl7pPr>
            <a:lvl8pPr marL="3483864" indent="-232258" eaLnBrk="0" fontAlgn="base" hangingPunct="0">
              <a:spcBef>
                <a:spcPct val="0"/>
              </a:spcBef>
              <a:spcAft>
                <a:spcPct val="0"/>
              </a:spcAft>
              <a:defRPr>
                <a:solidFill>
                  <a:schemeClr val="tx1"/>
                </a:solidFill>
                <a:latin typeface="Arial" charset="0"/>
                <a:ea typeface="ＭＳ Ｐゴシック" charset="-128"/>
              </a:defRPr>
            </a:lvl8pPr>
            <a:lvl9pPr marL="3948379" indent="-232258"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B7B993FC-88BE-4B65-B9A0-713616F8AB90}" type="datetime1">
              <a:rPr lang="da-DK"/>
              <a:pPr eaLnBrk="1" hangingPunct="1"/>
              <a:t>20-04-2019</a:t>
            </a:fld>
            <a:endParaRPr lang="da-DK"/>
          </a:p>
        </p:txBody>
      </p:sp>
      <p:sp>
        <p:nvSpPr>
          <p:cNvPr id="136198" name="Pladsholder til sidefod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54837" indent="-290322" eaLnBrk="0" hangingPunct="0">
              <a:defRPr>
                <a:solidFill>
                  <a:schemeClr val="tx1"/>
                </a:solidFill>
                <a:latin typeface="Arial" charset="0"/>
                <a:ea typeface="ＭＳ Ｐゴシック" charset="-128"/>
              </a:defRPr>
            </a:lvl2pPr>
            <a:lvl3pPr marL="1161288" indent="-232258" eaLnBrk="0" hangingPunct="0">
              <a:defRPr>
                <a:solidFill>
                  <a:schemeClr val="tx1"/>
                </a:solidFill>
                <a:latin typeface="Arial" charset="0"/>
                <a:ea typeface="ＭＳ Ｐゴシック" charset="-128"/>
              </a:defRPr>
            </a:lvl3pPr>
            <a:lvl4pPr marL="1625803" indent="-232258" eaLnBrk="0" hangingPunct="0">
              <a:defRPr>
                <a:solidFill>
                  <a:schemeClr val="tx1"/>
                </a:solidFill>
                <a:latin typeface="Arial" charset="0"/>
                <a:ea typeface="ＭＳ Ｐゴシック" charset="-128"/>
              </a:defRPr>
            </a:lvl4pPr>
            <a:lvl5pPr marL="2090318" indent="-232258" eaLnBrk="0" hangingPunct="0">
              <a:defRPr>
                <a:solidFill>
                  <a:schemeClr val="tx1"/>
                </a:solidFill>
                <a:latin typeface="Arial" charset="0"/>
                <a:ea typeface="ＭＳ Ｐゴシック" charset="-128"/>
              </a:defRPr>
            </a:lvl5pPr>
            <a:lvl6pPr marL="2554834" indent="-232258" eaLnBrk="0" fontAlgn="base" hangingPunct="0">
              <a:spcBef>
                <a:spcPct val="0"/>
              </a:spcBef>
              <a:spcAft>
                <a:spcPct val="0"/>
              </a:spcAft>
              <a:defRPr>
                <a:solidFill>
                  <a:schemeClr val="tx1"/>
                </a:solidFill>
                <a:latin typeface="Arial" charset="0"/>
                <a:ea typeface="ＭＳ Ｐゴシック" charset="-128"/>
              </a:defRPr>
            </a:lvl6pPr>
            <a:lvl7pPr marL="3019349" indent="-232258" eaLnBrk="0" fontAlgn="base" hangingPunct="0">
              <a:spcBef>
                <a:spcPct val="0"/>
              </a:spcBef>
              <a:spcAft>
                <a:spcPct val="0"/>
              </a:spcAft>
              <a:defRPr>
                <a:solidFill>
                  <a:schemeClr val="tx1"/>
                </a:solidFill>
                <a:latin typeface="Arial" charset="0"/>
                <a:ea typeface="ＭＳ Ｐゴシック" charset="-128"/>
              </a:defRPr>
            </a:lvl7pPr>
            <a:lvl8pPr marL="3483864" indent="-232258" eaLnBrk="0" fontAlgn="base" hangingPunct="0">
              <a:spcBef>
                <a:spcPct val="0"/>
              </a:spcBef>
              <a:spcAft>
                <a:spcPct val="0"/>
              </a:spcAft>
              <a:defRPr>
                <a:solidFill>
                  <a:schemeClr val="tx1"/>
                </a:solidFill>
                <a:latin typeface="Arial" charset="0"/>
                <a:ea typeface="ＭＳ Ｐゴシック" charset="-128"/>
              </a:defRPr>
            </a:lvl8pPr>
            <a:lvl9pPr marL="3948379" indent="-232258"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da-DK" smtClean="0"/>
              <a:t>Forudsættelser og underforståelser 2017</a:t>
            </a:r>
          </a:p>
        </p:txBody>
      </p:sp>
      <p:sp>
        <p:nvSpPr>
          <p:cNvPr id="136199" name="Pladsholder til diasnumm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54837" indent="-290322" eaLnBrk="0" hangingPunct="0">
              <a:defRPr>
                <a:solidFill>
                  <a:schemeClr val="tx1"/>
                </a:solidFill>
                <a:latin typeface="Arial" charset="0"/>
                <a:ea typeface="ＭＳ Ｐゴシック" charset="-128"/>
              </a:defRPr>
            </a:lvl2pPr>
            <a:lvl3pPr marL="1161288" indent="-232258" eaLnBrk="0" hangingPunct="0">
              <a:defRPr>
                <a:solidFill>
                  <a:schemeClr val="tx1"/>
                </a:solidFill>
                <a:latin typeface="Arial" charset="0"/>
                <a:ea typeface="ＭＳ Ｐゴシック" charset="-128"/>
              </a:defRPr>
            </a:lvl3pPr>
            <a:lvl4pPr marL="1625803" indent="-232258" eaLnBrk="0" hangingPunct="0">
              <a:defRPr>
                <a:solidFill>
                  <a:schemeClr val="tx1"/>
                </a:solidFill>
                <a:latin typeface="Arial" charset="0"/>
                <a:ea typeface="ＭＳ Ｐゴシック" charset="-128"/>
              </a:defRPr>
            </a:lvl4pPr>
            <a:lvl5pPr marL="2090318" indent="-232258" eaLnBrk="0" hangingPunct="0">
              <a:defRPr>
                <a:solidFill>
                  <a:schemeClr val="tx1"/>
                </a:solidFill>
                <a:latin typeface="Arial" charset="0"/>
                <a:ea typeface="ＭＳ Ｐゴシック" charset="-128"/>
              </a:defRPr>
            </a:lvl5pPr>
            <a:lvl6pPr marL="2554834" indent="-232258" eaLnBrk="0" fontAlgn="base" hangingPunct="0">
              <a:spcBef>
                <a:spcPct val="0"/>
              </a:spcBef>
              <a:spcAft>
                <a:spcPct val="0"/>
              </a:spcAft>
              <a:defRPr>
                <a:solidFill>
                  <a:schemeClr val="tx1"/>
                </a:solidFill>
                <a:latin typeface="Arial" charset="0"/>
                <a:ea typeface="ＭＳ Ｐゴシック" charset="-128"/>
              </a:defRPr>
            </a:lvl6pPr>
            <a:lvl7pPr marL="3019349" indent="-232258" eaLnBrk="0" fontAlgn="base" hangingPunct="0">
              <a:spcBef>
                <a:spcPct val="0"/>
              </a:spcBef>
              <a:spcAft>
                <a:spcPct val="0"/>
              </a:spcAft>
              <a:defRPr>
                <a:solidFill>
                  <a:schemeClr val="tx1"/>
                </a:solidFill>
                <a:latin typeface="Arial" charset="0"/>
                <a:ea typeface="ＭＳ Ｐゴシック" charset="-128"/>
              </a:defRPr>
            </a:lvl7pPr>
            <a:lvl8pPr marL="3483864" indent="-232258" eaLnBrk="0" fontAlgn="base" hangingPunct="0">
              <a:spcBef>
                <a:spcPct val="0"/>
              </a:spcBef>
              <a:spcAft>
                <a:spcPct val="0"/>
              </a:spcAft>
              <a:defRPr>
                <a:solidFill>
                  <a:schemeClr val="tx1"/>
                </a:solidFill>
                <a:latin typeface="Arial" charset="0"/>
                <a:ea typeface="ＭＳ Ｐゴシック" charset="-128"/>
              </a:defRPr>
            </a:lvl8pPr>
            <a:lvl9pPr marL="3948379" indent="-232258"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8CF479A7-2E28-4A95-AA5F-FB18D010F392}" type="slidenum">
              <a:rPr lang="da-DK"/>
              <a:pPr eaLnBrk="1" hangingPunct="1"/>
              <a:t>9</a:t>
            </a:fld>
            <a:endParaRPr lang="da-DK"/>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da-DK" altLang="da-DK"/>
              <a:t>Mit sprog er min verden - AP</a:t>
            </a:r>
          </a:p>
        </p:txBody>
      </p:sp>
      <p:sp>
        <p:nvSpPr>
          <p:cNvPr id="5" name="Rectangle 3"/>
          <p:cNvSpPr>
            <a:spLocks noGrp="1" noChangeArrowheads="1"/>
          </p:cNvSpPr>
          <p:nvPr>
            <p:ph type="dt" idx="1"/>
          </p:nvPr>
        </p:nvSpPr>
        <p:spPr>
          <a:ln/>
        </p:spPr>
        <p:txBody>
          <a:bodyPr/>
          <a:lstStyle/>
          <a:p>
            <a:fld id="{16DD6C51-E148-4E6A-93C9-0E1735B0C4D1}" type="datetime2">
              <a:rPr lang="da-DK" altLang="da-DK"/>
              <a:pPr/>
              <a:t>20. april 2019</a:t>
            </a:fld>
            <a:endParaRPr lang="da-DK" altLang="da-DK"/>
          </a:p>
        </p:txBody>
      </p:sp>
      <p:sp>
        <p:nvSpPr>
          <p:cNvPr id="6" name="Rectangle 6"/>
          <p:cNvSpPr>
            <a:spLocks noGrp="1" noChangeArrowheads="1"/>
          </p:cNvSpPr>
          <p:nvPr>
            <p:ph type="ftr" sz="quarter" idx="4"/>
          </p:nvPr>
        </p:nvSpPr>
        <p:spPr>
          <a:ln/>
        </p:spPr>
        <p:txBody>
          <a:bodyPr/>
          <a:lstStyle/>
          <a:p>
            <a:r>
              <a:rPr lang="da-DK" altLang="da-DK" smtClean="0"/>
              <a:t>Forudsættelser og underforståelser 2017</a:t>
            </a:r>
            <a:endParaRPr lang="da-DK" altLang="da-DK"/>
          </a:p>
        </p:txBody>
      </p:sp>
      <p:sp>
        <p:nvSpPr>
          <p:cNvPr id="7" name="Rectangle 7"/>
          <p:cNvSpPr>
            <a:spLocks noGrp="1" noChangeArrowheads="1"/>
          </p:cNvSpPr>
          <p:nvPr>
            <p:ph type="sldNum" sz="quarter" idx="5"/>
          </p:nvPr>
        </p:nvSpPr>
        <p:spPr>
          <a:ln/>
        </p:spPr>
        <p:txBody>
          <a:bodyPr/>
          <a:lstStyle/>
          <a:p>
            <a:fld id="{D25F0C6F-8CB8-4A03-91CF-145F5FF65AF7}" type="slidenum">
              <a:rPr lang="da-DK" altLang="da-DK"/>
              <a:pPr/>
              <a:t>11</a:t>
            </a:fld>
            <a:endParaRPr lang="da-DK" altLang="da-DK"/>
          </a:p>
        </p:txBody>
      </p:sp>
      <p:sp>
        <p:nvSpPr>
          <p:cNvPr id="1179650" name="Rectangle 2"/>
          <p:cNvSpPr>
            <a:spLocks noGrp="1" noRot="1" noChangeAspect="1" noChangeArrowheads="1" noTextEdit="1"/>
          </p:cNvSpPr>
          <p:nvPr>
            <p:ph type="sldImg"/>
          </p:nvPr>
        </p:nvSpPr>
        <p:spPr>
          <a:ln/>
        </p:spPr>
      </p:sp>
      <p:sp>
        <p:nvSpPr>
          <p:cNvPr id="1179651" name="Rectangle 3"/>
          <p:cNvSpPr>
            <a:spLocks noGrp="1" noChangeArrowheads="1"/>
          </p:cNvSpPr>
          <p:nvPr>
            <p:ph type="body" idx="1"/>
          </p:nvPr>
        </p:nvSpPr>
        <p:spPr>
          <a:xfrm>
            <a:off x="686431" y="4749651"/>
            <a:ext cx="5493077" cy="4497060"/>
          </a:xfrm>
        </p:spPr>
        <p:txBody>
          <a:bodyPr/>
          <a:lstStyle/>
          <a:p>
            <a:endParaRPr lang="da-DK" altLang="da-DK"/>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Rot="1" noChangeAspect="1" noChangeArrowheads="1" noTextEdit="1"/>
          </p:cNvSpPr>
          <p:nvPr>
            <p:ph type="sldImg"/>
          </p:nvPr>
        </p:nvSpPr>
        <p:spPr>
          <a:ln/>
        </p:spPr>
      </p:sp>
      <p:sp>
        <p:nvSpPr>
          <p:cNvPr id="1372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eaLnBrk="1" hangingPunct="1">
              <a:lnSpc>
                <a:spcPct val="90000"/>
              </a:lnSpc>
            </a:pPr>
            <a:r>
              <a:rPr lang="da-DK" dirty="0" smtClean="0"/>
              <a:t>Fremsat information er den information i sætningen som benægtes ved en nægtelse: </a:t>
            </a:r>
          </a:p>
          <a:p>
            <a:pPr lvl="2" eaLnBrk="1" hangingPunct="1">
              <a:lnSpc>
                <a:spcPct val="90000"/>
              </a:lnSpc>
            </a:pPr>
            <a:r>
              <a:rPr lang="da-DK" i="1" dirty="0" smtClean="0"/>
              <a:t>Professoren rejste sig op da han så det</a:t>
            </a:r>
          </a:p>
          <a:p>
            <a:pPr lvl="2" eaLnBrk="1" hangingPunct="1">
              <a:lnSpc>
                <a:spcPct val="90000"/>
              </a:lnSpc>
            </a:pPr>
            <a:r>
              <a:rPr lang="da-DK" i="1" dirty="0" smtClean="0"/>
              <a:t>Professoren </a:t>
            </a:r>
            <a:r>
              <a:rPr lang="da-DK" i="1" u="sng" dirty="0" smtClean="0"/>
              <a:t>rejste sig</a:t>
            </a:r>
            <a:r>
              <a:rPr lang="da-DK" i="1" dirty="0" smtClean="0"/>
              <a:t> ikke </a:t>
            </a:r>
            <a:r>
              <a:rPr lang="da-DK" i="1" u="sng" dirty="0" smtClean="0"/>
              <a:t>op</a:t>
            </a:r>
            <a:r>
              <a:rPr lang="da-DK" i="1" dirty="0" smtClean="0"/>
              <a:t> da han så det</a:t>
            </a:r>
          </a:p>
          <a:p>
            <a:pPr lvl="2" eaLnBrk="1" hangingPunct="1">
              <a:lnSpc>
                <a:spcPct val="90000"/>
              </a:lnSpc>
            </a:pPr>
            <a:endParaRPr lang="da-DK" i="1" dirty="0" smtClean="0"/>
          </a:p>
          <a:p>
            <a:pPr lvl="1" eaLnBrk="1" hangingPunct="1">
              <a:lnSpc>
                <a:spcPct val="90000"/>
              </a:lnSpc>
            </a:pPr>
            <a:r>
              <a:rPr lang="da-DK" dirty="0" smtClean="0"/>
              <a:t>Nævnt information er eksplicit information, som ikke har egen realitetsstatus: </a:t>
            </a:r>
          </a:p>
          <a:p>
            <a:pPr lvl="2" eaLnBrk="1" hangingPunct="1">
              <a:lnSpc>
                <a:spcPct val="90000"/>
              </a:lnSpc>
            </a:pPr>
            <a:r>
              <a:rPr lang="da-DK" i="1" dirty="0" smtClean="0"/>
              <a:t>Professoren sagde at </a:t>
            </a:r>
            <a:r>
              <a:rPr lang="da-DK" i="1" u="sng" dirty="0" smtClean="0"/>
              <a:t>drengen var født blind</a:t>
            </a:r>
          </a:p>
          <a:p>
            <a:pPr lvl="1" eaLnBrk="1" hangingPunct="1">
              <a:lnSpc>
                <a:spcPct val="90000"/>
              </a:lnSpc>
            </a:pPr>
            <a:endParaRPr lang="da-DK" dirty="0" smtClean="0"/>
          </a:p>
          <a:p>
            <a:pPr lvl="1" eaLnBrk="1" hangingPunct="1">
              <a:lnSpc>
                <a:spcPct val="90000"/>
              </a:lnSpc>
            </a:pPr>
            <a:r>
              <a:rPr lang="da-DK" dirty="0" smtClean="0"/>
              <a:t>Forudsat information (præsupposition) er de kommunikerede informationer som ikke falder inden for nægtelsens virkeområde: </a:t>
            </a:r>
          </a:p>
          <a:p>
            <a:pPr lvl="2" eaLnBrk="1" hangingPunct="1">
              <a:lnSpc>
                <a:spcPct val="90000"/>
              </a:lnSpc>
            </a:pPr>
            <a:r>
              <a:rPr lang="da-DK" i="1" dirty="0" smtClean="0"/>
              <a:t>Professoren rejste sig ikke op da </a:t>
            </a:r>
            <a:r>
              <a:rPr lang="da-DK" i="1" u="sng" dirty="0" smtClean="0"/>
              <a:t>han så det </a:t>
            </a:r>
            <a:r>
              <a:rPr lang="da-DK" dirty="0" smtClean="0"/>
              <a:t>forudsætter at ’han så det’</a:t>
            </a:r>
          </a:p>
          <a:p>
            <a:pPr lvl="2" eaLnBrk="1" hangingPunct="1">
              <a:lnSpc>
                <a:spcPct val="90000"/>
              </a:lnSpc>
            </a:pPr>
            <a:r>
              <a:rPr lang="da-DK" i="1" dirty="0" smtClean="0"/>
              <a:t>Professoren rejste ikke sig op</a:t>
            </a:r>
            <a:r>
              <a:rPr lang="da-DK" dirty="0" smtClean="0"/>
              <a:t> forudsætter at ’</a:t>
            </a:r>
            <a:r>
              <a:rPr lang="da-DK" u="sng" dirty="0" smtClean="0"/>
              <a:t>han sad ned</a:t>
            </a:r>
            <a:r>
              <a:rPr lang="da-DK" dirty="0" smtClean="0"/>
              <a:t>’</a:t>
            </a:r>
          </a:p>
          <a:p>
            <a:pPr lvl="2" eaLnBrk="1" hangingPunct="1">
              <a:lnSpc>
                <a:spcPct val="90000"/>
              </a:lnSpc>
            </a:pPr>
            <a:endParaRPr lang="da-DK" dirty="0" smtClean="0"/>
          </a:p>
          <a:p>
            <a:pPr lvl="1" eaLnBrk="1" hangingPunct="1">
              <a:lnSpc>
                <a:spcPct val="90000"/>
              </a:lnSpc>
            </a:pPr>
            <a:r>
              <a:rPr lang="da-DK" dirty="0" smtClean="0"/>
              <a:t>Underforstået information (</a:t>
            </a:r>
            <a:r>
              <a:rPr lang="da-DK" dirty="0" err="1" smtClean="0"/>
              <a:t>konversationel</a:t>
            </a:r>
            <a:r>
              <a:rPr lang="da-DK" dirty="0" smtClean="0"/>
              <a:t> </a:t>
            </a:r>
            <a:r>
              <a:rPr lang="da-DK" dirty="0" err="1" smtClean="0"/>
              <a:t>implikatur</a:t>
            </a:r>
            <a:r>
              <a:rPr lang="da-DK" dirty="0" smtClean="0"/>
              <a:t>) er den information som modtagerne må slutte sig til for at ytringen af sætningen kan have relevans for dem:</a:t>
            </a:r>
          </a:p>
          <a:p>
            <a:pPr lvl="2" eaLnBrk="1" hangingPunct="1">
              <a:lnSpc>
                <a:spcPct val="90000"/>
              </a:lnSpc>
            </a:pPr>
            <a:r>
              <a:rPr lang="da-DK" i="1" dirty="0" smtClean="0"/>
              <a:t>Kaptajnen var ædru i dag </a:t>
            </a:r>
          </a:p>
          <a:p>
            <a:pPr lvl="2" eaLnBrk="1" hangingPunct="1">
              <a:lnSpc>
                <a:spcPct val="90000"/>
              </a:lnSpc>
            </a:pPr>
            <a:r>
              <a:rPr lang="da-DK" dirty="0" smtClean="0"/>
              <a:t>får underforståelsen: </a:t>
            </a:r>
            <a:r>
              <a:rPr lang="da-DK" u="sng" dirty="0" smtClean="0"/>
              <a:t>’han var ikke ædru alle de andre dage’</a:t>
            </a:r>
          </a:p>
          <a:p>
            <a:pPr lvl="1" eaLnBrk="1" hangingPunct="1">
              <a:lnSpc>
                <a:spcPct val="90000"/>
              </a:lnSpc>
            </a:pPr>
            <a:r>
              <a:rPr lang="da-DK" dirty="0" smtClean="0"/>
              <a:t>For ellers ville det være irrelevant at sige </a:t>
            </a:r>
            <a:r>
              <a:rPr lang="da-DK" i="1" dirty="0" smtClean="0"/>
              <a:t>i dag</a:t>
            </a:r>
          </a:p>
          <a:p>
            <a:pPr lvl="1" eaLnBrk="1" hangingPunct="1">
              <a:lnSpc>
                <a:spcPct val="90000"/>
              </a:lnSpc>
            </a:pPr>
            <a:endParaRPr lang="da-DK" i="1" dirty="0" smtClean="0"/>
          </a:p>
          <a:p>
            <a:pPr lvl="1" eaLnBrk="1" hangingPunct="1">
              <a:lnSpc>
                <a:spcPct val="90000"/>
              </a:lnSpc>
            </a:pPr>
            <a:r>
              <a:rPr lang="da-DK" b="1" i="0" dirty="0" smtClean="0"/>
              <a:t>Det er meddelt og underforstået information som især er relevante for modtagerne</a:t>
            </a:r>
          </a:p>
          <a:p>
            <a:pPr>
              <a:lnSpc>
                <a:spcPct val="90000"/>
              </a:lnSpc>
            </a:pPr>
            <a:endParaRPr lang="da-DK"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Rot="1" noChangeAspect="1" noChangeArrowheads="1" noTextEdit="1"/>
          </p:cNvSpPr>
          <p:nvPr>
            <p:ph type="sldImg"/>
          </p:nvPr>
        </p:nvSpPr>
        <p:spPr>
          <a:xfrm>
            <a:off x="935038" y="749300"/>
            <a:ext cx="4997450" cy="3748088"/>
          </a:xfrm>
          <a:ln/>
        </p:spPr>
      </p:sp>
      <p:sp>
        <p:nvSpPr>
          <p:cNvPr id="1382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a:r>
              <a:rPr lang="da-DK" sz="1000"/>
              <a:t>Et kendt eksempel på forudsættelser er følgende spørgsmål: </a:t>
            </a:r>
          </a:p>
          <a:p>
            <a:pPr lvl="1"/>
            <a:endParaRPr lang="da-DK" sz="1000"/>
          </a:p>
          <a:p>
            <a:r>
              <a:rPr lang="da-DK" sz="1000" b="1" i="1"/>
              <a:t>Hvornår er De holdt op med at tæve Deres kone?</a:t>
            </a:r>
            <a:r>
              <a:rPr lang="da-DK" sz="1000" b="1"/>
              <a:t>, </a:t>
            </a:r>
          </a:p>
          <a:p>
            <a:endParaRPr lang="da-DK" sz="1000" b="1"/>
          </a:p>
          <a:p>
            <a:pPr lvl="1"/>
            <a:r>
              <a:rPr lang="da-DK" sz="1000"/>
              <a:t>hvor </a:t>
            </a:r>
            <a:r>
              <a:rPr lang="da-DK" sz="1000" i="1"/>
              <a:t>Deres kone</a:t>
            </a:r>
            <a:r>
              <a:rPr lang="da-DK" sz="1000"/>
              <a:t> forudsætter at ‘modtageren er gift’, </a:t>
            </a:r>
          </a:p>
          <a:p>
            <a:pPr lvl="1"/>
            <a:r>
              <a:rPr lang="da-DK" sz="1000" i="1"/>
              <a:t>holdt op med</a:t>
            </a:r>
            <a:r>
              <a:rPr lang="da-DK" sz="1000"/>
              <a:t> forudsætter at ‘modtageren har gjort det’, og</a:t>
            </a:r>
          </a:p>
          <a:p>
            <a:pPr lvl="1"/>
            <a:r>
              <a:rPr lang="da-DK" sz="1000" i="1"/>
              <a:t>Hvornår</a:t>
            </a:r>
            <a:r>
              <a:rPr lang="da-DK" sz="1000"/>
              <a:t> forudsætter at ‘modtageren er holdt op’; </a:t>
            </a:r>
          </a:p>
          <a:p>
            <a:r>
              <a:rPr lang="da-DK" sz="1000"/>
              <a:t>Konjunktioner og adverbier kan også forudsætte informationer; fx forudsætter </a:t>
            </a:r>
            <a:r>
              <a:rPr lang="da-DK" sz="1000" i="1"/>
              <a:t>men</a:t>
            </a:r>
            <a:r>
              <a:rPr lang="da-DK" sz="1000"/>
              <a:t> at der er modsætning mellem det der kommer før og det der kommer efter: </a:t>
            </a:r>
          </a:p>
          <a:p>
            <a:r>
              <a:rPr lang="da-DK" sz="1000"/>
              <a:t>I et eksempel som dette lyser forudsættelsen op fordi det ikke blot ikke er givet, det som afsenderen signalerer skal tages som givet, men også den er en pådutning af antagelser som modtagerne måske ikke kan acceptere. </a:t>
            </a:r>
          </a:p>
          <a:p>
            <a:endParaRPr lang="da-DK" sz="1000"/>
          </a:p>
          <a:p>
            <a:pPr lvl="1"/>
            <a:endParaRPr lang="da-DK" sz="1000"/>
          </a:p>
          <a:p>
            <a:pPr lvl="1"/>
            <a:r>
              <a:rPr lang="da-DK" sz="1000"/>
              <a:t>det eneste sagte i denne sætning er således ‘Modtageren bedes oplyse tidpunktet’.</a:t>
            </a:r>
          </a:p>
          <a:p>
            <a:pPr lvl="1"/>
            <a:r>
              <a:rPr lang="da-DK" sz="1000"/>
              <a:t>I dette tilfælde kan man godt forestille sig at det faktisk ikke ér givet for modtageren, det som afsenderen signalerer at han skal tage for givet, nemlig at han er holdt op, at han har tævet konen og at han har en kone. I så faldt kan det kaldes </a:t>
            </a:r>
          </a:p>
          <a:p>
            <a:pPr lvl="1"/>
            <a:r>
              <a:rPr lang="da-DK" sz="1800" b="1" i="1"/>
              <a:t>pådutning </a:t>
            </a:r>
            <a:r>
              <a:rPr lang="da-DK" sz="1800" b="1"/>
              <a:t>eller</a:t>
            </a:r>
            <a:r>
              <a:rPr lang="da-DK" sz="1800" b="1" i="1"/>
              <a:t> møveri</a:t>
            </a:r>
            <a:r>
              <a:rPr lang="da-DK" sz="1800" b="1"/>
              <a:t>. </a:t>
            </a:r>
          </a:p>
          <a:p>
            <a:endParaRPr lang="da-DK" sz="10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Rot="1" noChangeAspect="1" noChangeArrowheads="1" noTextEdit="1"/>
          </p:cNvSpPr>
          <p:nvPr>
            <p:ph type="sldImg"/>
          </p:nvPr>
        </p:nvSpPr>
        <p:spPr>
          <a:xfrm>
            <a:off x="935038" y="749300"/>
            <a:ext cx="4997450" cy="3748088"/>
          </a:xfrm>
          <a:ln/>
        </p:spPr>
      </p:sp>
      <p:sp>
        <p:nvSpPr>
          <p:cNvPr id="1392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a-DK" smtClean="0"/>
              <a:t>Hvis de påduttede informationer hverken er givne eller kontroversielle, er resultatet kun forvirring: </a:t>
            </a:r>
          </a:p>
          <a:p>
            <a:r>
              <a:rPr lang="da-DK" smtClean="0"/>
              <a:t>Her er det forudsat at der er modsætning mellem </a:t>
            </a:r>
          </a:p>
          <a:p>
            <a:r>
              <a:rPr lang="da-DK" smtClean="0"/>
              <a:t>‘det at blive fundet i en rundkørsel’ og </a:t>
            </a:r>
          </a:p>
          <a:p>
            <a:r>
              <a:rPr lang="da-DK" smtClean="0"/>
              <a:t>‘det ikke at have noget sprog’. </a:t>
            </a:r>
          </a:p>
          <a:p>
            <a:r>
              <a:rPr lang="da-DK" smtClean="0"/>
              <a:t>Dette er for mig hverken givet eller kontroversielt, og jeg opfatter det nærmest som en formuleringsfejl. </a:t>
            </a:r>
          </a:p>
          <a:p>
            <a:r>
              <a:rPr lang="da-DK" smtClean="0"/>
              <a:t>(Der er antagelig sket det at redaktionessekretæren har klippet det sidste af artiklen væk for at få plads; der kan have stået: </a:t>
            </a:r>
            <a:r>
              <a:rPr lang="da-DK" i="1" smtClean="0"/>
              <a:t>så man kan ikke finde ud af hvordan hun er kommet frem til rundkørslen i Fredericia.</a:t>
            </a:r>
            <a:r>
              <a:rPr lang="da-DK" smtClean="0"/>
              <a:t> </a:t>
            </a:r>
          </a:p>
          <a:p>
            <a:r>
              <a:rPr lang="da-DK" smtClean="0"/>
              <a:t>Og det kan man egentlig godt ræsonnere sig til.)  </a:t>
            </a:r>
          </a:p>
          <a:p>
            <a:endParaRPr lang="da-DK" smtClean="0"/>
          </a:p>
          <a:p>
            <a:endParaRPr lang="da-DK"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Rot="1" noChangeAspect="1" noChangeArrowheads="1" noTextEdit="1"/>
          </p:cNvSpPr>
          <p:nvPr>
            <p:ph type="sldImg"/>
          </p:nvPr>
        </p:nvSpPr>
        <p:spPr>
          <a:xfrm>
            <a:off x="935038" y="749300"/>
            <a:ext cx="4997450" cy="3748088"/>
          </a:xfrm>
          <a:ln/>
        </p:spPr>
      </p:sp>
      <p:sp>
        <p:nvSpPr>
          <p:cNvPr id="1402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a-DK"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s">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a-DK" smtClean="0"/>
              <a:t>Klik for at redigere titeltypografi i masteren</a:t>
            </a:r>
            <a:endParaRPr lang="da-DK"/>
          </a:p>
        </p:txBody>
      </p:sp>
      <p:sp>
        <p:nvSpPr>
          <p:cNvPr id="3" name="Und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a-DK" smtClean="0"/>
              <a:t>Klik for at redigere undertiteltypografien i masteren</a:t>
            </a:r>
            <a:endParaRPr lang="da-DK"/>
          </a:p>
        </p:txBody>
      </p:sp>
      <p:sp>
        <p:nvSpPr>
          <p:cNvPr id="4" name="Rectangle 5"/>
          <p:cNvSpPr>
            <a:spLocks noGrp="1" noChangeArrowheads="1"/>
          </p:cNvSpPr>
          <p:nvPr>
            <p:ph type="ftr" sz="quarter" idx="10"/>
          </p:nvPr>
        </p:nvSpPr>
        <p:spPr>
          <a:xfrm>
            <a:off x="1547664" y="6165304"/>
            <a:ext cx="2989262" cy="628650"/>
          </a:xfrm>
          <a:ln/>
        </p:spPr>
        <p:txBody>
          <a:bodyPr/>
          <a:lstStyle>
            <a:lvl1pPr>
              <a:defRPr/>
            </a:lvl1pPr>
          </a:lstStyle>
          <a:p>
            <a:pPr>
              <a:defRPr/>
            </a:pPr>
            <a:r>
              <a:rPr lang="pt-BR" smtClean="0"/>
              <a:t>A A R H U S   U N I V E R S I T E T            Institut for  Kommunikation og Kultur</a:t>
            </a:r>
            <a:endParaRPr lang="da-DK" dirty="0"/>
          </a:p>
        </p:txBody>
      </p:sp>
    </p:spTree>
    <p:extLst>
      <p:ext uri="{BB962C8B-B14F-4D97-AF65-F5344CB8AC3E}">
        <p14:creationId xmlns:p14="http://schemas.microsoft.com/office/powerpoint/2010/main" val="13992234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Klik for at redigere titeltypografi i masteren</a:t>
            </a:r>
            <a:endParaRPr lang="da-DK" dirty="0"/>
          </a:p>
        </p:txBody>
      </p:sp>
      <p:sp>
        <p:nvSpPr>
          <p:cNvPr id="3" name="Pladsholder til indhold 2"/>
          <p:cNvSpPr>
            <a:spLocks noGrp="1"/>
          </p:cNvSpPr>
          <p:nvPr>
            <p:ph idx="1"/>
          </p:nvPr>
        </p:nvSpPr>
        <p:spPr/>
        <p:txBody>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Rectangle 5"/>
          <p:cNvSpPr>
            <a:spLocks noGrp="1" noChangeArrowheads="1"/>
          </p:cNvSpPr>
          <p:nvPr>
            <p:ph type="ftr" sz="quarter" idx="10"/>
          </p:nvPr>
        </p:nvSpPr>
        <p:spPr>
          <a:ln/>
        </p:spPr>
        <p:txBody>
          <a:bodyPr/>
          <a:lstStyle>
            <a:lvl1pPr>
              <a:defRPr/>
            </a:lvl1pPr>
          </a:lstStyle>
          <a:p>
            <a:pPr>
              <a:defRPr/>
            </a:pPr>
            <a:r>
              <a:rPr lang="pt-BR" smtClean="0"/>
              <a:t>A A R H U S   U N I V E R S I T E T            Institut for  Kommunikation og Kultur</a:t>
            </a:r>
            <a:endParaRPr lang="da-DK" dirty="0"/>
          </a:p>
        </p:txBody>
      </p:sp>
    </p:spTree>
    <p:extLst>
      <p:ext uri="{BB962C8B-B14F-4D97-AF65-F5344CB8AC3E}">
        <p14:creationId xmlns:p14="http://schemas.microsoft.com/office/powerpoint/2010/main" val="35186114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indhold 2"/>
          <p:cNvSpPr>
            <a:spLocks noGrp="1"/>
          </p:cNvSpPr>
          <p:nvPr>
            <p:ph sz="half" idx="1"/>
          </p:nvPr>
        </p:nvSpPr>
        <p:spPr>
          <a:xfrm>
            <a:off x="457200" y="1628775"/>
            <a:ext cx="4038600" cy="36718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half" idx="2"/>
          </p:nvPr>
        </p:nvSpPr>
        <p:spPr>
          <a:xfrm>
            <a:off x="4648200" y="1628775"/>
            <a:ext cx="4038600" cy="36718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Rectangle 5"/>
          <p:cNvSpPr>
            <a:spLocks noGrp="1" noChangeArrowheads="1"/>
          </p:cNvSpPr>
          <p:nvPr>
            <p:ph type="ftr" sz="quarter" idx="10"/>
          </p:nvPr>
        </p:nvSpPr>
        <p:spPr>
          <a:ln/>
        </p:spPr>
        <p:txBody>
          <a:bodyPr/>
          <a:lstStyle>
            <a:lvl1pPr>
              <a:defRPr/>
            </a:lvl1pPr>
          </a:lstStyle>
          <a:p>
            <a:pPr>
              <a:defRPr/>
            </a:pPr>
            <a:r>
              <a:rPr lang="pt-BR" smtClean="0"/>
              <a:t>A A R H U S   U N I V E R S I T E T            Institut for  Kommunikation og Kultur</a:t>
            </a:r>
            <a:endParaRPr lang="da-DK" dirty="0"/>
          </a:p>
        </p:txBody>
      </p:sp>
    </p:spTree>
    <p:extLst>
      <p:ext uri="{BB962C8B-B14F-4D97-AF65-F5344CB8AC3E}">
        <p14:creationId xmlns:p14="http://schemas.microsoft.com/office/powerpoint/2010/main" val="26997768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Rectangle 5"/>
          <p:cNvSpPr>
            <a:spLocks noGrp="1" noChangeArrowheads="1"/>
          </p:cNvSpPr>
          <p:nvPr>
            <p:ph type="ftr" sz="quarter" idx="10"/>
          </p:nvPr>
        </p:nvSpPr>
        <p:spPr>
          <a:ln/>
        </p:spPr>
        <p:txBody>
          <a:bodyPr/>
          <a:lstStyle>
            <a:lvl1pPr>
              <a:defRPr/>
            </a:lvl1pPr>
          </a:lstStyle>
          <a:p>
            <a:pPr>
              <a:defRPr/>
            </a:pPr>
            <a:r>
              <a:rPr lang="pt-BR" smtClean="0"/>
              <a:t>A A R H U S   U N I V E R S I T E T            Institut for  Kommunikation og Kultur</a:t>
            </a:r>
            <a:endParaRPr lang="da-DK" dirty="0"/>
          </a:p>
        </p:txBody>
      </p:sp>
    </p:spTree>
    <p:extLst>
      <p:ext uri="{BB962C8B-B14F-4D97-AF65-F5344CB8AC3E}">
        <p14:creationId xmlns:p14="http://schemas.microsoft.com/office/powerpoint/2010/main" val="36589116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pt-BR" smtClean="0"/>
              <a:t>A A R H U S   U N I V E R S I T E T            Institut for  Kommunikation og Kultur</a:t>
            </a:r>
            <a:endParaRPr lang="da-DK" dirty="0"/>
          </a:p>
        </p:txBody>
      </p:sp>
    </p:spTree>
    <p:extLst>
      <p:ext uri="{BB962C8B-B14F-4D97-AF65-F5344CB8AC3E}">
        <p14:creationId xmlns:p14="http://schemas.microsoft.com/office/powerpoint/2010/main" val="15541562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descr="Baggrund til PowerPoint-skabeloner kopi"/>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1338" y="0"/>
            <a:ext cx="10153651" cy="717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a-DK" dirty="0" smtClean="0"/>
              <a:t>Klik for at redigere titeltypografi i masteren</a:t>
            </a:r>
          </a:p>
        </p:txBody>
      </p:sp>
      <p:sp>
        <p:nvSpPr>
          <p:cNvPr id="1028" name="Rectangle 4"/>
          <p:cNvSpPr>
            <a:spLocks noGrp="1" noChangeArrowheads="1"/>
          </p:cNvSpPr>
          <p:nvPr>
            <p:ph type="body" idx="1"/>
          </p:nvPr>
        </p:nvSpPr>
        <p:spPr bwMode="auto">
          <a:xfrm>
            <a:off x="457200" y="1628775"/>
            <a:ext cx="8229600" cy="367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a-DK" dirty="0" smtClean="0"/>
              <a:t>Klik for at redigere teksttypografierne i masteren</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p>
        </p:txBody>
      </p:sp>
      <p:sp>
        <p:nvSpPr>
          <p:cNvPr id="165893" name="Rectangle 5"/>
          <p:cNvSpPr>
            <a:spLocks noGrp="1" noChangeArrowheads="1"/>
          </p:cNvSpPr>
          <p:nvPr>
            <p:ph type="ftr" sz="quarter" idx="3"/>
          </p:nvPr>
        </p:nvSpPr>
        <p:spPr bwMode="auto">
          <a:xfrm>
            <a:off x="1619250" y="6176963"/>
            <a:ext cx="2989262" cy="628650"/>
          </a:xfrm>
          <a:prstGeom prst="rect">
            <a:avLst/>
          </a:prstGeom>
          <a:noFill/>
          <a:ln w="0">
            <a:solidFill>
              <a:schemeClr val="accent1"/>
            </a:solidFill>
            <a:miter lim="800000"/>
            <a:headEnd/>
            <a:tailEnd/>
          </a:ln>
          <a:effectLst/>
        </p:spPr>
        <p:txBody>
          <a:bodyPr vert="horz" wrap="square" lIns="91440" tIns="45720" rIns="91440" bIns="45720" numCol="1" anchor="t" anchorCtr="0" compatLnSpc="1">
            <a:prstTxWarp prst="textNoShape">
              <a:avLst/>
            </a:prstTxWarp>
          </a:bodyPr>
          <a:lstStyle>
            <a:lvl1pPr>
              <a:defRPr sz="1200" b="1">
                <a:latin typeface="Futura Medium" pitchFamily="34" charset="0"/>
                <a:ea typeface="+mn-ea"/>
              </a:defRPr>
            </a:lvl1pPr>
          </a:lstStyle>
          <a:p>
            <a:pPr>
              <a:defRPr/>
            </a:pPr>
            <a:r>
              <a:rPr lang="pt-BR" smtClean="0"/>
              <a:t>A A R H U S   U N I V E R S I T E T            Institut for  Kommunikation og Kultur</a:t>
            </a:r>
            <a:endParaRPr lang="da-DK" dirty="0"/>
          </a:p>
        </p:txBody>
      </p:sp>
      <p:pic>
        <p:nvPicPr>
          <p:cNvPr id="1030" name="Picture 6" descr="roedlinje"/>
          <p:cNvPicPr preferRelativeResize="0">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19250" y="6381750"/>
            <a:ext cx="6981825" cy="2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Rectangle 7"/>
          <p:cNvSpPr>
            <a:spLocks noChangeArrowheads="1"/>
          </p:cNvSpPr>
          <p:nvPr/>
        </p:nvSpPr>
        <p:spPr bwMode="auto">
          <a:xfrm>
            <a:off x="7956376" y="5877272"/>
            <a:ext cx="4635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fld id="{ABC8B3D4-BF18-4255-AA76-DA6D57162CCF}" type="slidenum">
              <a:rPr lang="da-DK" sz="1200" smtClean="0"/>
              <a:pPr/>
              <a:t>‹nr.›</a:t>
            </a:fld>
            <a:endParaRPr lang="da-DK" dirty="0"/>
          </a:p>
        </p:txBody>
      </p:sp>
      <p:sp>
        <p:nvSpPr>
          <p:cNvPr id="165896" name="Text Box 8"/>
          <p:cNvSpPr txBox="1">
            <a:spLocks noChangeArrowheads="1"/>
          </p:cNvSpPr>
          <p:nvPr/>
        </p:nvSpPr>
        <p:spPr bwMode="auto">
          <a:xfrm>
            <a:off x="4716016" y="6453188"/>
            <a:ext cx="4104135" cy="276999"/>
          </a:xfrm>
          <a:prstGeom prst="rect">
            <a:avLst/>
          </a:prstGeom>
          <a:noFill/>
          <a:ln w="9525">
            <a:noFill/>
            <a:miter lim="800000"/>
            <a:headEnd/>
            <a:tailEnd/>
          </a:ln>
          <a:effectLst/>
        </p:spPr>
        <p:txBody>
          <a:bodyPr wrap="square">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spcBef>
                <a:spcPct val="50000"/>
              </a:spcBef>
              <a:defRPr/>
            </a:pPr>
            <a:r>
              <a:rPr lang="da-DK" sz="1200" dirty="0" smtClean="0"/>
              <a:t>Ole Togeby </a:t>
            </a:r>
            <a:r>
              <a:rPr lang="da-DK" sz="1200" dirty="0" smtClean="0"/>
              <a:t>2019: </a:t>
            </a:r>
            <a:r>
              <a:rPr lang="da-DK" sz="1200" dirty="0" err="1" smtClean="0"/>
              <a:t>Forudsættelser</a:t>
            </a:r>
            <a:r>
              <a:rPr lang="da-DK" sz="1200" baseline="0" dirty="0" smtClean="0"/>
              <a:t> og underforståelser</a:t>
            </a:r>
            <a:endParaRPr lang="da-DK" sz="1200" i="0" dirty="0" smtClean="0"/>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4" r:id="rId3"/>
    <p:sldLayoutId id="2147483656" r:id="rId4"/>
    <p:sldLayoutId id="2147483657" r:id="rId5"/>
  </p:sldLayoutIdLst>
  <p:timing>
    <p:tnLst>
      <p:par>
        <p:cTn id="1" dur="indefinite" restart="never" nodeType="tmRoot"/>
      </p:par>
    </p:tnLst>
  </p:timing>
  <p:hf sldNum="0" hdr="0" dt="0"/>
  <p:txStyles>
    <p:titleStyle>
      <a:lvl1pPr algn="ctr" rtl="0" eaLnBrk="0" fontAlgn="base" hangingPunct="0">
        <a:spcBef>
          <a:spcPct val="0"/>
        </a:spcBef>
        <a:spcAft>
          <a:spcPct val="0"/>
        </a:spcAft>
        <a:defRPr sz="4000" b="1">
          <a:solidFill>
            <a:schemeClr val="tx1"/>
          </a:solidFill>
          <a:latin typeface="+mj-lt"/>
          <a:ea typeface="ＭＳ Ｐゴシック" charset="-128"/>
          <a:cs typeface="ＭＳ Ｐゴシック" charset="-128"/>
        </a:defRPr>
      </a:lvl1pPr>
      <a:lvl2pPr algn="ctr" rtl="0" eaLnBrk="0" fontAlgn="base" hangingPunct="0">
        <a:spcBef>
          <a:spcPct val="0"/>
        </a:spcBef>
        <a:spcAft>
          <a:spcPct val="0"/>
        </a:spcAft>
        <a:defRPr sz="4000" b="1">
          <a:solidFill>
            <a:schemeClr val="tx1"/>
          </a:solidFill>
          <a:latin typeface="Verdana" pitchFamily="34" charset="0"/>
          <a:ea typeface="ＭＳ Ｐゴシック" charset="-128"/>
          <a:cs typeface="ＭＳ Ｐゴシック" charset="-128"/>
        </a:defRPr>
      </a:lvl2pPr>
      <a:lvl3pPr algn="ctr" rtl="0" eaLnBrk="0" fontAlgn="base" hangingPunct="0">
        <a:spcBef>
          <a:spcPct val="0"/>
        </a:spcBef>
        <a:spcAft>
          <a:spcPct val="0"/>
        </a:spcAft>
        <a:defRPr sz="4000" b="1">
          <a:solidFill>
            <a:schemeClr val="tx1"/>
          </a:solidFill>
          <a:latin typeface="Verdana" pitchFamily="34" charset="0"/>
          <a:ea typeface="ＭＳ Ｐゴシック" charset="-128"/>
          <a:cs typeface="ＭＳ Ｐゴシック" charset="-128"/>
        </a:defRPr>
      </a:lvl3pPr>
      <a:lvl4pPr algn="ctr" rtl="0" eaLnBrk="0" fontAlgn="base" hangingPunct="0">
        <a:spcBef>
          <a:spcPct val="0"/>
        </a:spcBef>
        <a:spcAft>
          <a:spcPct val="0"/>
        </a:spcAft>
        <a:defRPr sz="4000" b="1">
          <a:solidFill>
            <a:schemeClr val="tx1"/>
          </a:solidFill>
          <a:latin typeface="Verdana" pitchFamily="34" charset="0"/>
          <a:ea typeface="ＭＳ Ｐゴシック" charset="-128"/>
          <a:cs typeface="ＭＳ Ｐゴシック" charset="-128"/>
        </a:defRPr>
      </a:lvl4pPr>
      <a:lvl5pPr algn="ctr" rtl="0" eaLnBrk="0" fontAlgn="base" hangingPunct="0">
        <a:spcBef>
          <a:spcPct val="0"/>
        </a:spcBef>
        <a:spcAft>
          <a:spcPct val="0"/>
        </a:spcAft>
        <a:defRPr sz="4000" b="1">
          <a:solidFill>
            <a:schemeClr val="tx1"/>
          </a:solidFill>
          <a:latin typeface="Verdana" pitchFamily="34" charset="0"/>
          <a:ea typeface="ＭＳ Ｐゴシック" charset="-128"/>
          <a:cs typeface="ＭＳ Ｐゴシック" charset="-128"/>
        </a:defRPr>
      </a:lvl5pPr>
      <a:lvl6pPr marL="457200" algn="ctr" rtl="0" fontAlgn="base">
        <a:spcBef>
          <a:spcPct val="0"/>
        </a:spcBef>
        <a:spcAft>
          <a:spcPct val="0"/>
        </a:spcAft>
        <a:defRPr sz="4000" b="1">
          <a:solidFill>
            <a:schemeClr val="tx1"/>
          </a:solidFill>
          <a:latin typeface="Verdana" pitchFamily="34" charset="0"/>
        </a:defRPr>
      </a:lvl6pPr>
      <a:lvl7pPr marL="914400" algn="ctr" rtl="0" fontAlgn="base">
        <a:spcBef>
          <a:spcPct val="0"/>
        </a:spcBef>
        <a:spcAft>
          <a:spcPct val="0"/>
        </a:spcAft>
        <a:defRPr sz="4000" b="1">
          <a:solidFill>
            <a:schemeClr val="tx1"/>
          </a:solidFill>
          <a:latin typeface="Verdana" pitchFamily="34" charset="0"/>
        </a:defRPr>
      </a:lvl7pPr>
      <a:lvl8pPr marL="1371600" algn="ctr" rtl="0" fontAlgn="base">
        <a:spcBef>
          <a:spcPct val="0"/>
        </a:spcBef>
        <a:spcAft>
          <a:spcPct val="0"/>
        </a:spcAft>
        <a:defRPr sz="4000" b="1">
          <a:solidFill>
            <a:schemeClr val="tx1"/>
          </a:solidFill>
          <a:latin typeface="Verdana" pitchFamily="34" charset="0"/>
        </a:defRPr>
      </a:lvl8pPr>
      <a:lvl9pPr marL="1828800" algn="ctr" rtl="0" fontAlgn="base">
        <a:spcBef>
          <a:spcPct val="0"/>
        </a:spcBef>
        <a:spcAft>
          <a:spcPct val="0"/>
        </a:spcAft>
        <a:defRPr sz="4000" b="1">
          <a:solidFill>
            <a:schemeClr val="tx1"/>
          </a:solidFill>
          <a:latin typeface="Verdana" pitchFamily="34" charset="0"/>
        </a:defRPr>
      </a:lvl9pPr>
    </p:titleStyle>
    <p:bodyStyle>
      <a:lvl1pPr marL="342900" indent="-342900" algn="l" rtl="0" eaLnBrk="0" fontAlgn="base" hangingPunct="0">
        <a:spcBef>
          <a:spcPct val="20000"/>
        </a:spcBef>
        <a:spcAft>
          <a:spcPct val="0"/>
        </a:spcAft>
        <a:buClr>
          <a:srgbClr val="FF0000"/>
        </a:buClr>
        <a:buFont typeface="Wingdings" pitchFamily="2" charset="2"/>
        <a:buChar char="§"/>
        <a:defRPr sz="28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rgbClr val="FF0000"/>
        </a:buClr>
        <a:buFont typeface="Wingdings" pitchFamily="2" charset="2"/>
        <a:buChar char="§"/>
        <a:defRPr sz="2400">
          <a:solidFill>
            <a:schemeClr val="tx1"/>
          </a:solidFill>
          <a:latin typeface="+mn-lt"/>
          <a:ea typeface="ＭＳ Ｐゴシック" charset="-128"/>
        </a:defRPr>
      </a:lvl2pPr>
      <a:lvl3pPr marL="1143000" indent="-228600" algn="l" rtl="0" eaLnBrk="0" fontAlgn="base" hangingPunct="0">
        <a:spcBef>
          <a:spcPct val="20000"/>
        </a:spcBef>
        <a:spcAft>
          <a:spcPct val="0"/>
        </a:spcAft>
        <a:buClr>
          <a:srgbClr val="FF0000"/>
        </a:buClr>
        <a:buFont typeface="Wingdings" pitchFamily="2" charset="2"/>
        <a:buChar char="§"/>
        <a:defRPr sz="2000">
          <a:solidFill>
            <a:schemeClr val="tx1"/>
          </a:solidFill>
          <a:latin typeface="+mn-lt"/>
          <a:ea typeface="ＭＳ Ｐゴシック" charset="-128"/>
        </a:defRPr>
      </a:lvl3pPr>
      <a:lvl4pPr marL="1600200" indent="-228600" algn="l" rtl="0" eaLnBrk="0" fontAlgn="base" hangingPunct="0">
        <a:spcBef>
          <a:spcPct val="20000"/>
        </a:spcBef>
        <a:spcAft>
          <a:spcPct val="0"/>
        </a:spcAft>
        <a:buClr>
          <a:srgbClr val="FF0000"/>
        </a:buClr>
        <a:buFont typeface="Wingdings" pitchFamily="2" charset="2"/>
        <a:buChar char="§"/>
        <a:defRPr sz="1600">
          <a:solidFill>
            <a:schemeClr val="tx1"/>
          </a:solidFill>
          <a:latin typeface="+mn-lt"/>
          <a:ea typeface="ＭＳ Ｐゴシック" charset="-128"/>
        </a:defRPr>
      </a:lvl4pPr>
      <a:lvl5pPr marL="2057400" indent="-228600" algn="l" rtl="0" eaLnBrk="0" fontAlgn="base" hangingPunct="0">
        <a:spcBef>
          <a:spcPct val="20000"/>
        </a:spcBef>
        <a:spcAft>
          <a:spcPct val="0"/>
        </a:spcAft>
        <a:buClr>
          <a:srgbClr val="FF0000"/>
        </a:buClr>
        <a:buFont typeface="Wingdings" pitchFamily="2" charset="2"/>
        <a:buChar char="§"/>
        <a:defRPr sz="1400">
          <a:solidFill>
            <a:schemeClr val="tx1"/>
          </a:solidFill>
          <a:latin typeface="+mn-lt"/>
          <a:ea typeface="ＭＳ Ｐゴシック" charset="-128"/>
        </a:defRPr>
      </a:lvl5pPr>
      <a:lvl6pPr marL="2514600" indent="-228600" algn="l" rtl="0" fontAlgn="base">
        <a:spcBef>
          <a:spcPct val="20000"/>
        </a:spcBef>
        <a:spcAft>
          <a:spcPct val="0"/>
        </a:spcAft>
        <a:buClr>
          <a:srgbClr val="FF0000"/>
        </a:buClr>
        <a:buFont typeface="Wingdings" pitchFamily="2" charset="2"/>
        <a:buChar char="§"/>
        <a:defRPr sz="1400">
          <a:solidFill>
            <a:schemeClr val="tx1"/>
          </a:solidFill>
          <a:latin typeface="+mn-lt"/>
        </a:defRPr>
      </a:lvl6pPr>
      <a:lvl7pPr marL="2971800" indent="-228600" algn="l" rtl="0" fontAlgn="base">
        <a:spcBef>
          <a:spcPct val="20000"/>
        </a:spcBef>
        <a:spcAft>
          <a:spcPct val="0"/>
        </a:spcAft>
        <a:buClr>
          <a:srgbClr val="FF0000"/>
        </a:buClr>
        <a:buFont typeface="Wingdings" pitchFamily="2" charset="2"/>
        <a:buChar char="§"/>
        <a:defRPr sz="1400">
          <a:solidFill>
            <a:schemeClr val="tx1"/>
          </a:solidFill>
          <a:latin typeface="+mn-lt"/>
        </a:defRPr>
      </a:lvl7pPr>
      <a:lvl8pPr marL="3429000" indent="-228600" algn="l" rtl="0" fontAlgn="base">
        <a:spcBef>
          <a:spcPct val="20000"/>
        </a:spcBef>
        <a:spcAft>
          <a:spcPct val="0"/>
        </a:spcAft>
        <a:buClr>
          <a:srgbClr val="FF0000"/>
        </a:buClr>
        <a:buFont typeface="Wingdings" pitchFamily="2" charset="2"/>
        <a:buChar char="§"/>
        <a:defRPr sz="1400">
          <a:solidFill>
            <a:schemeClr val="tx1"/>
          </a:solidFill>
          <a:latin typeface="+mn-lt"/>
        </a:defRPr>
      </a:lvl8pPr>
      <a:lvl9pPr marL="3886200" indent="-228600" algn="l" rtl="0" fontAlgn="base">
        <a:spcBef>
          <a:spcPct val="20000"/>
        </a:spcBef>
        <a:spcAft>
          <a:spcPct val="0"/>
        </a:spcAft>
        <a:buClr>
          <a:srgbClr val="FF0000"/>
        </a:buClr>
        <a:buFont typeface="Wingdings" pitchFamily="2" charset="2"/>
        <a:buChar char="§"/>
        <a:defRPr sz="1400">
          <a:solidFill>
            <a:schemeClr val="tx1"/>
          </a:solidFill>
          <a:latin typeface="+mn-lt"/>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4.jpeg"/></Relationships>
</file>

<file path=ppt/slides/_rels/slide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ctrTitle"/>
          </p:nvPr>
        </p:nvSpPr>
        <p:spPr/>
        <p:txBody>
          <a:bodyPr/>
          <a:lstStyle/>
          <a:p>
            <a:pPr eaLnBrk="1" hangingPunct="1"/>
            <a:r>
              <a:rPr lang="da-DK" sz="3600" dirty="0" err="1" smtClean="0"/>
              <a:t>Forudsættelser</a:t>
            </a:r>
            <a:r>
              <a:rPr lang="da-DK" sz="3600" dirty="0" smtClean="0"/>
              <a:t> og underforståelser</a:t>
            </a:r>
            <a:endParaRPr lang="da-DK" sz="3200" dirty="0" smtClean="0"/>
          </a:p>
        </p:txBody>
      </p:sp>
      <p:sp>
        <p:nvSpPr>
          <p:cNvPr id="2052" name="Rectangle 3"/>
          <p:cNvSpPr>
            <a:spLocks noGrp="1" noChangeArrowheads="1"/>
          </p:cNvSpPr>
          <p:nvPr>
            <p:ph type="subTitle" idx="1"/>
          </p:nvPr>
        </p:nvSpPr>
        <p:spPr/>
        <p:txBody>
          <a:bodyPr/>
          <a:lstStyle/>
          <a:p>
            <a:pPr eaLnBrk="1" hangingPunct="1"/>
            <a:r>
              <a:rPr lang="da-DK" dirty="0" smtClean="0"/>
              <a:t>Ole Togeby</a:t>
            </a:r>
          </a:p>
          <a:p>
            <a:pPr eaLnBrk="1" hangingPunct="1"/>
            <a:r>
              <a:rPr lang="da-DK" dirty="0" smtClean="0"/>
              <a:t>Professor, dr. Phil.  Aarhus Universitet</a:t>
            </a:r>
          </a:p>
        </p:txBody>
      </p:sp>
      <p:sp>
        <p:nvSpPr>
          <p:cNvPr id="2" name="Tekstboks 1"/>
          <p:cNvSpPr txBox="1"/>
          <p:nvPr/>
        </p:nvSpPr>
        <p:spPr>
          <a:xfrm>
            <a:off x="3491880" y="6007398"/>
            <a:ext cx="4392488" cy="276999"/>
          </a:xfrm>
          <a:prstGeom prst="rect">
            <a:avLst/>
          </a:prstGeom>
          <a:noFill/>
        </p:spPr>
        <p:txBody>
          <a:bodyPr wrap="square" rtlCol="0">
            <a:spAutoFit/>
          </a:bodyPr>
          <a:lstStyle/>
          <a:p>
            <a:r>
              <a:rPr lang="da-DK" sz="1200" dirty="0" smtClean="0"/>
              <a:t>Denne </a:t>
            </a:r>
            <a:r>
              <a:rPr lang="da-DK" sz="1200" dirty="0" err="1" smtClean="0"/>
              <a:t>powerpoint</a:t>
            </a:r>
            <a:r>
              <a:rPr lang="da-DK" sz="1200" dirty="0" smtClean="0"/>
              <a:t> kan downloades  fra  www.oletogeby. dk   </a:t>
            </a:r>
            <a:endParaRPr lang="da-DK" sz="12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a-DK"/>
          </a:p>
        </p:txBody>
      </p:sp>
      <p:sp>
        <p:nvSpPr>
          <p:cNvPr id="4" name="Pladsholder til sidefod 3"/>
          <p:cNvSpPr>
            <a:spLocks noGrp="1"/>
          </p:cNvSpPr>
          <p:nvPr>
            <p:ph type="ftr" sz="quarter" idx="10"/>
          </p:nvPr>
        </p:nvSpPr>
        <p:spPr/>
        <p:txBody>
          <a:bodyPr/>
          <a:lstStyle/>
          <a:p>
            <a:pPr>
              <a:defRPr/>
            </a:pPr>
            <a:r>
              <a:rPr lang="pt-BR" smtClean="0"/>
              <a:t>A A R H U S   U N I V E R S I T E T            Institut for  Kommunikation og Kultur</a:t>
            </a:r>
            <a:endParaRPr lang="da-DK"/>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7286" y="0"/>
            <a:ext cx="9259508" cy="63093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ktangel 4"/>
          <p:cNvSpPr/>
          <p:nvPr/>
        </p:nvSpPr>
        <p:spPr>
          <a:xfrm>
            <a:off x="6516216" y="6021288"/>
            <a:ext cx="3096344" cy="288032"/>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solidFill>
                <a:schemeClr val="accent3"/>
              </a:solidFill>
            </a:endParaRPr>
          </a:p>
        </p:txBody>
      </p:sp>
    </p:spTree>
    <p:extLst>
      <p:ext uri="{BB962C8B-B14F-4D97-AF65-F5344CB8AC3E}">
        <p14:creationId xmlns:p14="http://schemas.microsoft.com/office/powerpoint/2010/main" val="29260765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sidefod 2"/>
          <p:cNvSpPr>
            <a:spLocks noGrp="1"/>
          </p:cNvSpPr>
          <p:nvPr>
            <p:ph type="ftr" sz="quarter" idx="10"/>
          </p:nvPr>
        </p:nvSpPr>
        <p:spPr/>
        <p:txBody>
          <a:bodyPr/>
          <a:lstStyle/>
          <a:p>
            <a:r>
              <a:rPr lang="pt-BR" altLang="da-DK" smtClean="0"/>
              <a:t>A A R H U S   U N I V E R S I T E T            Institut for  Kommunikation og Kultur</a:t>
            </a:r>
            <a:endParaRPr lang="da-DK" altLang="da-DK"/>
          </a:p>
        </p:txBody>
      </p:sp>
      <p:sp>
        <p:nvSpPr>
          <p:cNvPr id="1178626" name="Rectangle 2"/>
          <p:cNvSpPr>
            <a:spLocks noGrp="1" noChangeArrowheads="1"/>
          </p:cNvSpPr>
          <p:nvPr>
            <p:ph type="title"/>
          </p:nvPr>
        </p:nvSpPr>
        <p:spPr/>
        <p:txBody>
          <a:bodyPr/>
          <a:lstStyle/>
          <a:p>
            <a:endParaRPr lang="da-DK" altLang="da-DK" dirty="0"/>
          </a:p>
        </p:txBody>
      </p:sp>
      <p:pic>
        <p:nvPicPr>
          <p:cNvPr id="11786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118" y="332656"/>
            <a:ext cx="9392389" cy="63222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26224733"/>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a-DK"/>
          </a:p>
        </p:txBody>
      </p:sp>
      <p:sp>
        <p:nvSpPr>
          <p:cNvPr id="3" name="Pladsholder til sidefod 2"/>
          <p:cNvSpPr>
            <a:spLocks noGrp="1"/>
          </p:cNvSpPr>
          <p:nvPr>
            <p:ph type="ftr" sz="quarter" idx="10"/>
          </p:nvPr>
        </p:nvSpPr>
        <p:spPr/>
        <p:txBody>
          <a:bodyPr/>
          <a:lstStyle/>
          <a:p>
            <a:pPr>
              <a:defRPr/>
            </a:pPr>
            <a:r>
              <a:rPr lang="pt-BR" smtClean="0"/>
              <a:t>A A R H U S   U N I V E R S I T E T            Institut for  Kommunikation og Kultur</a:t>
            </a:r>
            <a:endParaRPr lang="da-DK"/>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772816"/>
            <a:ext cx="8208912" cy="14237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099192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r>
              <a:rPr lang="da-DK" smtClean="0"/>
              <a:t>Typer af information</a:t>
            </a:r>
          </a:p>
        </p:txBody>
      </p:sp>
      <p:sp>
        <p:nvSpPr>
          <p:cNvPr id="2" name="Pladsholder til sidefod 1"/>
          <p:cNvSpPr>
            <a:spLocks noGrp="1"/>
          </p:cNvSpPr>
          <p:nvPr>
            <p:ph type="ftr" sz="quarter" idx="10"/>
          </p:nvPr>
        </p:nvSpPr>
        <p:spPr/>
        <p:txBody>
          <a:bodyPr/>
          <a:lstStyle/>
          <a:p>
            <a:pPr>
              <a:defRPr/>
            </a:pPr>
            <a:r>
              <a:rPr lang="pt-BR" smtClean="0"/>
              <a:t>A A R H U S   U N I V E R S I T E T            Institut for  Kommunikation og Kultur</a:t>
            </a:r>
            <a:endParaRPr lang="da-DK"/>
          </a:p>
        </p:txBody>
      </p:sp>
      <p:sp>
        <p:nvSpPr>
          <p:cNvPr id="3" name="Pladsholder til indhold 2"/>
          <p:cNvSpPr>
            <a:spLocks noGrp="1"/>
          </p:cNvSpPr>
          <p:nvPr>
            <p:ph idx="1"/>
          </p:nvPr>
        </p:nvSpPr>
        <p:spPr/>
        <p:txBody>
          <a:bodyPr/>
          <a:lstStyle/>
          <a:p>
            <a:pPr marL="0" indent="0">
              <a:buNone/>
            </a:pPr>
            <a:endParaRPr lang="da-DK" dirty="0"/>
          </a:p>
        </p:txBody>
      </p:sp>
      <p:pic>
        <p:nvPicPr>
          <p:cNvPr id="501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628800"/>
            <a:ext cx="8256772" cy="44221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ktangel 3"/>
          <p:cNvSpPr/>
          <p:nvPr/>
        </p:nvSpPr>
        <p:spPr>
          <a:xfrm>
            <a:off x="3779912" y="5589240"/>
            <a:ext cx="1440160" cy="360040"/>
          </a:xfrm>
          <a:prstGeom prst="rect">
            <a:avLst/>
          </a:prstGeom>
          <a:solidFill>
            <a:srgbClr val="BBE0E3">
              <a:alpha val="2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 name="Rektangel 4"/>
          <p:cNvSpPr/>
          <p:nvPr/>
        </p:nvSpPr>
        <p:spPr>
          <a:xfrm>
            <a:off x="6948264" y="5589240"/>
            <a:ext cx="1656184" cy="360040"/>
          </a:xfrm>
          <a:prstGeom prst="rect">
            <a:avLst/>
          </a:prstGeom>
          <a:solidFill>
            <a:srgbClr val="BBE0E3">
              <a:alpha val="4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Typer af information</a:t>
            </a:r>
            <a:endParaRPr lang="da-DK" dirty="0"/>
          </a:p>
        </p:txBody>
      </p:sp>
      <p:sp>
        <p:nvSpPr>
          <p:cNvPr id="4" name="Pladsholder til sidefod 3"/>
          <p:cNvSpPr>
            <a:spLocks noGrp="1"/>
          </p:cNvSpPr>
          <p:nvPr>
            <p:ph type="ftr" sz="quarter" idx="10"/>
          </p:nvPr>
        </p:nvSpPr>
        <p:spPr/>
        <p:txBody>
          <a:bodyPr/>
          <a:lstStyle/>
          <a:p>
            <a:pPr>
              <a:defRPr/>
            </a:pPr>
            <a:r>
              <a:rPr lang="pt-BR" smtClean="0"/>
              <a:t>A A R H U S   U N I V E R S I T E T            Institut for  Kommunikation og Kultur</a:t>
            </a:r>
            <a:endParaRPr lang="da-DK"/>
          </a:p>
        </p:txBody>
      </p:sp>
      <p:pic>
        <p:nvPicPr>
          <p:cNvPr id="419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196752"/>
            <a:ext cx="8346880" cy="24084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979712" y="3583376"/>
            <a:ext cx="4752528" cy="26373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47918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a-DK"/>
          </a:p>
        </p:txBody>
      </p:sp>
      <p:sp>
        <p:nvSpPr>
          <p:cNvPr id="3" name="Pladsholder til indhold 2"/>
          <p:cNvSpPr>
            <a:spLocks noGrp="1"/>
          </p:cNvSpPr>
          <p:nvPr>
            <p:ph idx="1"/>
          </p:nvPr>
        </p:nvSpPr>
        <p:spPr/>
        <p:txBody>
          <a:bodyPr/>
          <a:lstStyle/>
          <a:p>
            <a:endParaRPr lang="da-DK" dirty="0"/>
          </a:p>
        </p:txBody>
      </p:sp>
      <p:sp>
        <p:nvSpPr>
          <p:cNvPr id="4" name="Pladsholder til sidefod 3"/>
          <p:cNvSpPr>
            <a:spLocks noGrp="1"/>
          </p:cNvSpPr>
          <p:nvPr>
            <p:ph type="ftr" sz="quarter" idx="10"/>
          </p:nvPr>
        </p:nvSpPr>
        <p:spPr/>
        <p:txBody>
          <a:bodyPr/>
          <a:lstStyle/>
          <a:p>
            <a:pPr>
              <a:defRPr/>
            </a:pPr>
            <a:r>
              <a:rPr lang="pt-BR" smtClean="0"/>
              <a:t>A A R H U S   U N I V E R S I T E T            Institut for  Kommunikation og Kultur</a:t>
            </a:r>
            <a:endParaRPr lang="da-DK"/>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3022" y="764704"/>
            <a:ext cx="4392488" cy="2352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01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1720" y="3104749"/>
            <a:ext cx="4723234" cy="25816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153738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r>
              <a:rPr lang="da-DK" smtClean="0"/>
              <a:t>Forudsættelser</a:t>
            </a:r>
          </a:p>
        </p:txBody>
      </p:sp>
      <p:sp>
        <p:nvSpPr>
          <p:cNvPr id="205827" name="Rectangle 3"/>
          <p:cNvSpPr>
            <a:spLocks noGrp="1" noChangeArrowheads="1"/>
          </p:cNvSpPr>
          <p:nvPr>
            <p:ph type="body" idx="1"/>
          </p:nvPr>
        </p:nvSpPr>
        <p:spPr/>
        <p:txBody>
          <a:bodyPr/>
          <a:lstStyle/>
          <a:p>
            <a:r>
              <a:rPr lang="da-DK" sz="2400" dirty="0" smtClean="0"/>
              <a:t>Da forestillingen var slut, rejste publikum sig op og klappede.</a:t>
            </a:r>
          </a:p>
          <a:p>
            <a:r>
              <a:rPr lang="da-DK" sz="2400" dirty="0" smtClean="0"/>
              <a:t>Det er Frederik der er kronprins.</a:t>
            </a:r>
          </a:p>
          <a:p>
            <a:pPr lvl="1"/>
            <a:r>
              <a:rPr lang="da-DK" sz="2000" dirty="0" smtClean="0"/>
              <a:t>Joakim er ikke kronprins</a:t>
            </a:r>
          </a:p>
          <a:p>
            <a:r>
              <a:rPr lang="da-DK" sz="2400" dirty="0" smtClean="0"/>
              <a:t>Hun beklagede at hun kom for sent.</a:t>
            </a:r>
          </a:p>
          <a:p>
            <a:pPr lvl="1"/>
            <a:r>
              <a:rPr lang="da-DK" sz="2000" dirty="0" smtClean="0"/>
              <a:t>*Hun beklagede at hun kom til tiden</a:t>
            </a:r>
          </a:p>
          <a:p>
            <a:r>
              <a:rPr lang="da-DK" sz="2400" dirty="0" smtClean="0"/>
              <a:t>Tjeneren er jyde, men velsoigneret. </a:t>
            </a:r>
          </a:p>
          <a:p>
            <a:r>
              <a:rPr lang="da-DK" sz="2400" dirty="0" smtClean="0"/>
              <a:t>Hvornår er de holdt op at tæve deres kone?</a:t>
            </a:r>
          </a:p>
          <a:p>
            <a:endParaRPr lang="da-DK" sz="2400" dirty="0" smtClean="0"/>
          </a:p>
          <a:p>
            <a:endParaRPr lang="da-DK" sz="2400" dirty="0" smtClean="0"/>
          </a:p>
        </p:txBody>
      </p:sp>
      <p:sp>
        <p:nvSpPr>
          <p:cNvPr id="2" name="Pladsholder til sidefod 1"/>
          <p:cNvSpPr>
            <a:spLocks noGrp="1"/>
          </p:cNvSpPr>
          <p:nvPr>
            <p:ph type="ftr" sz="quarter" idx="10"/>
          </p:nvPr>
        </p:nvSpPr>
        <p:spPr/>
        <p:txBody>
          <a:bodyPr/>
          <a:lstStyle/>
          <a:p>
            <a:pPr>
              <a:defRPr/>
            </a:pPr>
            <a:r>
              <a:rPr lang="pt-BR" smtClean="0"/>
              <a:t>A A R H U S   U N I V E R S I T E T            Institut for  Kommunikation og Kultur</a:t>
            </a:r>
            <a:endParaRPr lang="da-DK"/>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05827">
                                            <p:txEl>
                                              <p:pRg st="1" end="1"/>
                                            </p:txEl>
                                          </p:spTgt>
                                        </p:tgtEl>
                                        <p:attrNameLst>
                                          <p:attrName>style.visibility</p:attrName>
                                        </p:attrNameLst>
                                      </p:cBhvr>
                                      <p:to>
                                        <p:strVal val="visible"/>
                                      </p:to>
                                    </p:set>
                                    <p:animEffect transition="in" filter="box(in)">
                                      <p:cBhvr>
                                        <p:cTn id="7" dur="500"/>
                                        <p:tgtEl>
                                          <p:spTgt spid="20582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05827">
                                            <p:txEl>
                                              <p:pRg st="2" end="2"/>
                                            </p:txEl>
                                          </p:spTgt>
                                        </p:tgtEl>
                                        <p:attrNameLst>
                                          <p:attrName>style.visibility</p:attrName>
                                        </p:attrNameLst>
                                      </p:cBhvr>
                                      <p:to>
                                        <p:strVal val="visible"/>
                                      </p:to>
                                    </p:set>
                                    <p:animEffect transition="in" filter="box(in)">
                                      <p:cBhvr>
                                        <p:cTn id="12" dur="500"/>
                                        <p:tgtEl>
                                          <p:spTgt spid="205827">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205827">
                                            <p:txEl>
                                              <p:pRg st="3" end="3"/>
                                            </p:txEl>
                                          </p:spTgt>
                                        </p:tgtEl>
                                        <p:attrNameLst>
                                          <p:attrName>style.visibility</p:attrName>
                                        </p:attrNameLst>
                                      </p:cBhvr>
                                      <p:to>
                                        <p:strVal val="visible"/>
                                      </p:to>
                                    </p:set>
                                    <p:animEffect transition="in" filter="box(in)">
                                      <p:cBhvr>
                                        <p:cTn id="17" dur="500"/>
                                        <p:tgtEl>
                                          <p:spTgt spid="205827">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nodeType="clickEffect">
                                  <p:stCondLst>
                                    <p:cond delay="0"/>
                                  </p:stCondLst>
                                  <p:childTnLst>
                                    <p:set>
                                      <p:cBhvr>
                                        <p:cTn id="21" dur="1" fill="hold">
                                          <p:stCondLst>
                                            <p:cond delay="0"/>
                                          </p:stCondLst>
                                        </p:cTn>
                                        <p:tgtEl>
                                          <p:spTgt spid="205827">
                                            <p:txEl>
                                              <p:pRg st="4" end="4"/>
                                            </p:txEl>
                                          </p:spTgt>
                                        </p:tgtEl>
                                        <p:attrNameLst>
                                          <p:attrName>style.visibility</p:attrName>
                                        </p:attrNameLst>
                                      </p:cBhvr>
                                      <p:to>
                                        <p:strVal val="visible"/>
                                      </p:to>
                                    </p:set>
                                    <p:animEffect transition="in" filter="box(in)">
                                      <p:cBhvr>
                                        <p:cTn id="22" dur="500"/>
                                        <p:tgtEl>
                                          <p:spTgt spid="205827">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nodeType="clickEffect">
                                  <p:stCondLst>
                                    <p:cond delay="0"/>
                                  </p:stCondLst>
                                  <p:childTnLst>
                                    <p:set>
                                      <p:cBhvr>
                                        <p:cTn id="26" dur="1" fill="hold">
                                          <p:stCondLst>
                                            <p:cond delay="0"/>
                                          </p:stCondLst>
                                        </p:cTn>
                                        <p:tgtEl>
                                          <p:spTgt spid="205827">
                                            <p:txEl>
                                              <p:pRg st="5" end="5"/>
                                            </p:txEl>
                                          </p:spTgt>
                                        </p:tgtEl>
                                        <p:attrNameLst>
                                          <p:attrName>style.visibility</p:attrName>
                                        </p:attrNameLst>
                                      </p:cBhvr>
                                      <p:to>
                                        <p:strVal val="visible"/>
                                      </p:to>
                                    </p:set>
                                    <p:animEffect transition="in" filter="box(in)">
                                      <p:cBhvr>
                                        <p:cTn id="27" dur="500"/>
                                        <p:tgtEl>
                                          <p:spTgt spid="205827">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nodeType="clickEffect">
                                  <p:stCondLst>
                                    <p:cond delay="0"/>
                                  </p:stCondLst>
                                  <p:childTnLst>
                                    <p:set>
                                      <p:cBhvr>
                                        <p:cTn id="31" dur="1" fill="hold">
                                          <p:stCondLst>
                                            <p:cond delay="0"/>
                                          </p:stCondLst>
                                        </p:cTn>
                                        <p:tgtEl>
                                          <p:spTgt spid="205827">
                                            <p:txEl>
                                              <p:pRg st="6" end="6"/>
                                            </p:txEl>
                                          </p:spTgt>
                                        </p:tgtEl>
                                        <p:attrNameLst>
                                          <p:attrName>style.visibility</p:attrName>
                                        </p:attrNameLst>
                                      </p:cBhvr>
                                      <p:to>
                                        <p:strVal val="visible"/>
                                      </p:to>
                                    </p:set>
                                    <p:animEffect transition="in" filter="box(in)">
                                      <p:cBhvr>
                                        <p:cTn id="32" dur="500"/>
                                        <p:tgtEl>
                                          <p:spTgt spid="20582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r>
              <a:rPr lang="da-DK" smtClean="0"/>
              <a:t>Forudsættelse</a:t>
            </a:r>
          </a:p>
        </p:txBody>
      </p:sp>
      <p:sp>
        <p:nvSpPr>
          <p:cNvPr id="66563" name="Rectangle 3"/>
          <p:cNvSpPr>
            <a:spLocks noGrp="1" noChangeArrowheads="1"/>
          </p:cNvSpPr>
          <p:nvPr>
            <p:ph type="body" idx="1"/>
          </p:nvPr>
        </p:nvSpPr>
        <p:spPr>
          <a:xfrm>
            <a:off x="457200" y="1628775"/>
            <a:ext cx="8226425" cy="4176713"/>
          </a:xfrm>
        </p:spPr>
        <p:txBody>
          <a:bodyPr/>
          <a:lstStyle/>
          <a:p>
            <a:pPr lvl="1"/>
            <a:r>
              <a:rPr lang="da-DK" i="1" smtClean="0"/>
              <a:t>Den kvinde, der blev fundet i Fredericia centrum sent fredag aften, er nu identificeret. Hun er en 28-årig tysker, der kommer fra en institution i Hamborg. Den retarderede kvinde blev fundet i en rundkørsel ved Norgesgade ved 23-tiden fredag aften, men hun har intet sprog. </a:t>
            </a:r>
          </a:p>
          <a:p>
            <a:pPr lvl="4"/>
            <a:r>
              <a:rPr lang="da-DK" smtClean="0"/>
              <a:t>Politiken 8.4.2003 I side 6.</a:t>
            </a:r>
          </a:p>
          <a:p>
            <a:endParaRPr lang="da-DK" smtClean="0"/>
          </a:p>
        </p:txBody>
      </p:sp>
      <p:sp>
        <p:nvSpPr>
          <p:cNvPr id="2" name="Pladsholder til sidefod 1"/>
          <p:cNvSpPr>
            <a:spLocks noGrp="1"/>
          </p:cNvSpPr>
          <p:nvPr>
            <p:ph type="ftr" sz="quarter" idx="10"/>
          </p:nvPr>
        </p:nvSpPr>
        <p:spPr/>
        <p:txBody>
          <a:bodyPr/>
          <a:lstStyle/>
          <a:p>
            <a:pPr>
              <a:defRPr/>
            </a:pPr>
            <a:r>
              <a:rPr lang="pt-BR" smtClean="0"/>
              <a:t>A A R H U S   U N I V E R S I T E T            Institut for  Kommunikation og Kultur</a:t>
            </a:r>
            <a:endParaRPr lang="da-DK"/>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r>
              <a:rPr lang="da-DK" sz="3600" smtClean="0"/>
              <a:t>Forudsættelser</a:t>
            </a:r>
          </a:p>
        </p:txBody>
      </p:sp>
      <p:sp>
        <p:nvSpPr>
          <p:cNvPr id="67587" name="Rectangle 3"/>
          <p:cNvSpPr>
            <a:spLocks noGrp="1" noChangeArrowheads="1"/>
          </p:cNvSpPr>
          <p:nvPr>
            <p:ph type="body" idx="1"/>
          </p:nvPr>
        </p:nvSpPr>
        <p:spPr>
          <a:xfrm>
            <a:off x="395288" y="1628775"/>
            <a:ext cx="8748712" cy="3960813"/>
          </a:xfrm>
          <a:extLst>
            <a:ext uri="{909E8E84-426E-40DD-AFC4-6F175D3DCCD1}">
              <a14:hiddenFill xmlns:a14="http://schemas.microsoft.com/office/drawing/2010/main">
                <a:solidFill>
                  <a:srgbClr val="FF0000"/>
                </a:solidFill>
              </a14:hiddenFill>
            </a:ext>
          </a:extLst>
        </p:spPr>
        <p:txBody>
          <a:bodyPr/>
          <a:lstStyle/>
          <a:p>
            <a:pPr>
              <a:lnSpc>
                <a:spcPct val="90000"/>
              </a:lnSpc>
            </a:pPr>
            <a:r>
              <a:rPr lang="da-DK" dirty="0" err="1" smtClean="0"/>
              <a:t>Forudsættelser</a:t>
            </a:r>
            <a:r>
              <a:rPr lang="da-DK" dirty="0" smtClean="0"/>
              <a:t> konventionelle og semantiske</a:t>
            </a:r>
          </a:p>
          <a:p>
            <a:pPr lvl="1">
              <a:lnSpc>
                <a:spcPct val="90000"/>
              </a:lnSpc>
            </a:pPr>
            <a:r>
              <a:rPr lang="da-DK" dirty="0" smtClean="0"/>
              <a:t>Hvis de er trivielle, er de usynlige </a:t>
            </a:r>
          </a:p>
          <a:p>
            <a:pPr lvl="2">
              <a:lnSpc>
                <a:spcPct val="90000"/>
              </a:lnSpc>
            </a:pPr>
            <a:r>
              <a:rPr lang="da-DK" i="1" dirty="0" smtClean="0"/>
              <a:t>Publikum rejste sig.</a:t>
            </a:r>
          </a:p>
          <a:p>
            <a:pPr lvl="1">
              <a:lnSpc>
                <a:spcPct val="90000"/>
              </a:lnSpc>
            </a:pPr>
            <a:r>
              <a:rPr lang="da-DK" dirty="0" smtClean="0"/>
              <a:t>Hvis de er absurde, er de fejl</a:t>
            </a:r>
          </a:p>
          <a:p>
            <a:pPr lvl="2">
              <a:lnSpc>
                <a:spcPct val="90000"/>
              </a:lnSpc>
            </a:pPr>
            <a:r>
              <a:rPr lang="da-DK" i="1" dirty="0" smtClean="0"/>
              <a:t>… men hun har intet sprog.</a:t>
            </a:r>
          </a:p>
          <a:p>
            <a:pPr lvl="1">
              <a:lnSpc>
                <a:spcPct val="90000"/>
              </a:lnSpc>
            </a:pPr>
            <a:r>
              <a:rPr lang="da-DK" dirty="0" smtClean="0"/>
              <a:t>Hvis de er informative, er det effektiv kommunikation</a:t>
            </a:r>
          </a:p>
          <a:p>
            <a:pPr lvl="2">
              <a:lnSpc>
                <a:spcPct val="90000"/>
              </a:lnSpc>
            </a:pPr>
            <a:r>
              <a:rPr lang="da-DK" i="1" dirty="0" smtClean="0"/>
              <a:t>Det er Frederik der er kronprins  …</a:t>
            </a:r>
          </a:p>
          <a:p>
            <a:pPr lvl="1">
              <a:lnSpc>
                <a:spcPct val="90000"/>
              </a:lnSpc>
            </a:pPr>
            <a:r>
              <a:rPr lang="da-DK" dirty="0" smtClean="0"/>
              <a:t>Hvis kontroversielle, er det </a:t>
            </a:r>
            <a:r>
              <a:rPr lang="da-DK" dirty="0" err="1" smtClean="0"/>
              <a:t>pådutning</a:t>
            </a:r>
            <a:endParaRPr lang="da-DK" dirty="0" smtClean="0"/>
          </a:p>
          <a:p>
            <a:pPr lvl="2">
              <a:lnSpc>
                <a:spcPct val="90000"/>
              </a:lnSpc>
            </a:pPr>
            <a:r>
              <a:rPr lang="da-DK" i="1" dirty="0" smtClean="0"/>
              <a:t>Hvor når er De holdt op at tæve …</a:t>
            </a:r>
            <a:r>
              <a:rPr lang="da-DK" b="1" dirty="0" smtClean="0"/>
              <a:t> </a:t>
            </a:r>
          </a:p>
        </p:txBody>
      </p:sp>
      <p:sp>
        <p:nvSpPr>
          <p:cNvPr id="2" name="Pladsholder til sidefod 1"/>
          <p:cNvSpPr>
            <a:spLocks noGrp="1"/>
          </p:cNvSpPr>
          <p:nvPr>
            <p:ph type="ftr" sz="quarter" idx="10"/>
          </p:nvPr>
        </p:nvSpPr>
        <p:spPr/>
        <p:txBody>
          <a:bodyPr/>
          <a:lstStyle/>
          <a:p>
            <a:pPr>
              <a:defRPr/>
            </a:pPr>
            <a:r>
              <a:rPr lang="pt-BR" smtClean="0"/>
              <a:t>A A R H U S   U N I V E R S I T E T            Institut for  Kommunikation og Kultur</a:t>
            </a:r>
            <a:endParaRPr lang="da-DK"/>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r>
              <a:rPr lang="da-DK" smtClean="0"/>
              <a:t>Underforståelse</a:t>
            </a:r>
          </a:p>
        </p:txBody>
      </p:sp>
      <p:sp>
        <p:nvSpPr>
          <p:cNvPr id="68611" name="Rectangle 3"/>
          <p:cNvSpPr>
            <a:spLocks noGrp="1" noChangeArrowheads="1"/>
          </p:cNvSpPr>
          <p:nvPr>
            <p:ph type="body" idx="1"/>
          </p:nvPr>
        </p:nvSpPr>
        <p:spPr>
          <a:xfrm>
            <a:off x="457200" y="1628775"/>
            <a:ext cx="8226425" cy="4321175"/>
          </a:xfrm>
        </p:spPr>
        <p:txBody>
          <a:bodyPr/>
          <a:lstStyle/>
          <a:p>
            <a:r>
              <a:rPr lang="da-DK" sz="2000" smtClean="0"/>
              <a:t>En bilist står og roder i motoren på sin bil med løftet kølerhjælm. En forbipasserende kommer derhen og der udspiller sig følgende samtale:</a:t>
            </a:r>
          </a:p>
          <a:p>
            <a:r>
              <a:rPr lang="da-DK" sz="2000" smtClean="0"/>
              <a:t>A: </a:t>
            </a:r>
            <a:r>
              <a:rPr lang="da-DK" sz="2000" i="1" smtClean="0"/>
              <a:t>- Jeg er løbet tør for benzin</a:t>
            </a:r>
            <a:endParaRPr lang="da-DK" sz="2000" smtClean="0"/>
          </a:p>
          <a:p>
            <a:r>
              <a:rPr lang="da-DK" sz="2000" smtClean="0"/>
              <a:t>B: </a:t>
            </a:r>
            <a:r>
              <a:rPr lang="da-DK" sz="2000" i="1" smtClean="0"/>
              <a:t>- Der er en tank henne om hjørnet. </a:t>
            </a:r>
          </a:p>
          <a:p>
            <a:endParaRPr lang="da-DK" sz="2000" i="1" smtClean="0"/>
          </a:p>
        </p:txBody>
      </p:sp>
      <p:sp>
        <p:nvSpPr>
          <p:cNvPr id="2" name="Pladsholder til sidefod 1"/>
          <p:cNvSpPr>
            <a:spLocks noGrp="1"/>
          </p:cNvSpPr>
          <p:nvPr>
            <p:ph type="ftr" sz="quarter" idx="10"/>
          </p:nvPr>
        </p:nvSpPr>
        <p:spPr/>
        <p:txBody>
          <a:bodyPr/>
          <a:lstStyle/>
          <a:p>
            <a:pPr>
              <a:defRPr/>
            </a:pPr>
            <a:r>
              <a:rPr lang="pt-BR" smtClean="0"/>
              <a:t>A A R H U S   U N I V E R S I T E T            Institut for  Kommunikation og Kultur</a:t>
            </a:r>
            <a:endParaRPr lang="da-DK"/>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Make America </a:t>
            </a:r>
            <a:r>
              <a:rPr lang="da-DK" dirty="0" err="1" smtClean="0"/>
              <a:t>great</a:t>
            </a:r>
            <a:r>
              <a:rPr lang="da-DK" dirty="0" smtClean="0"/>
              <a:t> </a:t>
            </a:r>
            <a:r>
              <a:rPr lang="da-DK" dirty="0" err="1" smtClean="0"/>
              <a:t>again</a:t>
            </a:r>
            <a:endParaRPr lang="da-DK" dirty="0"/>
          </a:p>
        </p:txBody>
      </p:sp>
      <p:sp>
        <p:nvSpPr>
          <p:cNvPr id="4" name="Pladsholder til sidefod 3"/>
          <p:cNvSpPr>
            <a:spLocks noGrp="1"/>
          </p:cNvSpPr>
          <p:nvPr>
            <p:ph type="ftr" sz="quarter" idx="10"/>
          </p:nvPr>
        </p:nvSpPr>
        <p:spPr/>
        <p:txBody>
          <a:bodyPr/>
          <a:lstStyle/>
          <a:p>
            <a:pPr>
              <a:defRPr/>
            </a:pPr>
            <a:r>
              <a:rPr lang="pt-BR" smtClean="0"/>
              <a:t>A A R H U S   U N I V E R S I T E T            Institut for  Kommunikation og Kultur</a:t>
            </a:r>
            <a:endParaRPr lang="da-DK"/>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11032" y="1236970"/>
            <a:ext cx="8121408" cy="45682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717257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r>
              <a:rPr lang="da-DK" smtClean="0"/>
              <a:t>Underforståelse</a:t>
            </a:r>
          </a:p>
        </p:txBody>
      </p:sp>
      <p:sp>
        <p:nvSpPr>
          <p:cNvPr id="69635" name="Rectangle 3"/>
          <p:cNvSpPr>
            <a:spLocks noGrp="1" noChangeArrowheads="1"/>
          </p:cNvSpPr>
          <p:nvPr>
            <p:ph type="body" idx="1"/>
          </p:nvPr>
        </p:nvSpPr>
        <p:spPr>
          <a:xfrm>
            <a:off x="457200" y="1628775"/>
            <a:ext cx="8226425" cy="4032250"/>
          </a:xfrm>
        </p:spPr>
        <p:txBody>
          <a:bodyPr/>
          <a:lstStyle/>
          <a:p>
            <a:r>
              <a:rPr lang="da-DK" smtClean="0"/>
              <a:t>Sandheden af underforståelser kan - i modsætningen til sandheden af det forudsatte - normalt annulleres af afsenderen ved benægtelse efter at de er kommunikeret. B kan sagtens sige:</a:t>
            </a:r>
          </a:p>
          <a:p>
            <a:r>
              <a:rPr lang="da-DK" smtClean="0"/>
              <a:t>B:	</a:t>
            </a:r>
            <a:r>
              <a:rPr lang="da-DK" i="1" smtClean="0"/>
              <a:t>- Der er en tank henne om hjørnet. Men jeg er bange for at den ikke har åbent.</a:t>
            </a:r>
            <a:endParaRPr lang="da-DK" smtClean="0"/>
          </a:p>
        </p:txBody>
      </p:sp>
      <p:sp>
        <p:nvSpPr>
          <p:cNvPr id="2" name="Pladsholder til sidefod 1"/>
          <p:cNvSpPr>
            <a:spLocks noGrp="1"/>
          </p:cNvSpPr>
          <p:nvPr>
            <p:ph type="ftr" sz="quarter" idx="10"/>
          </p:nvPr>
        </p:nvSpPr>
        <p:spPr/>
        <p:txBody>
          <a:bodyPr/>
          <a:lstStyle/>
          <a:p>
            <a:pPr>
              <a:defRPr/>
            </a:pPr>
            <a:r>
              <a:rPr lang="pt-BR" smtClean="0"/>
              <a:t>A A R H U S   U N I V E R S I T E T            Institut for  Kommunikation og Kultur</a:t>
            </a:r>
            <a:endParaRPr lang="da-DK"/>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r>
              <a:rPr lang="da-DK" smtClean="0"/>
              <a:t>Underforståelser</a:t>
            </a:r>
          </a:p>
        </p:txBody>
      </p:sp>
      <p:sp>
        <p:nvSpPr>
          <p:cNvPr id="218115" name="Rectangle 3"/>
          <p:cNvSpPr>
            <a:spLocks noGrp="1" noChangeArrowheads="1"/>
          </p:cNvSpPr>
          <p:nvPr>
            <p:ph type="body" idx="1"/>
          </p:nvPr>
        </p:nvSpPr>
        <p:spPr/>
        <p:txBody>
          <a:bodyPr/>
          <a:lstStyle/>
          <a:p>
            <a:pPr>
              <a:lnSpc>
                <a:spcPct val="90000"/>
              </a:lnSpc>
            </a:pPr>
            <a:r>
              <a:rPr lang="da-DK" sz="3200" i="1" smtClean="0"/>
              <a:t>Rektor er ædru i dag</a:t>
            </a:r>
          </a:p>
          <a:p>
            <a:pPr>
              <a:lnSpc>
                <a:spcPct val="90000"/>
              </a:lnSpc>
            </a:pPr>
            <a:r>
              <a:rPr lang="da-DK" sz="3200" i="1" smtClean="0"/>
              <a:t>Tjeneren er jyde, men velsoigneret</a:t>
            </a:r>
          </a:p>
          <a:p>
            <a:pPr>
              <a:lnSpc>
                <a:spcPct val="90000"/>
              </a:lnSpc>
            </a:pPr>
            <a:r>
              <a:rPr lang="da-DK" sz="3200" i="1" smtClean="0"/>
              <a:t>Tjeneren er velsoigneret, men jyde</a:t>
            </a:r>
          </a:p>
          <a:p>
            <a:pPr>
              <a:lnSpc>
                <a:spcPct val="90000"/>
              </a:lnSpc>
            </a:pPr>
            <a:r>
              <a:rPr lang="da-DK" sz="3200" i="1" smtClean="0"/>
              <a:t>Den første tand kommer i munden</a:t>
            </a:r>
            <a:endParaRPr lang="da-DK" sz="3200" smtClean="0"/>
          </a:p>
          <a:p>
            <a:pPr>
              <a:lnSpc>
                <a:spcPct val="90000"/>
              </a:lnSpc>
            </a:pPr>
            <a:r>
              <a:rPr lang="da-DK" sz="3200" i="1" smtClean="0"/>
              <a:t>Denne lasagne er forkogt. Den skal ikke koges i 20 minutter i letsaltet vand</a:t>
            </a:r>
          </a:p>
        </p:txBody>
      </p:sp>
      <p:sp>
        <p:nvSpPr>
          <p:cNvPr id="2" name="Pladsholder til sidefod 1"/>
          <p:cNvSpPr>
            <a:spLocks noGrp="1"/>
          </p:cNvSpPr>
          <p:nvPr>
            <p:ph type="ftr" sz="quarter" idx="10"/>
          </p:nvPr>
        </p:nvSpPr>
        <p:spPr/>
        <p:txBody>
          <a:bodyPr/>
          <a:lstStyle/>
          <a:p>
            <a:pPr>
              <a:defRPr/>
            </a:pPr>
            <a:r>
              <a:rPr lang="pt-BR" smtClean="0"/>
              <a:t>A A R H U S   U N I V E R S I T E T            Institut for  Kommunikation og Kultur</a:t>
            </a:r>
            <a:endParaRPr lang="da-DK"/>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18115">
                                            <p:txEl>
                                              <p:pRg st="0" end="0"/>
                                            </p:txEl>
                                          </p:spTgt>
                                        </p:tgtEl>
                                        <p:attrNameLst>
                                          <p:attrName>style.visibility</p:attrName>
                                        </p:attrNameLst>
                                      </p:cBhvr>
                                      <p:to>
                                        <p:strVal val="visible"/>
                                      </p:to>
                                    </p:set>
                                    <p:animEffect transition="in" filter="box(in)">
                                      <p:cBhvr>
                                        <p:cTn id="7" dur="500"/>
                                        <p:tgtEl>
                                          <p:spTgt spid="21811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218115">
                                            <p:txEl>
                                              <p:pRg st="1" end="1"/>
                                            </p:txEl>
                                          </p:spTgt>
                                        </p:tgtEl>
                                        <p:attrNameLst>
                                          <p:attrName>style.visibility</p:attrName>
                                        </p:attrNameLst>
                                      </p:cBhvr>
                                      <p:to>
                                        <p:strVal val="visible"/>
                                      </p:to>
                                    </p:set>
                                    <p:animEffect transition="in" filter="box(in)">
                                      <p:cBhvr>
                                        <p:cTn id="12" dur="500"/>
                                        <p:tgtEl>
                                          <p:spTgt spid="21811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218115">
                                            <p:txEl>
                                              <p:pRg st="2" end="2"/>
                                            </p:txEl>
                                          </p:spTgt>
                                        </p:tgtEl>
                                        <p:attrNameLst>
                                          <p:attrName>style.visibility</p:attrName>
                                        </p:attrNameLst>
                                      </p:cBhvr>
                                      <p:to>
                                        <p:strVal val="visible"/>
                                      </p:to>
                                    </p:set>
                                    <p:animEffect transition="in" filter="box(in)">
                                      <p:cBhvr>
                                        <p:cTn id="17" dur="500"/>
                                        <p:tgtEl>
                                          <p:spTgt spid="21811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nodeType="clickEffect">
                                  <p:stCondLst>
                                    <p:cond delay="0"/>
                                  </p:stCondLst>
                                  <p:childTnLst>
                                    <p:set>
                                      <p:cBhvr>
                                        <p:cTn id="21" dur="1" fill="hold">
                                          <p:stCondLst>
                                            <p:cond delay="0"/>
                                          </p:stCondLst>
                                        </p:cTn>
                                        <p:tgtEl>
                                          <p:spTgt spid="218115">
                                            <p:txEl>
                                              <p:pRg st="3" end="3"/>
                                            </p:txEl>
                                          </p:spTgt>
                                        </p:tgtEl>
                                        <p:attrNameLst>
                                          <p:attrName>style.visibility</p:attrName>
                                        </p:attrNameLst>
                                      </p:cBhvr>
                                      <p:to>
                                        <p:strVal val="visible"/>
                                      </p:to>
                                    </p:set>
                                    <p:animEffect transition="in" filter="box(in)">
                                      <p:cBhvr>
                                        <p:cTn id="22" dur="500"/>
                                        <p:tgtEl>
                                          <p:spTgt spid="218115">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nodeType="clickEffect">
                                  <p:stCondLst>
                                    <p:cond delay="0"/>
                                  </p:stCondLst>
                                  <p:childTnLst>
                                    <p:set>
                                      <p:cBhvr>
                                        <p:cTn id="26" dur="1" fill="hold">
                                          <p:stCondLst>
                                            <p:cond delay="0"/>
                                          </p:stCondLst>
                                        </p:cTn>
                                        <p:tgtEl>
                                          <p:spTgt spid="218115">
                                            <p:txEl>
                                              <p:pRg st="4" end="4"/>
                                            </p:txEl>
                                          </p:spTgt>
                                        </p:tgtEl>
                                        <p:attrNameLst>
                                          <p:attrName>style.visibility</p:attrName>
                                        </p:attrNameLst>
                                      </p:cBhvr>
                                      <p:to>
                                        <p:strVal val="visible"/>
                                      </p:to>
                                    </p:set>
                                    <p:animEffect transition="in" filter="box(in)">
                                      <p:cBhvr>
                                        <p:cTn id="27" dur="500"/>
                                        <p:tgtEl>
                                          <p:spTgt spid="21811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r>
              <a:rPr lang="da-DK" smtClean="0"/>
              <a:t>Underforståelser</a:t>
            </a:r>
          </a:p>
        </p:txBody>
      </p:sp>
      <p:sp>
        <p:nvSpPr>
          <p:cNvPr id="257027" name="Rectangle 3"/>
          <p:cNvSpPr>
            <a:spLocks noGrp="1" noChangeArrowheads="1"/>
          </p:cNvSpPr>
          <p:nvPr>
            <p:ph type="body" idx="1"/>
          </p:nvPr>
        </p:nvSpPr>
        <p:spPr>
          <a:xfrm>
            <a:off x="457200" y="1412875"/>
            <a:ext cx="8229600" cy="4968875"/>
          </a:xfrm>
        </p:spPr>
        <p:txBody>
          <a:bodyPr/>
          <a:lstStyle/>
          <a:p>
            <a:pPr>
              <a:lnSpc>
                <a:spcPct val="90000"/>
              </a:lnSpc>
            </a:pPr>
            <a:r>
              <a:rPr lang="da-DK" smtClean="0"/>
              <a:t>Murersvenden der ikke har råd til andet pålæg end ost, men som ikke vil være ved det, siger da han kommer til den 10 ostemad i madpakken: </a:t>
            </a:r>
          </a:p>
          <a:p>
            <a:pPr>
              <a:lnSpc>
                <a:spcPct val="90000"/>
              </a:lnSpc>
            </a:pPr>
            <a:r>
              <a:rPr lang="da-DK" i="1" smtClean="0"/>
              <a:t>Nå så kommer vi til ostemaden</a:t>
            </a:r>
          </a:p>
          <a:p>
            <a:pPr>
              <a:lnSpc>
                <a:spcPct val="90000"/>
              </a:lnSpc>
            </a:pPr>
            <a:r>
              <a:rPr lang="da-DK" smtClean="0"/>
              <a:t>Eksaminanden kommer ind til eksamensbordet, får sit spørgsmål, og siger så til eksaminatoren mens censoren sidder og hører på det: </a:t>
            </a:r>
          </a:p>
          <a:p>
            <a:pPr>
              <a:lnSpc>
                <a:spcPct val="90000"/>
              </a:lnSpc>
            </a:pPr>
            <a:r>
              <a:rPr lang="da-DK" i="1" smtClean="0"/>
              <a:t>Det spørgsmål har vi ikke aftalt at jeg skulle have</a:t>
            </a:r>
            <a:endParaRPr lang="da-DK" smtClean="0"/>
          </a:p>
        </p:txBody>
      </p:sp>
      <p:sp>
        <p:nvSpPr>
          <p:cNvPr id="2" name="Pladsholder til sidefod 1"/>
          <p:cNvSpPr>
            <a:spLocks noGrp="1"/>
          </p:cNvSpPr>
          <p:nvPr>
            <p:ph type="ftr" sz="quarter" idx="10"/>
          </p:nvPr>
        </p:nvSpPr>
        <p:spPr/>
        <p:txBody>
          <a:bodyPr/>
          <a:lstStyle/>
          <a:p>
            <a:pPr>
              <a:defRPr/>
            </a:pPr>
            <a:r>
              <a:rPr lang="pt-BR" smtClean="0"/>
              <a:t>A A R H U S   U N I V E R S I T E T            Institut for  Kommunikation og Kultur</a:t>
            </a:r>
            <a:endParaRPr lang="da-DK"/>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57027">
                                            <p:txEl>
                                              <p:pRg st="0" end="0"/>
                                            </p:txEl>
                                          </p:spTgt>
                                        </p:tgtEl>
                                        <p:attrNameLst>
                                          <p:attrName>style.visibility</p:attrName>
                                        </p:attrNameLst>
                                      </p:cBhvr>
                                      <p:to>
                                        <p:strVal val="visible"/>
                                      </p:to>
                                    </p:set>
                                    <p:animEffect transition="in" filter="box(in)">
                                      <p:cBhvr>
                                        <p:cTn id="7" dur="500"/>
                                        <p:tgtEl>
                                          <p:spTgt spid="25702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257027">
                                            <p:txEl>
                                              <p:pRg st="1" end="1"/>
                                            </p:txEl>
                                          </p:spTgt>
                                        </p:tgtEl>
                                        <p:attrNameLst>
                                          <p:attrName>style.visibility</p:attrName>
                                        </p:attrNameLst>
                                      </p:cBhvr>
                                      <p:to>
                                        <p:strVal val="visible"/>
                                      </p:to>
                                    </p:set>
                                    <p:animEffect transition="in" filter="box(in)">
                                      <p:cBhvr>
                                        <p:cTn id="12" dur="500"/>
                                        <p:tgtEl>
                                          <p:spTgt spid="25702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257027">
                                            <p:txEl>
                                              <p:pRg st="2" end="2"/>
                                            </p:txEl>
                                          </p:spTgt>
                                        </p:tgtEl>
                                        <p:attrNameLst>
                                          <p:attrName>style.visibility</p:attrName>
                                        </p:attrNameLst>
                                      </p:cBhvr>
                                      <p:to>
                                        <p:strVal val="visible"/>
                                      </p:to>
                                    </p:set>
                                    <p:animEffect transition="in" filter="box(in)">
                                      <p:cBhvr>
                                        <p:cTn id="17" dur="500"/>
                                        <p:tgtEl>
                                          <p:spTgt spid="25702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nodeType="clickEffect">
                                  <p:stCondLst>
                                    <p:cond delay="0"/>
                                  </p:stCondLst>
                                  <p:childTnLst>
                                    <p:set>
                                      <p:cBhvr>
                                        <p:cTn id="21" dur="1" fill="hold">
                                          <p:stCondLst>
                                            <p:cond delay="0"/>
                                          </p:stCondLst>
                                        </p:cTn>
                                        <p:tgtEl>
                                          <p:spTgt spid="257027">
                                            <p:txEl>
                                              <p:pRg st="3" end="3"/>
                                            </p:txEl>
                                          </p:spTgt>
                                        </p:tgtEl>
                                        <p:attrNameLst>
                                          <p:attrName>style.visibility</p:attrName>
                                        </p:attrNameLst>
                                      </p:cBhvr>
                                      <p:to>
                                        <p:strVal val="visible"/>
                                      </p:to>
                                    </p:set>
                                    <p:animEffect transition="in" filter="box(in)">
                                      <p:cBhvr>
                                        <p:cTn id="22" dur="500"/>
                                        <p:tgtEl>
                                          <p:spTgt spid="25702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r>
              <a:rPr lang="da-DK" smtClean="0"/>
              <a:t>Underforståelse</a:t>
            </a:r>
          </a:p>
        </p:txBody>
      </p:sp>
      <p:sp>
        <p:nvSpPr>
          <p:cNvPr id="220163" name="Rectangle 3"/>
          <p:cNvSpPr>
            <a:spLocks noGrp="1" noChangeArrowheads="1"/>
          </p:cNvSpPr>
          <p:nvPr>
            <p:ph type="body" idx="1"/>
          </p:nvPr>
        </p:nvSpPr>
        <p:spPr/>
        <p:txBody>
          <a:bodyPr/>
          <a:lstStyle/>
          <a:p>
            <a:pPr lvl="1">
              <a:lnSpc>
                <a:spcPct val="90000"/>
              </a:lnSpc>
            </a:pPr>
            <a:r>
              <a:rPr lang="da-DK" sz="2000" smtClean="0"/>
              <a:t>Underforståelser er altid involveret i et ræsonnement, enten som præmis eller som konklusion. To universitetslærere møder hinanden på gangen: </a:t>
            </a:r>
          </a:p>
          <a:p>
            <a:pPr lvl="1">
              <a:lnSpc>
                <a:spcPct val="90000"/>
              </a:lnSpc>
            </a:pPr>
            <a:endParaRPr lang="da-DK" sz="2000" smtClean="0"/>
          </a:p>
          <a:p>
            <a:pPr>
              <a:lnSpc>
                <a:spcPct val="90000"/>
              </a:lnSpc>
            </a:pPr>
            <a:r>
              <a:rPr lang="da-DK" sz="2400" i="1" smtClean="0"/>
              <a:t>A: - Hvor skal du hen?</a:t>
            </a:r>
          </a:p>
          <a:p>
            <a:pPr>
              <a:lnSpc>
                <a:spcPct val="90000"/>
              </a:lnSpc>
            </a:pPr>
            <a:r>
              <a:rPr lang="da-DK" sz="2400" i="1" smtClean="0"/>
              <a:t>B: - Til institutmøde?</a:t>
            </a:r>
          </a:p>
          <a:p>
            <a:pPr>
              <a:lnSpc>
                <a:spcPct val="90000"/>
              </a:lnSpc>
            </a:pPr>
            <a:r>
              <a:rPr lang="da-DK" sz="2400" i="1" smtClean="0"/>
              <a:t>A: - Jamen mødet er jo kun for de forskningsaktive. </a:t>
            </a:r>
          </a:p>
          <a:p>
            <a:pPr>
              <a:lnSpc>
                <a:spcPct val="90000"/>
              </a:lnSpc>
            </a:pPr>
            <a:endParaRPr lang="da-DK" sz="2400" b="1" smtClean="0"/>
          </a:p>
        </p:txBody>
      </p:sp>
      <p:sp>
        <p:nvSpPr>
          <p:cNvPr id="2" name="Pladsholder til sidefod 1"/>
          <p:cNvSpPr>
            <a:spLocks noGrp="1"/>
          </p:cNvSpPr>
          <p:nvPr>
            <p:ph type="ftr" sz="quarter" idx="10"/>
          </p:nvPr>
        </p:nvSpPr>
        <p:spPr/>
        <p:txBody>
          <a:bodyPr/>
          <a:lstStyle/>
          <a:p>
            <a:pPr>
              <a:defRPr/>
            </a:pPr>
            <a:r>
              <a:rPr lang="pt-BR" smtClean="0"/>
              <a:t>A A R H U S   U N I V E R S I T E T            Institut for  Kommunikation og Kultur</a:t>
            </a:r>
            <a:endParaRPr lang="da-DK"/>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20163">
                                            <p:txEl>
                                              <p:pRg st="2" end="2"/>
                                            </p:txEl>
                                          </p:spTgt>
                                        </p:tgtEl>
                                        <p:attrNameLst>
                                          <p:attrName>style.visibility</p:attrName>
                                        </p:attrNameLst>
                                      </p:cBhvr>
                                      <p:to>
                                        <p:strVal val="visible"/>
                                      </p:to>
                                    </p:set>
                                    <p:animEffect transition="in" filter="box(in)">
                                      <p:cBhvr>
                                        <p:cTn id="7" dur="500"/>
                                        <p:tgtEl>
                                          <p:spTgt spid="220163">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220163">
                                            <p:txEl>
                                              <p:pRg st="3" end="3"/>
                                            </p:txEl>
                                          </p:spTgt>
                                        </p:tgtEl>
                                        <p:attrNameLst>
                                          <p:attrName>style.visibility</p:attrName>
                                        </p:attrNameLst>
                                      </p:cBhvr>
                                      <p:to>
                                        <p:strVal val="visible"/>
                                      </p:to>
                                    </p:set>
                                    <p:animEffect transition="in" filter="box(in)">
                                      <p:cBhvr>
                                        <p:cTn id="12" dur="500"/>
                                        <p:tgtEl>
                                          <p:spTgt spid="220163">
                                            <p:txEl>
                                              <p:pRg st="3" end="3"/>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220163">
                                            <p:txEl>
                                              <p:pRg st="4" end="4"/>
                                            </p:txEl>
                                          </p:spTgt>
                                        </p:tgtEl>
                                        <p:attrNameLst>
                                          <p:attrName>style.visibility</p:attrName>
                                        </p:attrNameLst>
                                      </p:cBhvr>
                                      <p:to>
                                        <p:strVal val="visible"/>
                                      </p:to>
                                    </p:set>
                                    <p:animEffect transition="in" filter="box(in)">
                                      <p:cBhvr>
                                        <p:cTn id="17" dur="500"/>
                                        <p:tgtEl>
                                          <p:spTgt spid="22016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r>
              <a:rPr lang="da-DK" dirty="0" smtClean="0"/>
              <a:t>Underforståelser</a:t>
            </a:r>
          </a:p>
        </p:txBody>
      </p:sp>
      <p:sp>
        <p:nvSpPr>
          <p:cNvPr id="73731" name="Rectangle 3"/>
          <p:cNvSpPr>
            <a:spLocks noGrp="1" noChangeArrowheads="1"/>
          </p:cNvSpPr>
          <p:nvPr>
            <p:ph type="body" sz="half" idx="1"/>
          </p:nvPr>
        </p:nvSpPr>
        <p:spPr>
          <a:xfrm>
            <a:off x="0" y="1412875"/>
            <a:ext cx="1835150" cy="2303463"/>
          </a:xfrm>
        </p:spPr>
        <p:txBody>
          <a:bodyPr/>
          <a:lstStyle/>
          <a:p>
            <a:pPr>
              <a:buFont typeface="Wingdings" pitchFamily="2" charset="2"/>
              <a:buNone/>
            </a:pPr>
            <a:r>
              <a:rPr lang="da-DK" sz="2000" smtClean="0"/>
              <a:t>Hvad fore-stiller dette? </a:t>
            </a:r>
          </a:p>
        </p:txBody>
      </p:sp>
      <p:sp>
        <p:nvSpPr>
          <p:cNvPr id="73732" name="Rectangle 4"/>
          <p:cNvSpPr>
            <a:spLocks noGrp="1" noChangeArrowheads="1"/>
          </p:cNvSpPr>
          <p:nvPr>
            <p:ph type="body" sz="half" idx="2"/>
          </p:nvPr>
        </p:nvSpPr>
        <p:spPr/>
        <p:txBody>
          <a:bodyPr/>
          <a:lstStyle/>
          <a:p>
            <a:pPr lvl="2">
              <a:lnSpc>
                <a:spcPct val="80000"/>
              </a:lnSpc>
            </a:pPr>
            <a:endParaRPr lang="da-DK" sz="800" smtClean="0"/>
          </a:p>
          <a:p>
            <a:pPr>
              <a:lnSpc>
                <a:spcPct val="80000"/>
              </a:lnSpc>
            </a:pPr>
            <a:endParaRPr lang="da-DK" sz="1000" smtClean="0"/>
          </a:p>
        </p:txBody>
      </p:sp>
      <p:pic>
        <p:nvPicPr>
          <p:cNvPr id="224261" name="Picture 5" descr="esteelauder2L (Sm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163" y="1341438"/>
            <a:ext cx="3627437" cy="468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4" name="Picture 6" descr="esteelauder1L (Smal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3713" y="1341438"/>
            <a:ext cx="3568700" cy="460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4263" name="Text Box 7"/>
          <p:cNvSpPr txBox="1">
            <a:spLocks noChangeArrowheads="1"/>
          </p:cNvSpPr>
          <p:nvPr/>
        </p:nvSpPr>
        <p:spPr bwMode="auto">
          <a:xfrm>
            <a:off x="323850" y="4005263"/>
            <a:ext cx="1223963" cy="179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da-DK" sz="1400"/>
              <a:t>En reklame for </a:t>
            </a:r>
          </a:p>
          <a:p>
            <a:pPr eaLnBrk="1" hangingPunct="1"/>
            <a:r>
              <a:rPr lang="da-DK" sz="1400"/>
              <a:t>Estée Lauder</a:t>
            </a:r>
          </a:p>
          <a:p>
            <a:pPr eaLnBrk="1" hangingPunct="1"/>
            <a:r>
              <a:rPr lang="da-DK" sz="1400"/>
              <a:t>creme  i </a:t>
            </a:r>
          </a:p>
          <a:p>
            <a:pPr eaLnBrk="1" hangingPunct="1"/>
            <a:r>
              <a:rPr lang="da-DK" sz="1400"/>
              <a:t>Alt for Damerne</a:t>
            </a:r>
          </a:p>
          <a:p>
            <a:pPr eaLnBrk="1" hangingPunct="1"/>
            <a:r>
              <a:rPr lang="da-DK" sz="1400"/>
              <a:t>Nr. 16, 2004</a:t>
            </a:r>
          </a:p>
        </p:txBody>
      </p:sp>
      <p:sp>
        <p:nvSpPr>
          <p:cNvPr id="2" name="Pladsholder til sidefod 1"/>
          <p:cNvSpPr>
            <a:spLocks noGrp="1"/>
          </p:cNvSpPr>
          <p:nvPr>
            <p:ph type="ftr" sz="quarter" idx="10"/>
          </p:nvPr>
        </p:nvSpPr>
        <p:spPr/>
        <p:txBody>
          <a:bodyPr/>
          <a:lstStyle/>
          <a:p>
            <a:pPr>
              <a:defRPr/>
            </a:pPr>
            <a:r>
              <a:rPr lang="pt-BR" smtClean="0"/>
              <a:t>A A R H U S   U N I V E R S I T E T            Institut for  Kommunikation og Kultur</a:t>
            </a:r>
            <a:endParaRPr lang="da-DK"/>
          </a:p>
        </p:txBody>
      </p:sp>
      <p:sp>
        <p:nvSpPr>
          <p:cNvPr id="3" name="Tekstboks 2"/>
          <p:cNvSpPr txBox="1"/>
          <p:nvPr/>
        </p:nvSpPr>
        <p:spPr>
          <a:xfrm>
            <a:off x="107504" y="2780928"/>
            <a:ext cx="1296144" cy="1077218"/>
          </a:xfrm>
          <a:prstGeom prst="rect">
            <a:avLst/>
          </a:prstGeom>
          <a:noFill/>
        </p:spPr>
        <p:txBody>
          <a:bodyPr wrap="square" rtlCol="0">
            <a:spAutoFit/>
          </a:bodyPr>
          <a:lstStyle/>
          <a:p>
            <a:r>
              <a:rPr lang="da-DK" sz="1600" dirty="0" smtClean="0"/>
              <a:t>Hvad er relevansen af det første billede?</a:t>
            </a:r>
            <a:endParaRPr lang="da-DK" sz="16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24261"/>
                                        </p:tgtEl>
                                        <p:attrNameLst>
                                          <p:attrName>style.visibility</p:attrName>
                                        </p:attrNameLst>
                                      </p:cBhvr>
                                      <p:to>
                                        <p:strVal val="visible"/>
                                      </p:to>
                                    </p:set>
                                    <p:animEffect transition="in" filter="box(in)">
                                      <p:cBhvr>
                                        <p:cTn id="7" dur="500"/>
                                        <p:tgtEl>
                                          <p:spTgt spid="22426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24263"/>
                                        </p:tgtEl>
                                        <p:attrNameLst>
                                          <p:attrName>style.visibility</p:attrName>
                                        </p:attrNameLst>
                                      </p:cBhvr>
                                      <p:to>
                                        <p:strVal val="visible"/>
                                      </p:to>
                                    </p:set>
                                    <p:animEffect transition="in" filter="box(in)">
                                      <p:cBhvr>
                                        <p:cTn id="12" dur="500"/>
                                        <p:tgtEl>
                                          <p:spTgt spid="224263"/>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4263" grpId="0"/>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r>
              <a:rPr lang="da-DK" smtClean="0"/>
              <a:t>Underforståelser</a:t>
            </a:r>
          </a:p>
        </p:txBody>
      </p:sp>
      <p:sp>
        <p:nvSpPr>
          <p:cNvPr id="226307" name="Rectangle 3"/>
          <p:cNvSpPr>
            <a:spLocks noGrp="1" noChangeArrowheads="1"/>
          </p:cNvSpPr>
          <p:nvPr>
            <p:ph type="body" idx="1"/>
          </p:nvPr>
        </p:nvSpPr>
        <p:spPr>
          <a:xfrm>
            <a:off x="457200" y="1628775"/>
            <a:ext cx="5053013" cy="3671888"/>
          </a:xfrm>
        </p:spPr>
        <p:txBody>
          <a:bodyPr/>
          <a:lstStyle/>
          <a:p>
            <a:pPr>
              <a:lnSpc>
                <a:spcPct val="90000"/>
              </a:lnSpc>
            </a:pPr>
            <a:r>
              <a:rPr lang="da-DK" sz="2400" smtClean="0"/>
              <a:t>Billedet er: </a:t>
            </a:r>
          </a:p>
          <a:p>
            <a:pPr>
              <a:lnSpc>
                <a:spcPct val="90000"/>
              </a:lnSpc>
            </a:pPr>
            <a:r>
              <a:rPr lang="da-DK" sz="2400" smtClean="0"/>
              <a:t>En fremstilling af noget der er omtalt  i teksten,</a:t>
            </a:r>
          </a:p>
          <a:p>
            <a:pPr>
              <a:lnSpc>
                <a:spcPct val="90000"/>
              </a:lnSpc>
            </a:pPr>
            <a:r>
              <a:rPr lang="da-DK" sz="2400" smtClean="0"/>
              <a:t>Billede må være relevant fordi det har metonymisk relation til noget omtalt i teksten. </a:t>
            </a:r>
          </a:p>
          <a:p>
            <a:pPr>
              <a:lnSpc>
                <a:spcPct val="90000"/>
              </a:lnSpc>
            </a:pPr>
            <a:r>
              <a:rPr lang="da-DK" sz="2400" smtClean="0"/>
              <a:t>Underforstået argument: </a:t>
            </a:r>
          </a:p>
          <a:p>
            <a:pPr>
              <a:lnSpc>
                <a:spcPct val="90000"/>
              </a:lnSpc>
            </a:pPr>
            <a:r>
              <a:rPr lang="da-DK" sz="2400" i="1" smtClean="0"/>
              <a:t>Hvis du bruger Day Weare Plus, bliver du lige så smuk!</a:t>
            </a:r>
          </a:p>
        </p:txBody>
      </p:sp>
      <p:pic>
        <p:nvPicPr>
          <p:cNvPr id="74756" name="Picture 4" descr="esteelauder1L (Sm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5963" y="1700213"/>
            <a:ext cx="3030537" cy="391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Pladsholder til sidefod 1"/>
          <p:cNvSpPr>
            <a:spLocks noGrp="1"/>
          </p:cNvSpPr>
          <p:nvPr>
            <p:ph type="ftr" sz="quarter" idx="10"/>
          </p:nvPr>
        </p:nvSpPr>
        <p:spPr/>
        <p:txBody>
          <a:bodyPr/>
          <a:lstStyle/>
          <a:p>
            <a:pPr>
              <a:defRPr/>
            </a:pPr>
            <a:r>
              <a:rPr lang="pt-BR" smtClean="0"/>
              <a:t>A A R H U S   U N I V E R S I T E T            Institut for  Kommunikation og Kultur</a:t>
            </a:r>
            <a:endParaRPr lang="da-DK"/>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26307">
                                            <p:txEl>
                                              <p:pRg st="2" end="2"/>
                                            </p:txEl>
                                          </p:spTgt>
                                        </p:tgtEl>
                                        <p:attrNameLst>
                                          <p:attrName>style.visibility</p:attrName>
                                        </p:attrNameLst>
                                      </p:cBhvr>
                                      <p:to>
                                        <p:strVal val="visible"/>
                                      </p:to>
                                    </p:set>
                                    <p:animEffect transition="in" filter="box(in)">
                                      <p:cBhvr>
                                        <p:cTn id="7" dur="500"/>
                                        <p:tgtEl>
                                          <p:spTgt spid="226307">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226307">
                                            <p:txEl>
                                              <p:pRg st="3" end="3"/>
                                            </p:txEl>
                                          </p:spTgt>
                                        </p:tgtEl>
                                        <p:attrNameLst>
                                          <p:attrName>style.visibility</p:attrName>
                                        </p:attrNameLst>
                                      </p:cBhvr>
                                      <p:to>
                                        <p:strVal val="visible"/>
                                      </p:to>
                                    </p:set>
                                    <p:animEffect transition="in" filter="box(in)">
                                      <p:cBhvr>
                                        <p:cTn id="12" dur="500"/>
                                        <p:tgtEl>
                                          <p:spTgt spid="226307">
                                            <p:txEl>
                                              <p:pRg st="3" end="3"/>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226307">
                                            <p:txEl>
                                              <p:pRg st="4" end="4"/>
                                            </p:txEl>
                                          </p:spTgt>
                                        </p:tgtEl>
                                        <p:attrNameLst>
                                          <p:attrName>style.visibility</p:attrName>
                                        </p:attrNameLst>
                                      </p:cBhvr>
                                      <p:to>
                                        <p:strVal val="visible"/>
                                      </p:to>
                                    </p:set>
                                    <p:animEffect transition="in" filter="box(in)">
                                      <p:cBhvr>
                                        <p:cTn id="17" dur="500"/>
                                        <p:tgtEl>
                                          <p:spTgt spid="22630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r>
              <a:rPr lang="da-DK" sz="4400" smtClean="0"/>
              <a:t> </a:t>
            </a:r>
            <a:r>
              <a:rPr lang="da-DK" sz="2800" smtClean="0"/>
              <a:t>Tolkningen er i betragterens øjne</a:t>
            </a:r>
          </a:p>
        </p:txBody>
      </p:sp>
      <p:sp>
        <p:nvSpPr>
          <p:cNvPr id="75779" name="Rectangle 3"/>
          <p:cNvSpPr>
            <a:spLocks noGrp="1" noChangeArrowheads="1"/>
          </p:cNvSpPr>
          <p:nvPr>
            <p:ph type="body" idx="1"/>
          </p:nvPr>
        </p:nvSpPr>
        <p:spPr>
          <a:xfrm>
            <a:off x="0" y="1196975"/>
            <a:ext cx="4067175" cy="4537075"/>
          </a:xfrm>
        </p:spPr>
        <p:txBody>
          <a:bodyPr/>
          <a:lstStyle/>
          <a:p>
            <a:endParaRPr lang="da-DK" smtClean="0"/>
          </a:p>
        </p:txBody>
      </p:sp>
      <p:pic>
        <p:nvPicPr>
          <p:cNvPr id="75780" name="Picture 4" descr="Illus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5738" y="1268413"/>
            <a:ext cx="4494212" cy="450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Pladsholder til sidefod 1"/>
          <p:cNvSpPr>
            <a:spLocks noGrp="1"/>
          </p:cNvSpPr>
          <p:nvPr>
            <p:ph type="ftr" sz="quarter" idx="10"/>
          </p:nvPr>
        </p:nvSpPr>
        <p:spPr/>
        <p:txBody>
          <a:bodyPr/>
          <a:lstStyle/>
          <a:p>
            <a:pPr>
              <a:defRPr/>
            </a:pPr>
            <a:r>
              <a:rPr lang="pt-BR" smtClean="0"/>
              <a:t>A A R H U S   U N I V E R S I T E T            Institut for  Kommunikation og Kultur</a:t>
            </a:r>
            <a:endParaRPr lang="da-DK"/>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250825" y="274638"/>
            <a:ext cx="4321175" cy="1143000"/>
          </a:xfrm>
        </p:spPr>
        <p:txBody>
          <a:bodyPr/>
          <a:lstStyle/>
          <a:p>
            <a:r>
              <a:rPr lang="da-DK" sz="3600" smtClean="0"/>
              <a:t>Underforståelse</a:t>
            </a:r>
          </a:p>
        </p:txBody>
      </p:sp>
      <p:sp>
        <p:nvSpPr>
          <p:cNvPr id="76803" name="Rectangle 3"/>
          <p:cNvSpPr>
            <a:spLocks noGrp="1" noChangeArrowheads="1"/>
          </p:cNvSpPr>
          <p:nvPr>
            <p:ph type="body" idx="1"/>
          </p:nvPr>
        </p:nvSpPr>
        <p:spPr>
          <a:xfrm>
            <a:off x="457200" y="1628775"/>
            <a:ext cx="3898900" cy="3671888"/>
          </a:xfrm>
        </p:spPr>
        <p:txBody>
          <a:bodyPr/>
          <a:lstStyle/>
          <a:p>
            <a:r>
              <a:rPr lang="da-DK" smtClean="0"/>
              <a:t>Hvordan bliver det relevant at sideordne de to sætninger:</a:t>
            </a:r>
          </a:p>
          <a:p>
            <a:pPr lvl="1"/>
            <a:r>
              <a:rPr lang="da-DK" i="1" smtClean="0"/>
              <a:t>Du klarer dig bedst alene</a:t>
            </a:r>
          </a:p>
          <a:p>
            <a:pPr lvl="1"/>
            <a:r>
              <a:rPr lang="da-DK" i="1" smtClean="0"/>
              <a:t>Og slankekure virker hver gang</a:t>
            </a:r>
          </a:p>
        </p:txBody>
      </p:sp>
      <p:pic>
        <p:nvPicPr>
          <p:cNvPr id="76804" name="Picture 4" descr="slankekure virker hver gang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00588" y="188913"/>
            <a:ext cx="4443412" cy="615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Pladsholder til sidefod 1"/>
          <p:cNvSpPr>
            <a:spLocks noGrp="1"/>
          </p:cNvSpPr>
          <p:nvPr>
            <p:ph type="ftr" sz="quarter" idx="10"/>
          </p:nvPr>
        </p:nvSpPr>
        <p:spPr/>
        <p:txBody>
          <a:bodyPr/>
          <a:lstStyle/>
          <a:p>
            <a:pPr>
              <a:defRPr/>
            </a:pPr>
            <a:r>
              <a:rPr lang="pt-BR" smtClean="0"/>
              <a:t>A A R H U S   U N I V E R S I T E T            Institut for  Kommunikation og Kultur</a:t>
            </a:r>
            <a:endParaRPr lang="da-DK"/>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457200" y="274638"/>
            <a:ext cx="3754438" cy="1143000"/>
          </a:xfrm>
        </p:spPr>
        <p:txBody>
          <a:bodyPr/>
          <a:lstStyle/>
          <a:p>
            <a:r>
              <a:rPr lang="da-DK" smtClean="0"/>
              <a:t>Gæt selv!</a:t>
            </a:r>
          </a:p>
        </p:txBody>
      </p:sp>
      <p:sp>
        <p:nvSpPr>
          <p:cNvPr id="77827" name="Rectangle 3"/>
          <p:cNvSpPr>
            <a:spLocks noGrp="1" noChangeArrowheads="1"/>
          </p:cNvSpPr>
          <p:nvPr>
            <p:ph type="body" idx="1"/>
          </p:nvPr>
        </p:nvSpPr>
        <p:spPr/>
        <p:txBody>
          <a:bodyPr/>
          <a:lstStyle/>
          <a:p>
            <a:endParaRPr lang="da-DK" smtClean="0"/>
          </a:p>
        </p:txBody>
      </p:sp>
      <p:pic>
        <p:nvPicPr>
          <p:cNvPr id="77828" name="Picture 4" descr="slankekure virker hver gang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33863" y="53975"/>
            <a:ext cx="4910137" cy="680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Pladsholder til sidefod 1"/>
          <p:cNvSpPr>
            <a:spLocks noGrp="1"/>
          </p:cNvSpPr>
          <p:nvPr>
            <p:ph type="ftr" sz="quarter" idx="10"/>
          </p:nvPr>
        </p:nvSpPr>
        <p:spPr/>
        <p:txBody>
          <a:bodyPr/>
          <a:lstStyle/>
          <a:p>
            <a:pPr>
              <a:defRPr/>
            </a:pPr>
            <a:r>
              <a:rPr lang="pt-BR" smtClean="0"/>
              <a:t>A A R H U S   U N I V E R S I T E T            Institut for  Kommunikation og Kultur</a:t>
            </a:r>
            <a:endParaRPr lang="da-DK"/>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Opgave</a:t>
            </a:r>
            <a:endParaRPr lang="da-DK" dirty="0"/>
          </a:p>
        </p:txBody>
      </p:sp>
      <p:sp>
        <p:nvSpPr>
          <p:cNvPr id="6" name="Pladsholder til indhold 5"/>
          <p:cNvSpPr>
            <a:spLocks noGrp="1"/>
          </p:cNvSpPr>
          <p:nvPr>
            <p:ph idx="1"/>
          </p:nvPr>
        </p:nvSpPr>
        <p:spPr/>
        <p:txBody>
          <a:bodyPr/>
          <a:lstStyle/>
          <a:p>
            <a:r>
              <a:rPr lang="da-DK" dirty="0" smtClean="0"/>
              <a:t>Der kommer nu tre citater</a:t>
            </a:r>
          </a:p>
          <a:p>
            <a:r>
              <a:rPr lang="da-DK" dirty="0" smtClean="0"/>
              <a:t>Gæt </a:t>
            </a:r>
          </a:p>
          <a:p>
            <a:pPr lvl="1"/>
            <a:r>
              <a:rPr lang="da-DK" dirty="0" smtClean="0"/>
              <a:t>på grundlag af </a:t>
            </a:r>
            <a:r>
              <a:rPr lang="da-DK" dirty="0" err="1" smtClean="0"/>
              <a:t>forudsættelser</a:t>
            </a:r>
            <a:r>
              <a:rPr lang="da-DK" dirty="0" smtClean="0"/>
              <a:t> og underforståelser</a:t>
            </a:r>
          </a:p>
          <a:p>
            <a:r>
              <a:rPr lang="da-DK" dirty="0" smtClean="0"/>
              <a:t>om det er skrevet af </a:t>
            </a:r>
          </a:p>
          <a:p>
            <a:r>
              <a:rPr lang="da-DK" dirty="0" smtClean="0"/>
              <a:t>Liberal Alliance,  </a:t>
            </a:r>
          </a:p>
          <a:p>
            <a:r>
              <a:rPr lang="da-DK" dirty="0" smtClean="0"/>
              <a:t>Socialdemokraterne eller </a:t>
            </a:r>
          </a:p>
          <a:p>
            <a:r>
              <a:rPr lang="da-DK" dirty="0" smtClean="0"/>
              <a:t>Venstre</a:t>
            </a:r>
          </a:p>
          <a:p>
            <a:endParaRPr lang="da-DK" dirty="0"/>
          </a:p>
          <a:p>
            <a:r>
              <a:rPr lang="da-DK" dirty="0"/>
              <a:t>Information 13. august 2013</a:t>
            </a:r>
          </a:p>
        </p:txBody>
      </p:sp>
      <p:sp>
        <p:nvSpPr>
          <p:cNvPr id="5" name="Pladsholder til sidefod 4"/>
          <p:cNvSpPr>
            <a:spLocks noGrp="1"/>
          </p:cNvSpPr>
          <p:nvPr>
            <p:ph type="ftr" sz="quarter" idx="10"/>
          </p:nvPr>
        </p:nvSpPr>
        <p:spPr/>
        <p:txBody>
          <a:bodyPr/>
          <a:lstStyle/>
          <a:p>
            <a:pPr>
              <a:defRPr/>
            </a:pPr>
            <a:r>
              <a:rPr lang="pt-BR" smtClean="0"/>
              <a:t>A A R H U S   U N I V E R S I T E T            Institut for  Kommunikation og Kultur</a:t>
            </a:r>
            <a:endParaRPr lang="da-DK" dirty="0"/>
          </a:p>
        </p:txBody>
      </p:sp>
    </p:spTree>
    <p:extLst>
      <p:ext uri="{BB962C8B-B14F-4D97-AF65-F5344CB8AC3E}">
        <p14:creationId xmlns:p14="http://schemas.microsoft.com/office/powerpoint/2010/main" val="27563348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err="1" smtClean="0"/>
              <a:t>Keep</a:t>
            </a:r>
            <a:r>
              <a:rPr lang="da-DK" dirty="0" smtClean="0"/>
              <a:t> America </a:t>
            </a:r>
            <a:r>
              <a:rPr lang="da-DK" dirty="0" err="1" smtClean="0"/>
              <a:t>great</a:t>
            </a:r>
            <a:endParaRPr lang="da-DK" dirty="0"/>
          </a:p>
        </p:txBody>
      </p:sp>
      <p:sp>
        <p:nvSpPr>
          <p:cNvPr id="4" name="Pladsholder til sidefod 3"/>
          <p:cNvSpPr>
            <a:spLocks noGrp="1"/>
          </p:cNvSpPr>
          <p:nvPr>
            <p:ph type="ftr" sz="quarter" idx="10"/>
          </p:nvPr>
        </p:nvSpPr>
        <p:spPr/>
        <p:txBody>
          <a:bodyPr/>
          <a:lstStyle/>
          <a:p>
            <a:pPr>
              <a:defRPr/>
            </a:pPr>
            <a:r>
              <a:rPr lang="pt-BR" smtClean="0"/>
              <a:t>A A R H U S   U N I V E R S I T E T            Institut for  Kommunikation og Kultur</a:t>
            </a:r>
            <a:endParaRPr lang="da-DK"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51720" y="1425629"/>
            <a:ext cx="4320480" cy="48938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502229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GÆT ET ARBEJDERPARTI</a:t>
            </a:r>
          </a:p>
        </p:txBody>
      </p:sp>
      <p:sp>
        <p:nvSpPr>
          <p:cNvPr id="3" name="Pladsholder til indhold 2"/>
          <p:cNvSpPr>
            <a:spLocks noGrp="1"/>
          </p:cNvSpPr>
          <p:nvPr>
            <p:ph sz="half" idx="1"/>
          </p:nvPr>
        </p:nvSpPr>
        <p:spPr>
          <a:xfrm>
            <a:off x="457200" y="1628775"/>
            <a:ext cx="2386608" cy="2808337"/>
          </a:xfrm>
        </p:spPr>
        <p:txBody>
          <a:bodyPr/>
          <a:lstStyle/>
          <a:p>
            <a:pPr marL="0" indent="0">
              <a:buNone/>
            </a:pPr>
            <a:r>
              <a:rPr lang="da-DK" sz="1600" dirty="0">
                <a:latin typeface="Calibri"/>
              </a:rPr>
              <a:t>»I den forstand er X det moderne arbejderparti, fordi vi påskønner den dansker som yder en indsats. Den politik, som skaber den nære tryghed og gør det muligt for familien at disponere i tillid til, at de ikke bliver overrasket af skatter og gebyrer«</a:t>
            </a:r>
            <a:endParaRPr lang="da-DK" sz="1600" dirty="0"/>
          </a:p>
        </p:txBody>
      </p:sp>
      <p:sp>
        <p:nvSpPr>
          <p:cNvPr id="4" name="Pladsholder til indhold 3"/>
          <p:cNvSpPr>
            <a:spLocks noGrp="1"/>
          </p:cNvSpPr>
          <p:nvPr>
            <p:ph sz="half" idx="2"/>
          </p:nvPr>
        </p:nvSpPr>
        <p:spPr>
          <a:xfrm>
            <a:off x="2987824" y="1586338"/>
            <a:ext cx="2880320" cy="2808312"/>
          </a:xfrm>
        </p:spPr>
        <p:txBody>
          <a:bodyPr/>
          <a:lstStyle/>
          <a:p>
            <a:pPr marL="0" indent="0">
              <a:buNone/>
            </a:pPr>
            <a:r>
              <a:rPr lang="da-DK" sz="1600" dirty="0">
                <a:latin typeface="Calibri"/>
              </a:rPr>
              <a:t>»Vi skal (...).være det moderne arbejderparti, der har svarene på morgendagens problemer og udfordringer. Og den væsentligste udfordring er: Hvordan sikrer vi, at der er tilstrækkelig gang i hjulene og arbejdspladser til alle?«</a:t>
            </a:r>
            <a:endParaRPr lang="da-DK" sz="1600" dirty="0"/>
          </a:p>
        </p:txBody>
      </p:sp>
      <p:sp>
        <p:nvSpPr>
          <p:cNvPr id="5" name="Pladsholder til sidefod 4"/>
          <p:cNvSpPr>
            <a:spLocks noGrp="1"/>
          </p:cNvSpPr>
          <p:nvPr>
            <p:ph type="ftr" sz="quarter" idx="10"/>
          </p:nvPr>
        </p:nvSpPr>
        <p:spPr/>
        <p:txBody>
          <a:bodyPr/>
          <a:lstStyle/>
          <a:p>
            <a:pPr>
              <a:defRPr/>
            </a:pPr>
            <a:r>
              <a:rPr lang="pt-BR" smtClean="0"/>
              <a:t>A A R H U S   U N I V E R S I T E T            Institut for  Kommunikation og Kultur</a:t>
            </a:r>
            <a:endParaRPr lang="da-DK" dirty="0"/>
          </a:p>
        </p:txBody>
      </p:sp>
      <p:sp>
        <p:nvSpPr>
          <p:cNvPr id="8" name="Pladsholder til indhold 5"/>
          <p:cNvSpPr txBox="1">
            <a:spLocks/>
          </p:cNvSpPr>
          <p:nvPr/>
        </p:nvSpPr>
        <p:spPr bwMode="auto">
          <a:xfrm>
            <a:off x="457200" y="4581128"/>
            <a:ext cx="8229600" cy="367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FF0000"/>
              </a:buClr>
              <a:buFont typeface="Wingdings" pitchFamily="2" charset="2"/>
              <a:buChar char="§"/>
              <a:defRPr sz="28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rgbClr val="FF0000"/>
              </a:buClr>
              <a:buFont typeface="Wingdings" pitchFamily="2" charset="2"/>
              <a:buChar char="§"/>
              <a:defRPr sz="2400">
                <a:solidFill>
                  <a:schemeClr val="tx1"/>
                </a:solidFill>
                <a:latin typeface="+mn-lt"/>
                <a:ea typeface="ＭＳ Ｐゴシック" charset="-128"/>
              </a:defRPr>
            </a:lvl2pPr>
            <a:lvl3pPr marL="1143000" indent="-228600" algn="l" rtl="0" eaLnBrk="0" fontAlgn="base" hangingPunct="0">
              <a:spcBef>
                <a:spcPct val="20000"/>
              </a:spcBef>
              <a:spcAft>
                <a:spcPct val="0"/>
              </a:spcAft>
              <a:buClr>
                <a:srgbClr val="FF0000"/>
              </a:buClr>
              <a:buFont typeface="Wingdings" pitchFamily="2" charset="2"/>
              <a:buChar char="§"/>
              <a:defRPr sz="2000">
                <a:solidFill>
                  <a:schemeClr val="tx1"/>
                </a:solidFill>
                <a:latin typeface="+mn-lt"/>
                <a:ea typeface="ＭＳ Ｐゴシック" charset="-128"/>
              </a:defRPr>
            </a:lvl3pPr>
            <a:lvl4pPr marL="1600200" indent="-228600" algn="l" rtl="0" eaLnBrk="0" fontAlgn="base" hangingPunct="0">
              <a:spcBef>
                <a:spcPct val="20000"/>
              </a:spcBef>
              <a:spcAft>
                <a:spcPct val="0"/>
              </a:spcAft>
              <a:buClr>
                <a:srgbClr val="FF0000"/>
              </a:buClr>
              <a:buFont typeface="Wingdings" pitchFamily="2" charset="2"/>
              <a:buChar char="§"/>
              <a:defRPr sz="1800">
                <a:solidFill>
                  <a:schemeClr val="tx1"/>
                </a:solidFill>
                <a:latin typeface="+mn-lt"/>
                <a:ea typeface="ＭＳ Ｐゴシック" charset="-128"/>
              </a:defRPr>
            </a:lvl4pPr>
            <a:lvl5pPr marL="2057400" indent="-228600" algn="l" rtl="0" eaLnBrk="0" fontAlgn="base" hangingPunct="0">
              <a:spcBef>
                <a:spcPct val="20000"/>
              </a:spcBef>
              <a:spcAft>
                <a:spcPct val="0"/>
              </a:spcAft>
              <a:buClr>
                <a:srgbClr val="FF0000"/>
              </a:buClr>
              <a:buFont typeface="Wingdings" pitchFamily="2" charset="2"/>
              <a:buChar char="§"/>
              <a:defRPr sz="1800">
                <a:solidFill>
                  <a:schemeClr val="tx1"/>
                </a:solidFill>
                <a:latin typeface="+mn-lt"/>
                <a:ea typeface="ＭＳ Ｐゴシック" charset="-128"/>
              </a:defRPr>
            </a:lvl5pPr>
            <a:lvl6pPr marL="2514600" indent="-228600" algn="l" rtl="0" fontAlgn="base">
              <a:spcBef>
                <a:spcPct val="20000"/>
              </a:spcBef>
              <a:spcAft>
                <a:spcPct val="0"/>
              </a:spcAft>
              <a:buClr>
                <a:srgbClr val="FF0000"/>
              </a:buClr>
              <a:buFont typeface="Wingdings" pitchFamily="2" charset="2"/>
              <a:buChar char="§"/>
              <a:defRPr sz="1800">
                <a:solidFill>
                  <a:schemeClr val="tx1"/>
                </a:solidFill>
                <a:latin typeface="+mn-lt"/>
              </a:defRPr>
            </a:lvl6pPr>
            <a:lvl7pPr marL="2971800" indent="-228600" algn="l" rtl="0" fontAlgn="base">
              <a:spcBef>
                <a:spcPct val="20000"/>
              </a:spcBef>
              <a:spcAft>
                <a:spcPct val="0"/>
              </a:spcAft>
              <a:buClr>
                <a:srgbClr val="FF0000"/>
              </a:buClr>
              <a:buFont typeface="Wingdings" pitchFamily="2" charset="2"/>
              <a:buChar char="§"/>
              <a:defRPr sz="1800">
                <a:solidFill>
                  <a:schemeClr val="tx1"/>
                </a:solidFill>
                <a:latin typeface="+mn-lt"/>
              </a:defRPr>
            </a:lvl7pPr>
            <a:lvl8pPr marL="3429000" indent="-228600" algn="l" rtl="0" fontAlgn="base">
              <a:spcBef>
                <a:spcPct val="20000"/>
              </a:spcBef>
              <a:spcAft>
                <a:spcPct val="0"/>
              </a:spcAft>
              <a:buClr>
                <a:srgbClr val="FF0000"/>
              </a:buClr>
              <a:buFont typeface="Wingdings" pitchFamily="2" charset="2"/>
              <a:buChar char="§"/>
              <a:defRPr sz="1800">
                <a:solidFill>
                  <a:schemeClr val="tx1"/>
                </a:solidFill>
                <a:latin typeface="+mn-lt"/>
              </a:defRPr>
            </a:lvl8pPr>
            <a:lvl9pPr marL="3886200" indent="-228600" algn="l" rtl="0" fontAlgn="base">
              <a:spcBef>
                <a:spcPct val="20000"/>
              </a:spcBef>
              <a:spcAft>
                <a:spcPct val="0"/>
              </a:spcAft>
              <a:buClr>
                <a:srgbClr val="FF0000"/>
              </a:buClr>
              <a:buFont typeface="Wingdings" pitchFamily="2" charset="2"/>
              <a:buChar char="§"/>
              <a:defRPr sz="1800">
                <a:solidFill>
                  <a:schemeClr val="tx1"/>
                </a:solidFill>
                <a:latin typeface="+mn-lt"/>
              </a:defRPr>
            </a:lvl9pPr>
          </a:lstStyle>
          <a:p>
            <a:r>
              <a:rPr lang="da-DK" sz="1400" kern="0" dirty="0" smtClean="0"/>
              <a:t>Der er her tre citater, gæt om de er skrevet af </a:t>
            </a:r>
          </a:p>
          <a:p>
            <a:r>
              <a:rPr lang="da-DK" sz="1400" kern="0" dirty="0" smtClean="0"/>
              <a:t>Liberal Alliance,  Socialdemokraterne eller Venstre</a:t>
            </a:r>
          </a:p>
          <a:p>
            <a:r>
              <a:rPr lang="da-DK" sz="1400" kern="0" dirty="0" smtClean="0"/>
              <a:t>Information 13. august 2013</a:t>
            </a:r>
            <a:endParaRPr lang="da-DK" sz="1400" kern="0" dirty="0"/>
          </a:p>
        </p:txBody>
      </p:sp>
      <p:sp>
        <p:nvSpPr>
          <p:cNvPr id="6" name="Rektangel 5"/>
          <p:cNvSpPr/>
          <p:nvPr/>
        </p:nvSpPr>
        <p:spPr>
          <a:xfrm>
            <a:off x="5868144" y="1556792"/>
            <a:ext cx="2664296" cy="2062103"/>
          </a:xfrm>
          <a:prstGeom prst="rect">
            <a:avLst/>
          </a:prstGeom>
        </p:spPr>
        <p:txBody>
          <a:bodyPr wrap="square">
            <a:spAutoFit/>
          </a:bodyPr>
          <a:lstStyle/>
          <a:p>
            <a:pPr marL="0" indent="0">
              <a:buNone/>
            </a:pPr>
            <a:r>
              <a:rPr lang="da-DK" sz="1600" dirty="0"/>
              <a:t>»Den tredje grund til at Y er et oplagt arbejderparti, </a:t>
            </a:r>
            <a:r>
              <a:rPr lang="da-DK" sz="1600" dirty="0" smtClean="0"/>
              <a:t>skyldes </a:t>
            </a:r>
            <a:r>
              <a:rPr lang="da-DK" sz="1600" dirty="0"/>
              <a:t>skattepolitikken (...) Det eksorbitant høje danske </a:t>
            </a:r>
            <a:r>
              <a:rPr lang="da-DK" sz="1600" dirty="0" smtClean="0"/>
              <a:t>skattetryk </a:t>
            </a:r>
            <a:r>
              <a:rPr lang="da-DK" sz="1600" dirty="0"/>
              <a:t>- verdens højeste - skader den danske lønmodtager mere, end det gavner«</a:t>
            </a:r>
          </a:p>
        </p:txBody>
      </p:sp>
    </p:spTree>
    <p:extLst>
      <p:ext uri="{BB962C8B-B14F-4D97-AF65-F5344CB8AC3E}">
        <p14:creationId xmlns:p14="http://schemas.microsoft.com/office/powerpoint/2010/main" val="9323036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GÆT ET ARBEJDERPARTI</a:t>
            </a:r>
          </a:p>
        </p:txBody>
      </p:sp>
      <p:sp>
        <p:nvSpPr>
          <p:cNvPr id="3" name="Pladsholder til indhold 2"/>
          <p:cNvSpPr>
            <a:spLocks noGrp="1"/>
          </p:cNvSpPr>
          <p:nvPr>
            <p:ph sz="half" idx="1"/>
          </p:nvPr>
        </p:nvSpPr>
        <p:spPr>
          <a:xfrm>
            <a:off x="457200" y="1628775"/>
            <a:ext cx="2386608" cy="2808337"/>
          </a:xfrm>
        </p:spPr>
        <p:txBody>
          <a:bodyPr/>
          <a:lstStyle/>
          <a:p>
            <a:pPr marL="0" indent="0">
              <a:buNone/>
            </a:pPr>
            <a:r>
              <a:rPr lang="da-DK" sz="1600" dirty="0">
                <a:latin typeface="Calibri"/>
              </a:rPr>
              <a:t>»I den forstand er X det moderne arbejderparti, fordi vi påskønner den dansker som yder en indsats. Den politik, som skaber den nære tryghed og gør det muligt for familien at disponere i tillid til, at de ikke bliver overrasket af skatter og gebyrer«</a:t>
            </a:r>
            <a:endParaRPr lang="da-DK" sz="1600" dirty="0"/>
          </a:p>
        </p:txBody>
      </p:sp>
      <p:sp>
        <p:nvSpPr>
          <p:cNvPr id="4" name="Pladsholder til indhold 3"/>
          <p:cNvSpPr>
            <a:spLocks noGrp="1"/>
          </p:cNvSpPr>
          <p:nvPr>
            <p:ph sz="half" idx="2"/>
          </p:nvPr>
        </p:nvSpPr>
        <p:spPr>
          <a:xfrm>
            <a:off x="2987824" y="1586338"/>
            <a:ext cx="2880320" cy="2808312"/>
          </a:xfrm>
        </p:spPr>
        <p:txBody>
          <a:bodyPr/>
          <a:lstStyle/>
          <a:p>
            <a:pPr marL="0" indent="0">
              <a:buNone/>
            </a:pPr>
            <a:r>
              <a:rPr lang="da-DK" sz="1600" dirty="0">
                <a:latin typeface="Calibri"/>
              </a:rPr>
              <a:t>»Vi skal (...).være det moderne arbejderparti, der har svarene på morgendagens problemer og udfordringer. Og den væsentligste udfordring er: Hvordan sikrer vi, at der er tilstrækkelig gang i hjulene og arbejdspladser til alle?«</a:t>
            </a:r>
            <a:endParaRPr lang="da-DK" sz="1600" dirty="0"/>
          </a:p>
        </p:txBody>
      </p:sp>
      <p:sp>
        <p:nvSpPr>
          <p:cNvPr id="5" name="Pladsholder til sidefod 4"/>
          <p:cNvSpPr>
            <a:spLocks noGrp="1"/>
          </p:cNvSpPr>
          <p:nvPr>
            <p:ph type="ftr" sz="quarter" idx="10"/>
          </p:nvPr>
        </p:nvSpPr>
        <p:spPr/>
        <p:txBody>
          <a:bodyPr/>
          <a:lstStyle/>
          <a:p>
            <a:pPr>
              <a:defRPr/>
            </a:pPr>
            <a:r>
              <a:rPr lang="pt-BR" smtClean="0"/>
              <a:t>A A R H U S   U N I V E R S I T E T            Institut for  Kommunikation og Kultur</a:t>
            </a:r>
            <a:endParaRPr lang="da-DK" dirty="0"/>
          </a:p>
        </p:txBody>
      </p:sp>
      <p:sp>
        <p:nvSpPr>
          <p:cNvPr id="6" name="Rektangel 5"/>
          <p:cNvSpPr/>
          <p:nvPr/>
        </p:nvSpPr>
        <p:spPr>
          <a:xfrm>
            <a:off x="5868144" y="1556792"/>
            <a:ext cx="2664296" cy="2062103"/>
          </a:xfrm>
          <a:prstGeom prst="rect">
            <a:avLst/>
          </a:prstGeom>
        </p:spPr>
        <p:txBody>
          <a:bodyPr wrap="square">
            <a:spAutoFit/>
          </a:bodyPr>
          <a:lstStyle/>
          <a:p>
            <a:pPr marL="0" indent="0">
              <a:buNone/>
            </a:pPr>
            <a:r>
              <a:rPr lang="da-DK" sz="1600" dirty="0"/>
              <a:t>»Den tredje grund til at Y er et oplagt arbejderparti, </a:t>
            </a:r>
            <a:r>
              <a:rPr lang="da-DK" sz="1600" dirty="0" smtClean="0"/>
              <a:t>skyldes </a:t>
            </a:r>
            <a:r>
              <a:rPr lang="da-DK" sz="1600" dirty="0"/>
              <a:t>skattepolitikken (...) Det eksorbitant høje danske </a:t>
            </a:r>
            <a:r>
              <a:rPr lang="da-DK" sz="1600" dirty="0" smtClean="0"/>
              <a:t>skattetryk </a:t>
            </a:r>
            <a:r>
              <a:rPr lang="da-DK" sz="1600" dirty="0"/>
              <a:t>- verdens højeste - skader den danske lønmodtager mere, end det gavner«</a:t>
            </a:r>
          </a:p>
        </p:txBody>
      </p:sp>
      <p:sp>
        <p:nvSpPr>
          <p:cNvPr id="7" name="Tekstboks 6"/>
          <p:cNvSpPr txBox="1"/>
          <p:nvPr/>
        </p:nvSpPr>
        <p:spPr>
          <a:xfrm>
            <a:off x="611560" y="4509120"/>
            <a:ext cx="8244408" cy="1200329"/>
          </a:xfrm>
          <a:prstGeom prst="rect">
            <a:avLst/>
          </a:prstGeom>
          <a:noFill/>
        </p:spPr>
        <p:txBody>
          <a:bodyPr wrap="square" rtlCol="0">
            <a:spAutoFit/>
          </a:bodyPr>
          <a:lstStyle/>
          <a:p>
            <a:r>
              <a:rPr lang="da-DK" dirty="0">
                <a:cs typeface="ＭＳ Ｐゴシック" charset="-128"/>
              </a:rPr>
              <a:t>Løsningen på gåden er at X-partiteksten er skrevet af Lars Løkke Rasmussen 11. september 2011; Y-partiteksten er skrevet af Anders Samuelsen 6. august 2013; og den tredje tekst af socialdemokraten Mogens Jensen 30. april 2012. </a:t>
            </a:r>
          </a:p>
          <a:p>
            <a:endParaRPr lang="da-DK" dirty="0"/>
          </a:p>
        </p:txBody>
      </p:sp>
    </p:spTree>
    <p:extLst>
      <p:ext uri="{BB962C8B-B14F-4D97-AF65-F5344CB8AC3E}">
        <p14:creationId xmlns:p14="http://schemas.microsoft.com/office/powerpoint/2010/main" val="11455255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Dårlig spiritus</a:t>
            </a:r>
            <a:endParaRPr lang="da-DK" dirty="0"/>
          </a:p>
        </p:txBody>
      </p:sp>
      <p:pic>
        <p:nvPicPr>
          <p:cNvPr id="5" name="Pladsholder til indhold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11560" y="1556792"/>
            <a:ext cx="8225237" cy="3761030"/>
          </a:xfrm>
        </p:spPr>
      </p:pic>
      <p:sp>
        <p:nvSpPr>
          <p:cNvPr id="4" name="Pladsholder til sidefod 3"/>
          <p:cNvSpPr>
            <a:spLocks noGrp="1"/>
          </p:cNvSpPr>
          <p:nvPr>
            <p:ph type="ftr" sz="quarter" idx="10"/>
          </p:nvPr>
        </p:nvSpPr>
        <p:spPr/>
        <p:txBody>
          <a:bodyPr/>
          <a:lstStyle/>
          <a:p>
            <a:pPr>
              <a:defRPr/>
            </a:pPr>
            <a:r>
              <a:rPr lang="pt-BR" smtClean="0"/>
              <a:t>A A R H U S   U N I V E R S I T E T            Institut for  Kommunikation og Kultur</a:t>
            </a:r>
            <a:endParaRPr lang="da-DK" dirty="0"/>
          </a:p>
        </p:txBody>
      </p:sp>
    </p:spTree>
    <p:extLst>
      <p:ext uri="{BB962C8B-B14F-4D97-AF65-F5344CB8AC3E}">
        <p14:creationId xmlns:p14="http://schemas.microsoft.com/office/powerpoint/2010/main" val="33200023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Parentetisk information</a:t>
            </a:r>
            <a:endParaRPr lang="da-DK" dirty="0"/>
          </a:p>
        </p:txBody>
      </p:sp>
      <p:sp>
        <p:nvSpPr>
          <p:cNvPr id="4" name="Pladsholder til sidefod 3"/>
          <p:cNvSpPr>
            <a:spLocks noGrp="1"/>
          </p:cNvSpPr>
          <p:nvPr>
            <p:ph type="ftr" sz="quarter" idx="10"/>
          </p:nvPr>
        </p:nvSpPr>
        <p:spPr/>
        <p:txBody>
          <a:bodyPr/>
          <a:lstStyle/>
          <a:p>
            <a:pPr>
              <a:defRPr/>
            </a:pPr>
            <a:r>
              <a:rPr lang="pt-BR" smtClean="0"/>
              <a:t>A A R H U S   U N I V E R S I T E T            Institut for  Kommunikation og Kultur</a:t>
            </a:r>
            <a:endParaRPr lang="da-DK" dirty="0"/>
          </a:p>
        </p:txBody>
      </p:sp>
      <p:pic>
        <p:nvPicPr>
          <p:cNvPr id="6" name="Pladsholder til indhold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3278207" y="3427746"/>
            <a:ext cx="5865793" cy="268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14383" y="1396784"/>
            <a:ext cx="4545672" cy="2734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kstboks 8"/>
          <p:cNvSpPr txBox="1"/>
          <p:nvPr/>
        </p:nvSpPr>
        <p:spPr>
          <a:xfrm>
            <a:off x="4716016" y="1412776"/>
            <a:ext cx="4427984" cy="2031325"/>
          </a:xfrm>
          <a:prstGeom prst="rect">
            <a:avLst/>
          </a:prstGeom>
          <a:noFill/>
        </p:spPr>
        <p:txBody>
          <a:bodyPr wrap="square" rtlCol="0">
            <a:spAutoFit/>
          </a:bodyPr>
          <a:lstStyle/>
          <a:p>
            <a:r>
              <a:rPr lang="da-DK" dirty="0"/>
              <a:t>Parentetisk information er irrelevant i forhold til ytringens </a:t>
            </a:r>
            <a:r>
              <a:rPr lang="da-DK" dirty="0" smtClean="0"/>
              <a:t>formål, og derfor mere informativt end det kræves. Det  er ofte ekstrainformation </a:t>
            </a:r>
            <a:r>
              <a:rPr lang="da-DK" dirty="0"/>
              <a:t>for de </a:t>
            </a:r>
            <a:r>
              <a:rPr lang="da-DK" dirty="0" smtClean="0"/>
              <a:t>tungnemme</a:t>
            </a:r>
            <a:r>
              <a:rPr lang="da-DK" dirty="0"/>
              <a:t> </a:t>
            </a:r>
            <a:r>
              <a:rPr lang="da-DK" dirty="0" smtClean="0"/>
              <a:t>om den rette holdning til det omtalte, det som giver adgang til fællesskabet. </a:t>
            </a:r>
            <a:endParaRPr lang="da-DK" dirty="0"/>
          </a:p>
          <a:p>
            <a:endParaRPr lang="da-DK" dirty="0"/>
          </a:p>
        </p:txBody>
      </p:sp>
    </p:spTree>
    <p:extLst>
      <p:ext uri="{BB962C8B-B14F-4D97-AF65-F5344CB8AC3E}">
        <p14:creationId xmlns:p14="http://schemas.microsoft.com/office/powerpoint/2010/main" val="1927223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Pladsholder til sidefod 3"/>
          <p:cNvSpPr txBox="1">
            <a:spLocks noGrp="1"/>
          </p:cNvSpPr>
          <p:nvPr/>
        </p:nvSpPr>
        <p:spPr bwMode="auto">
          <a:xfrm>
            <a:off x="1582738" y="6165304"/>
            <a:ext cx="2895600" cy="556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endParaRPr lang="da-DK" sz="1200" b="1" dirty="0">
              <a:latin typeface="Futura Medium" pitchFamily="34" charset="0"/>
            </a:endParaRPr>
          </a:p>
        </p:txBody>
      </p:sp>
      <p:sp>
        <p:nvSpPr>
          <p:cNvPr id="78851" name="Rectangle 2"/>
          <p:cNvSpPr>
            <a:spLocks noGrp="1" noChangeArrowheads="1"/>
          </p:cNvSpPr>
          <p:nvPr>
            <p:ph type="title" idx="4294967295"/>
          </p:nvPr>
        </p:nvSpPr>
        <p:spPr/>
        <p:txBody>
          <a:bodyPr/>
          <a:lstStyle/>
          <a:p>
            <a:pPr eaLnBrk="1" hangingPunct="1"/>
            <a:r>
              <a:rPr lang="da-DK" smtClean="0"/>
              <a:t>Relevans</a:t>
            </a:r>
          </a:p>
        </p:txBody>
      </p:sp>
      <p:sp>
        <p:nvSpPr>
          <p:cNvPr id="80899" name="Rectangle 3"/>
          <p:cNvSpPr>
            <a:spLocks noGrp="1" noChangeArrowheads="1"/>
          </p:cNvSpPr>
          <p:nvPr>
            <p:ph type="body" idx="4294967295"/>
          </p:nvPr>
        </p:nvSpPr>
        <p:spPr/>
        <p:txBody>
          <a:bodyPr/>
          <a:lstStyle/>
          <a:p>
            <a:pPr eaLnBrk="1" hangingPunct="1">
              <a:lnSpc>
                <a:spcPct val="90000"/>
              </a:lnSpc>
            </a:pPr>
            <a:r>
              <a:rPr lang="da-DK" smtClean="0"/>
              <a:t>Men man skal sige </a:t>
            </a:r>
            <a:r>
              <a:rPr lang="da-DK" b="1" smtClean="0"/>
              <a:t>hele</a:t>
            </a:r>
            <a:r>
              <a:rPr lang="da-DK" smtClean="0"/>
              <a:t> sandheden. </a:t>
            </a:r>
          </a:p>
          <a:p>
            <a:pPr lvl="1" eaLnBrk="1" hangingPunct="1">
              <a:lnSpc>
                <a:spcPct val="90000"/>
              </a:lnSpc>
            </a:pPr>
            <a:r>
              <a:rPr lang="da-DK" sz="2000" smtClean="0"/>
              <a:t>Det er ikke usandt, selv om man ved at hun har 4 børn, at sige: </a:t>
            </a:r>
          </a:p>
          <a:p>
            <a:pPr eaLnBrk="1" hangingPunct="1">
              <a:lnSpc>
                <a:spcPct val="90000"/>
              </a:lnSpc>
            </a:pPr>
            <a:r>
              <a:rPr lang="da-DK" i="1" smtClean="0"/>
              <a:t>Hun har 3 børn</a:t>
            </a:r>
          </a:p>
          <a:p>
            <a:pPr eaLnBrk="1" hangingPunct="1">
              <a:lnSpc>
                <a:spcPct val="90000"/>
              </a:lnSpc>
            </a:pPr>
            <a:r>
              <a:rPr lang="da-DK" smtClean="0"/>
              <a:t> </a:t>
            </a:r>
            <a:r>
              <a:rPr lang="da-DK" sz="2400" smtClean="0"/>
              <a:t>Jeg kommer fra Island (hvorfra man må indføre 2 liter spiritus) til tolderen i lufthavnen med min pose der indeholder to flasker akvavit og to flasker cognac, så jeg siger før han spørger:</a:t>
            </a:r>
            <a:r>
              <a:rPr lang="da-DK" sz="2400" i="1" smtClean="0"/>
              <a:t> </a:t>
            </a:r>
          </a:p>
          <a:p>
            <a:pPr eaLnBrk="1" hangingPunct="1">
              <a:lnSpc>
                <a:spcPct val="90000"/>
              </a:lnSpc>
            </a:pPr>
            <a:r>
              <a:rPr lang="da-DK" sz="2400" i="1" smtClean="0"/>
              <a:t>Jeg har to flasker akvavit i posen</a:t>
            </a:r>
            <a:endParaRPr lang="da-DK" smtClean="0"/>
          </a:p>
        </p:txBody>
      </p:sp>
      <p:sp>
        <p:nvSpPr>
          <p:cNvPr id="2" name="Pladsholder til sidefod 1"/>
          <p:cNvSpPr>
            <a:spLocks noGrp="1"/>
          </p:cNvSpPr>
          <p:nvPr>
            <p:ph type="ftr" sz="quarter" idx="10"/>
          </p:nvPr>
        </p:nvSpPr>
        <p:spPr/>
        <p:txBody>
          <a:bodyPr/>
          <a:lstStyle/>
          <a:p>
            <a:pPr>
              <a:defRPr/>
            </a:pPr>
            <a:r>
              <a:rPr lang="pt-BR" smtClean="0"/>
              <a:t>A A R H U S   U N I V E R S I T E T            Institut for  Kommunikation og Kultur</a:t>
            </a:r>
            <a:endParaRPr lang="da-DK"/>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80899">
                                            <p:txEl>
                                              <p:pRg st="3" end="3"/>
                                            </p:txEl>
                                          </p:spTgt>
                                        </p:tgtEl>
                                        <p:attrNameLst>
                                          <p:attrName>style.visibility</p:attrName>
                                        </p:attrNameLst>
                                      </p:cBhvr>
                                      <p:to>
                                        <p:strVal val="visible"/>
                                      </p:to>
                                    </p:set>
                                    <p:animEffect transition="in" filter="box(in)">
                                      <p:cBhvr>
                                        <p:cTn id="7" dur="500"/>
                                        <p:tgtEl>
                                          <p:spTgt spid="80899">
                                            <p:txEl>
                                              <p:pRg st="3" end="3"/>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80899">
                                            <p:txEl>
                                              <p:pRg st="4" end="4"/>
                                            </p:txEl>
                                          </p:spTgt>
                                        </p:tgtEl>
                                        <p:attrNameLst>
                                          <p:attrName>style.visibility</p:attrName>
                                        </p:attrNameLst>
                                      </p:cBhvr>
                                      <p:to>
                                        <p:strVal val="visible"/>
                                      </p:to>
                                    </p:set>
                                    <p:animEffect transition="in" filter="box(in)">
                                      <p:cBhvr>
                                        <p:cTn id="12" dur="500"/>
                                        <p:tgtEl>
                                          <p:spTgt spid="8089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a-DK" dirty="0" err="1" smtClean="0"/>
              <a:t>Bullshit</a:t>
            </a:r>
            <a:endParaRPr lang="da-DK" dirty="0"/>
          </a:p>
        </p:txBody>
      </p:sp>
      <p:sp>
        <p:nvSpPr>
          <p:cNvPr id="4" name="Pladsholder til indhold 3"/>
          <p:cNvSpPr>
            <a:spLocks noGrp="1"/>
          </p:cNvSpPr>
          <p:nvPr>
            <p:ph idx="1"/>
          </p:nvPr>
        </p:nvSpPr>
        <p:spPr/>
        <p:txBody>
          <a:bodyPr/>
          <a:lstStyle/>
          <a:p>
            <a:r>
              <a:rPr lang="da-DK" sz="2000" dirty="0"/>
              <a:t>a. Taleren </a:t>
            </a:r>
            <a:r>
              <a:rPr lang="da-DK" sz="2000" dirty="0" smtClean="0"/>
              <a:t>forudsætter eller </a:t>
            </a:r>
            <a:r>
              <a:rPr lang="da-DK" sz="2000" dirty="0" smtClean="0"/>
              <a:t>underforstår </a:t>
            </a:r>
            <a:r>
              <a:rPr lang="da-DK" sz="2000" dirty="0" smtClean="0"/>
              <a:t>(eller </a:t>
            </a:r>
            <a:r>
              <a:rPr lang="da-DK" sz="2000" dirty="0" smtClean="0"/>
              <a:t>fremsætter </a:t>
            </a:r>
            <a:r>
              <a:rPr lang="da-DK" sz="2000" dirty="0" smtClean="0"/>
              <a:t>alt for skråsikkert) </a:t>
            </a:r>
            <a:r>
              <a:rPr lang="da-DK" sz="2000" dirty="0" smtClean="0"/>
              <a:t>en påstand</a:t>
            </a:r>
            <a:endParaRPr lang="da-DK" sz="2000" dirty="0"/>
          </a:p>
          <a:p>
            <a:r>
              <a:rPr lang="da-DK" sz="2000" dirty="0" smtClean="0"/>
              <a:t>b. som </a:t>
            </a:r>
            <a:r>
              <a:rPr lang="da-DK" sz="2000" dirty="0"/>
              <a:t>er relevant, men </a:t>
            </a:r>
            <a:r>
              <a:rPr lang="da-DK" sz="2000" dirty="0" smtClean="0"/>
              <a:t>usandsynlig</a:t>
            </a:r>
            <a:r>
              <a:rPr lang="da-DK" sz="2000" dirty="0"/>
              <a:t>,</a:t>
            </a:r>
          </a:p>
          <a:p>
            <a:r>
              <a:rPr lang="da-DK" sz="2000" dirty="0"/>
              <a:t>c</a:t>
            </a:r>
            <a:r>
              <a:rPr lang="da-DK" sz="2000" dirty="0" smtClean="0"/>
              <a:t>. og giver alligevel ingen </a:t>
            </a:r>
            <a:r>
              <a:rPr lang="da-DK" sz="2000" dirty="0"/>
              <a:t>evidens for </a:t>
            </a:r>
            <a:r>
              <a:rPr lang="da-DK" sz="2000" dirty="0" smtClean="0"/>
              <a:t>den </a:t>
            </a:r>
            <a:endParaRPr lang="da-DK" sz="2000" dirty="0" smtClean="0"/>
          </a:p>
          <a:p>
            <a:pPr marL="0" indent="0">
              <a:buNone/>
            </a:pPr>
            <a:r>
              <a:rPr lang="da-DK" sz="2000" dirty="0"/>
              <a:t> </a:t>
            </a:r>
            <a:r>
              <a:rPr lang="da-DK" sz="2000" dirty="0" smtClean="0"/>
              <a:t>       </a:t>
            </a:r>
            <a:r>
              <a:rPr lang="da-DK" sz="2000" dirty="0" smtClean="0"/>
              <a:t>og </a:t>
            </a:r>
            <a:r>
              <a:rPr lang="da-DK" sz="2000" dirty="0" smtClean="0"/>
              <a:t>interesserer </a:t>
            </a:r>
            <a:r>
              <a:rPr lang="da-DK" sz="2000" dirty="0"/>
              <a:t>sig </a:t>
            </a:r>
            <a:r>
              <a:rPr lang="da-DK" sz="2000" dirty="0" smtClean="0"/>
              <a:t>overhovedet ikke for </a:t>
            </a:r>
            <a:r>
              <a:rPr lang="da-DK" sz="2000" dirty="0"/>
              <a:t>om </a:t>
            </a:r>
            <a:r>
              <a:rPr lang="da-DK" sz="2000" dirty="0" smtClean="0"/>
              <a:t>den </a:t>
            </a:r>
            <a:r>
              <a:rPr lang="da-DK" sz="2000" dirty="0"/>
              <a:t>er </a:t>
            </a:r>
            <a:r>
              <a:rPr lang="da-DK" sz="2000" dirty="0" smtClean="0"/>
              <a:t>sand.</a:t>
            </a:r>
            <a:endParaRPr lang="da-DK" sz="2000" dirty="0"/>
          </a:p>
          <a:p>
            <a:r>
              <a:rPr lang="da-DK" sz="2000" dirty="0"/>
              <a:t>d</a:t>
            </a:r>
            <a:r>
              <a:rPr lang="da-DK" sz="2000" dirty="0" smtClean="0"/>
              <a:t>. </a:t>
            </a:r>
            <a:r>
              <a:rPr lang="da-DK" sz="2000" dirty="0" smtClean="0"/>
              <a:t>Talerens hensigt er dermed ikke at hævde påstanden, men at  fange tilhørernes </a:t>
            </a:r>
            <a:r>
              <a:rPr lang="da-DK" sz="2000" dirty="0" smtClean="0"/>
              <a:t>opmærksomhed,</a:t>
            </a:r>
            <a:endParaRPr lang="da-DK" sz="2000" dirty="0"/>
          </a:p>
          <a:p>
            <a:r>
              <a:rPr lang="da-DK" sz="2000" dirty="0"/>
              <a:t>e</a:t>
            </a:r>
            <a:r>
              <a:rPr lang="da-DK" sz="2000" dirty="0" smtClean="0"/>
              <a:t>. </a:t>
            </a:r>
            <a:r>
              <a:rPr lang="da-DK" sz="2000" dirty="0"/>
              <a:t>og </a:t>
            </a:r>
            <a:r>
              <a:rPr lang="da-DK" sz="2000" dirty="0" smtClean="0"/>
              <a:t>at beslaglægge </a:t>
            </a:r>
            <a:r>
              <a:rPr lang="da-DK" sz="2000" dirty="0"/>
              <a:t>modstandernes tid (som bruges på at </a:t>
            </a:r>
            <a:r>
              <a:rPr lang="da-DK" sz="2000" dirty="0" smtClean="0"/>
              <a:t>tilbagevise påstanden).</a:t>
            </a:r>
            <a:endParaRPr lang="da-DK" sz="2000" dirty="0"/>
          </a:p>
        </p:txBody>
      </p:sp>
      <p:sp>
        <p:nvSpPr>
          <p:cNvPr id="2" name="Pladsholder til sidefod 1"/>
          <p:cNvSpPr>
            <a:spLocks noGrp="1"/>
          </p:cNvSpPr>
          <p:nvPr>
            <p:ph type="ftr" sz="quarter" idx="10"/>
          </p:nvPr>
        </p:nvSpPr>
        <p:spPr/>
        <p:txBody>
          <a:bodyPr/>
          <a:lstStyle/>
          <a:p>
            <a:pPr>
              <a:defRPr/>
            </a:pPr>
            <a:r>
              <a:rPr lang="pt-BR" smtClean="0"/>
              <a:t>A A R H U S   U N I V E R S I T E T            Institut for  Kommunikation og Kultur</a:t>
            </a:r>
            <a:endParaRPr lang="da-DK" dirty="0"/>
          </a:p>
        </p:txBody>
      </p:sp>
    </p:spTree>
    <p:extLst>
      <p:ext uri="{BB962C8B-B14F-4D97-AF65-F5344CB8AC3E}">
        <p14:creationId xmlns:p14="http://schemas.microsoft.com/office/powerpoint/2010/main" val="2803118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err="1" smtClean="0"/>
              <a:t>Bullshit</a:t>
            </a:r>
            <a:endParaRPr lang="da-DK" dirty="0"/>
          </a:p>
        </p:txBody>
      </p:sp>
      <p:sp>
        <p:nvSpPr>
          <p:cNvPr id="4" name="Pladsholder til sidefod 3"/>
          <p:cNvSpPr>
            <a:spLocks noGrp="1"/>
          </p:cNvSpPr>
          <p:nvPr>
            <p:ph type="ftr" sz="quarter" idx="10"/>
          </p:nvPr>
        </p:nvSpPr>
        <p:spPr/>
        <p:txBody>
          <a:bodyPr/>
          <a:lstStyle/>
          <a:p>
            <a:pPr>
              <a:defRPr/>
            </a:pPr>
            <a:r>
              <a:rPr lang="pt-BR" smtClean="0">
                <a:solidFill>
                  <a:srgbClr val="000000"/>
                </a:solidFill>
              </a:rPr>
              <a:t>A A R H U S   U N I V E R S I T E T            Institut for  Kommunikation og Kultur</a:t>
            </a:r>
            <a:endParaRPr lang="da-DK" dirty="0">
              <a:solidFill>
                <a:srgbClr val="000000"/>
              </a:solidFill>
            </a:endParaRP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91680" y="1268760"/>
            <a:ext cx="5379885" cy="29551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kstboks 2"/>
          <p:cNvSpPr txBox="1"/>
          <p:nvPr/>
        </p:nvSpPr>
        <p:spPr>
          <a:xfrm>
            <a:off x="971600" y="4509120"/>
            <a:ext cx="7776864" cy="1661993"/>
          </a:xfrm>
          <a:prstGeom prst="rect">
            <a:avLst/>
          </a:prstGeom>
          <a:noFill/>
        </p:spPr>
        <p:txBody>
          <a:bodyPr wrap="square" rtlCol="0">
            <a:spAutoFit/>
          </a:bodyPr>
          <a:lstStyle/>
          <a:p>
            <a:r>
              <a:rPr lang="da-DK" sz="1400" dirty="0"/>
              <a:t>a. Taleren forudsætter, underforstår eller fremsætter skråsikkert en påstand</a:t>
            </a:r>
          </a:p>
          <a:p>
            <a:r>
              <a:rPr lang="da-DK" sz="1400" dirty="0"/>
              <a:t>b. som er relevant, men usandsynlig,</a:t>
            </a:r>
          </a:p>
          <a:p>
            <a:r>
              <a:rPr lang="da-DK" sz="1400" dirty="0"/>
              <a:t>c</a:t>
            </a:r>
            <a:r>
              <a:rPr lang="da-DK" sz="1400" dirty="0" smtClean="0"/>
              <a:t>. </a:t>
            </a:r>
            <a:r>
              <a:rPr lang="da-DK" sz="1400" dirty="0" smtClean="0"/>
              <a:t>og</a:t>
            </a:r>
            <a:r>
              <a:rPr lang="da-DK" sz="1400" dirty="0" smtClean="0"/>
              <a:t> </a:t>
            </a:r>
            <a:r>
              <a:rPr lang="da-DK" sz="1400" dirty="0"/>
              <a:t>giver ingen evidens for den og interesserer sig overhovedet ikke for om den er sand.</a:t>
            </a:r>
          </a:p>
          <a:p>
            <a:r>
              <a:rPr lang="da-DK" sz="1400" dirty="0"/>
              <a:t>d. Talerens hensigt er dermed ikke at hævde påstanden, men at  fange tilhørernes opmærksomhed</a:t>
            </a:r>
          </a:p>
          <a:p>
            <a:r>
              <a:rPr lang="da-DK" sz="1400" dirty="0"/>
              <a:t>e</a:t>
            </a:r>
            <a:r>
              <a:rPr lang="da-DK" sz="1400" dirty="0" smtClean="0"/>
              <a:t>. </a:t>
            </a:r>
            <a:r>
              <a:rPr lang="da-DK" sz="1400" dirty="0"/>
              <a:t>og at beslaglægge modstandernes tid (som bruges på at tilbagevise påstanden).</a:t>
            </a:r>
          </a:p>
          <a:p>
            <a:endParaRPr lang="da-DK" dirty="0"/>
          </a:p>
        </p:txBody>
      </p:sp>
    </p:spTree>
    <p:extLst>
      <p:ext uri="{BB962C8B-B14F-4D97-AF65-F5344CB8AC3E}">
        <p14:creationId xmlns:p14="http://schemas.microsoft.com/office/powerpoint/2010/main" val="133468692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err="1" smtClean="0"/>
              <a:t>Bullshit</a:t>
            </a:r>
            <a:endParaRPr lang="da-DK" dirty="0"/>
          </a:p>
        </p:txBody>
      </p:sp>
      <p:sp>
        <p:nvSpPr>
          <p:cNvPr id="3" name="Pladsholder til indhold 2"/>
          <p:cNvSpPr>
            <a:spLocks noGrp="1"/>
          </p:cNvSpPr>
          <p:nvPr>
            <p:ph idx="1"/>
          </p:nvPr>
        </p:nvSpPr>
        <p:spPr>
          <a:xfrm>
            <a:off x="457200" y="1628775"/>
            <a:ext cx="8291264" cy="3671888"/>
          </a:xfrm>
        </p:spPr>
        <p:txBody>
          <a:bodyPr/>
          <a:lstStyle/>
          <a:p>
            <a:r>
              <a:rPr lang="da-DK" sz="2400" dirty="0"/>
              <a:t>a</a:t>
            </a:r>
            <a:r>
              <a:rPr lang="da-DK" sz="2400" dirty="0" smtClean="0"/>
              <a:t>. Donald </a:t>
            </a:r>
            <a:r>
              <a:rPr lang="da-DK" sz="2400" dirty="0" err="1" smtClean="0"/>
              <a:t>Trump</a:t>
            </a:r>
            <a:r>
              <a:rPr lang="da-DK" sz="2400" dirty="0" smtClean="0"/>
              <a:t> siger: </a:t>
            </a:r>
          </a:p>
          <a:p>
            <a:r>
              <a:rPr lang="da-DK" sz="2400" dirty="0" smtClean="0"/>
              <a:t>”Jeg vil bygge en mægtig mur og lade Mexico betale.”</a:t>
            </a:r>
          </a:p>
          <a:p>
            <a:r>
              <a:rPr lang="da-DK" sz="2400" dirty="0"/>
              <a:t>b</a:t>
            </a:r>
            <a:r>
              <a:rPr lang="da-DK" sz="2400" dirty="0" smtClean="0"/>
              <a:t>. Det er relevant hvis indvandringen kan stoppes, men en mur er meget dyr, og USA kan ikke tvinge Mexico til at betale</a:t>
            </a:r>
          </a:p>
          <a:p>
            <a:r>
              <a:rPr lang="da-DK" sz="2400" dirty="0" smtClean="0"/>
              <a:t>c. </a:t>
            </a:r>
            <a:r>
              <a:rPr lang="da-DK" sz="2400" dirty="0" err="1" smtClean="0"/>
              <a:t>Trump</a:t>
            </a:r>
            <a:r>
              <a:rPr lang="da-DK" sz="2400" dirty="0" smtClean="0"/>
              <a:t> aner ikke om det kan lade sig gøre.</a:t>
            </a:r>
          </a:p>
          <a:p>
            <a:r>
              <a:rPr lang="da-DK" sz="2400" dirty="0" smtClean="0"/>
              <a:t>d. Alle der er trætte af indvandringen, lytter efter,</a:t>
            </a:r>
          </a:p>
          <a:p>
            <a:r>
              <a:rPr lang="da-DK" sz="2400" dirty="0" smtClean="0"/>
              <a:t>e. og de demokratiske modstandere </a:t>
            </a:r>
            <a:r>
              <a:rPr lang="da-DK" sz="2400" dirty="0" smtClean="0"/>
              <a:t>taler </a:t>
            </a:r>
            <a:r>
              <a:rPr lang="da-DK" sz="2400" dirty="0" smtClean="0"/>
              <a:t>ikke om andet, end om </a:t>
            </a:r>
            <a:r>
              <a:rPr lang="da-DK" sz="2400" dirty="0" err="1" smtClean="0"/>
              <a:t>Trump</a:t>
            </a:r>
            <a:endParaRPr lang="da-DK" sz="2400" dirty="0"/>
          </a:p>
        </p:txBody>
      </p:sp>
      <p:sp>
        <p:nvSpPr>
          <p:cNvPr id="4" name="Pladsholder til sidefod 3"/>
          <p:cNvSpPr>
            <a:spLocks noGrp="1"/>
          </p:cNvSpPr>
          <p:nvPr>
            <p:ph type="ftr" sz="quarter" idx="10"/>
          </p:nvPr>
        </p:nvSpPr>
        <p:spPr/>
        <p:txBody>
          <a:bodyPr/>
          <a:lstStyle/>
          <a:p>
            <a:pPr>
              <a:defRPr/>
            </a:pPr>
            <a:r>
              <a:rPr lang="pt-BR" smtClean="0"/>
              <a:t>A A R H U S   U N I V E R S I T E T            Institut for  Kommunikation og Kultur</a:t>
            </a:r>
            <a:endParaRPr lang="da-DK" dirty="0"/>
          </a:p>
        </p:txBody>
      </p:sp>
    </p:spTree>
    <p:extLst>
      <p:ext uri="{BB962C8B-B14F-4D97-AF65-F5344CB8AC3E}">
        <p14:creationId xmlns:p14="http://schemas.microsoft.com/office/powerpoint/2010/main" val="302430613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Rasmus Paludan</a:t>
            </a:r>
            <a:endParaRPr lang="da-DK" dirty="0"/>
          </a:p>
        </p:txBody>
      </p:sp>
      <p:sp>
        <p:nvSpPr>
          <p:cNvPr id="4" name="Pladsholder til sidefod 3"/>
          <p:cNvSpPr>
            <a:spLocks noGrp="1"/>
          </p:cNvSpPr>
          <p:nvPr>
            <p:ph type="ftr" sz="quarter" idx="10"/>
          </p:nvPr>
        </p:nvSpPr>
        <p:spPr/>
        <p:txBody>
          <a:bodyPr/>
          <a:lstStyle/>
          <a:p>
            <a:pPr>
              <a:defRPr/>
            </a:pPr>
            <a:r>
              <a:rPr lang="pt-BR" smtClean="0"/>
              <a:t>A A R H U S   U N I V E R S I T E T            Institut for  Kommunikation og Kultur</a:t>
            </a:r>
            <a:endParaRPr lang="da-DK" dirty="0"/>
          </a:p>
        </p:txBody>
      </p:sp>
      <p:sp>
        <p:nvSpPr>
          <p:cNvPr id="5" name="Tekstboks 4"/>
          <p:cNvSpPr txBox="1"/>
          <p:nvPr/>
        </p:nvSpPr>
        <p:spPr>
          <a:xfrm>
            <a:off x="853880" y="1412776"/>
            <a:ext cx="7462536" cy="3139321"/>
          </a:xfrm>
          <a:prstGeom prst="rect">
            <a:avLst/>
          </a:prstGeom>
          <a:noFill/>
        </p:spPr>
        <p:txBody>
          <a:bodyPr wrap="square" rtlCol="0">
            <a:spAutoFit/>
          </a:bodyPr>
          <a:lstStyle/>
          <a:p>
            <a:r>
              <a:rPr lang="da-DK" i="1" dirty="0"/>
              <a:t>Jeg </a:t>
            </a:r>
            <a:r>
              <a:rPr lang="da-DK" i="1" dirty="0">
                <a:solidFill>
                  <a:schemeClr val="accent6">
                    <a:lumMod val="60000"/>
                    <a:lumOff val="40000"/>
                  </a:schemeClr>
                </a:solidFill>
              </a:rPr>
              <a:t>er frihedens soldat</a:t>
            </a:r>
            <a:r>
              <a:rPr lang="da-DK" i="1" dirty="0"/>
              <a:t>, </a:t>
            </a:r>
            <a:r>
              <a:rPr lang="da-DK" i="1" dirty="0">
                <a:solidFill>
                  <a:schemeClr val="accent6">
                    <a:lumMod val="60000"/>
                    <a:lumOff val="40000"/>
                  </a:schemeClr>
                </a:solidFill>
              </a:rPr>
              <a:t>de svages beskytter, samfundets vogter, danernes lys</a:t>
            </a:r>
            <a:r>
              <a:rPr lang="da-DK" i="1" dirty="0"/>
              <a:t>, Rasmus Paludan, partiformand for Stram Kurs. Jeg er for Danmark og mod </a:t>
            </a:r>
            <a:r>
              <a:rPr lang="da-DK" i="1" dirty="0">
                <a:solidFill>
                  <a:srgbClr val="FF0000"/>
                </a:solidFill>
              </a:rPr>
              <a:t>ghettoens kriminelle samfundstabere </a:t>
            </a:r>
            <a:r>
              <a:rPr lang="da-DK" i="1" dirty="0"/>
              <a:t>ved Ishøj Station. </a:t>
            </a:r>
            <a:r>
              <a:rPr lang="da-DK" i="1" dirty="0" smtClean="0"/>
              <a:t>(...)  Jeg </a:t>
            </a:r>
            <a:r>
              <a:rPr lang="da-DK" i="1" dirty="0"/>
              <a:t>er til </a:t>
            </a:r>
            <a:r>
              <a:rPr lang="da-DK" i="1" dirty="0" err="1"/>
              <a:t>homorettigheder</a:t>
            </a:r>
            <a:r>
              <a:rPr lang="da-DK" i="1" dirty="0"/>
              <a:t> for </a:t>
            </a:r>
            <a:r>
              <a:rPr lang="da-DK" i="1" dirty="0">
                <a:solidFill>
                  <a:srgbClr val="FF0000"/>
                </a:solidFill>
              </a:rPr>
              <a:t>alle de muslimske </a:t>
            </a:r>
            <a:r>
              <a:rPr lang="da-DK" i="1" dirty="0" err="1">
                <a:solidFill>
                  <a:srgbClr val="FF0000"/>
                </a:solidFill>
              </a:rPr>
              <a:t>homoer</a:t>
            </a:r>
            <a:r>
              <a:rPr lang="da-DK" i="1" dirty="0" smtClean="0">
                <a:solidFill>
                  <a:srgbClr val="FF0000"/>
                </a:solidFill>
              </a:rPr>
              <a:t>.</a:t>
            </a:r>
            <a:r>
              <a:rPr lang="da-DK" i="1" dirty="0" smtClean="0"/>
              <a:t> </a:t>
            </a:r>
            <a:r>
              <a:rPr lang="da-DK" dirty="0" smtClean="0"/>
              <a:t> </a:t>
            </a:r>
          </a:p>
          <a:p>
            <a:r>
              <a:rPr lang="da-DK" dirty="0" smtClean="0"/>
              <a:t>                 Ishøj 18-7-2018</a:t>
            </a:r>
          </a:p>
          <a:p>
            <a:endParaRPr lang="da-DK" dirty="0"/>
          </a:p>
          <a:p>
            <a:endParaRPr lang="da-DK" dirty="0" smtClean="0"/>
          </a:p>
          <a:p>
            <a:r>
              <a:rPr lang="da-DK" dirty="0"/>
              <a:t>Nørrebro: Rasmus Paludan: </a:t>
            </a:r>
          </a:p>
          <a:p>
            <a:r>
              <a:rPr lang="da-DK" i="1" dirty="0"/>
              <a:t>Grunden til at de autonome er her i dag, er for at fejre Adolf Hitlers fødselsdag.</a:t>
            </a:r>
            <a:r>
              <a:rPr lang="da-DK" dirty="0"/>
              <a:t> </a:t>
            </a:r>
          </a:p>
          <a:p>
            <a:endParaRPr lang="da-DK" dirty="0"/>
          </a:p>
        </p:txBody>
      </p:sp>
    </p:spTree>
    <p:extLst>
      <p:ext uri="{BB962C8B-B14F-4D97-AF65-F5344CB8AC3E}">
        <p14:creationId xmlns:p14="http://schemas.microsoft.com/office/powerpoint/2010/main" val="234250270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Koranafbrænding</a:t>
            </a:r>
            <a:endParaRPr lang="da-DK" dirty="0"/>
          </a:p>
        </p:txBody>
      </p:sp>
      <p:sp>
        <p:nvSpPr>
          <p:cNvPr id="4" name="Pladsholder til sidefod 3"/>
          <p:cNvSpPr>
            <a:spLocks noGrp="1"/>
          </p:cNvSpPr>
          <p:nvPr>
            <p:ph type="ftr" sz="quarter" idx="10"/>
          </p:nvPr>
        </p:nvSpPr>
        <p:spPr/>
        <p:txBody>
          <a:bodyPr/>
          <a:lstStyle/>
          <a:p>
            <a:pPr>
              <a:defRPr/>
            </a:pPr>
            <a:r>
              <a:rPr lang="pt-BR" smtClean="0"/>
              <a:t>A A R H U S   U N I V E R S I T E T            Institut for  Kommunikation og Kultur</a:t>
            </a:r>
            <a:endParaRPr lang="da-DK" dirty="0"/>
          </a:p>
        </p:txBody>
      </p:sp>
      <p:pic>
        <p:nvPicPr>
          <p:cNvPr id="1026" name="Picture 2" descr="C:\Users\Ole Togeby\Dropbox\Foredrag\Bestil en forsker-17\Koranafbrænding.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5152" y="1556792"/>
            <a:ext cx="6126781" cy="4328999"/>
          </a:xfrm>
          <a:prstGeom prst="rect">
            <a:avLst/>
          </a:prstGeom>
          <a:noFill/>
          <a:extLst>
            <a:ext uri="{909E8E84-426E-40DD-AFC4-6F175D3DCCD1}">
              <a14:hiddenFill xmlns:a14="http://schemas.microsoft.com/office/drawing/2010/main">
                <a:solidFill>
                  <a:srgbClr val="FFFFFF"/>
                </a:solidFill>
              </a14:hiddenFill>
            </a:ext>
          </a:extLst>
        </p:spPr>
      </p:pic>
      <p:sp>
        <p:nvSpPr>
          <p:cNvPr id="5" name="Tekstboks 4"/>
          <p:cNvSpPr txBox="1"/>
          <p:nvPr/>
        </p:nvSpPr>
        <p:spPr>
          <a:xfrm>
            <a:off x="6300192" y="1628800"/>
            <a:ext cx="2448272" cy="2862322"/>
          </a:xfrm>
          <a:prstGeom prst="rect">
            <a:avLst/>
          </a:prstGeom>
          <a:noFill/>
        </p:spPr>
        <p:txBody>
          <a:bodyPr wrap="square" rtlCol="0">
            <a:spAutoFit/>
          </a:bodyPr>
          <a:lstStyle/>
          <a:p>
            <a:r>
              <a:rPr lang="da-DK" dirty="0" smtClean="0"/>
              <a:t>Rasmus Paludan (i midten) brænder Koranen på en éngangsgrill på Christiansborg Slotsplads i   København fredag 22. marts 2019. Foto Liselotte Sabroe/ Ritzau </a:t>
            </a:r>
            <a:r>
              <a:rPr lang="da-DK" dirty="0" err="1" smtClean="0"/>
              <a:t>Scanpix</a:t>
            </a:r>
            <a:endParaRPr lang="da-DK" dirty="0"/>
          </a:p>
        </p:txBody>
      </p:sp>
    </p:spTree>
    <p:extLst>
      <p:ext uri="{BB962C8B-B14F-4D97-AF65-F5344CB8AC3E}">
        <p14:creationId xmlns:p14="http://schemas.microsoft.com/office/powerpoint/2010/main" val="21798979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a-DK" dirty="0" smtClean="0"/>
              <a:t>Facebook</a:t>
            </a:r>
            <a:endParaRPr lang="da-DK" dirty="0"/>
          </a:p>
        </p:txBody>
      </p:sp>
      <p:sp>
        <p:nvSpPr>
          <p:cNvPr id="3" name="Pladsholder til indhold 2"/>
          <p:cNvSpPr>
            <a:spLocks noGrp="1"/>
          </p:cNvSpPr>
          <p:nvPr>
            <p:ph sz="half" idx="1"/>
          </p:nvPr>
        </p:nvSpPr>
        <p:spPr/>
        <p:txBody>
          <a:bodyPr/>
          <a:lstStyle/>
          <a:p>
            <a:r>
              <a:rPr lang="da-DK" sz="2000" b="1" u="sng" dirty="0" smtClean="0"/>
              <a:t>Gustav </a:t>
            </a:r>
            <a:r>
              <a:rPr lang="da-DK" sz="2000" b="1" u="sng" dirty="0"/>
              <a:t>Andersen Salinas (føler sig forelsket</a:t>
            </a:r>
            <a:r>
              <a:rPr lang="da-DK" sz="2000" b="1" u="sng" dirty="0" smtClean="0"/>
              <a:t>) </a:t>
            </a:r>
            <a:r>
              <a:rPr lang="da-DK" sz="2000" dirty="0"/>
              <a:t>28. marts kl. </a:t>
            </a:r>
            <a:r>
              <a:rPr lang="da-DK" sz="2000" dirty="0" smtClean="0"/>
              <a:t>16.28</a:t>
            </a:r>
            <a:endParaRPr lang="da-DK" sz="2000" dirty="0"/>
          </a:p>
        </p:txBody>
      </p:sp>
      <p:sp>
        <p:nvSpPr>
          <p:cNvPr id="6" name="Pladsholder til indhold 5"/>
          <p:cNvSpPr>
            <a:spLocks noGrp="1"/>
          </p:cNvSpPr>
          <p:nvPr>
            <p:ph sz="half" idx="2"/>
          </p:nvPr>
        </p:nvSpPr>
        <p:spPr/>
        <p:txBody>
          <a:bodyPr/>
          <a:lstStyle/>
          <a:p>
            <a:r>
              <a:rPr lang="da-DK" sz="2000" dirty="0"/>
              <a:t>Så har mig og min dejlige kæreste </a:t>
            </a:r>
            <a:r>
              <a:rPr lang="da-DK" sz="2000" dirty="0" smtClean="0"/>
              <a:t>månedsdag! </a:t>
            </a:r>
            <a:r>
              <a:rPr lang="da-DK" sz="2000" dirty="0"/>
              <a:t>Blev overrasket med en fantastisk flot buket </a:t>
            </a:r>
            <a:r>
              <a:rPr lang="da-DK" sz="2000" dirty="0" smtClean="0"/>
              <a:t>roser. </a:t>
            </a:r>
            <a:r>
              <a:rPr lang="da-DK" sz="2000" dirty="0"/>
              <a:t>Hvor er han sød og betænksom </a:t>
            </a:r>
            <a:r>
              <a:rPr lang="da-DK" sz="2000" i="1" dirty="0"/>
              <a:t>(humorikon</a:t>
            </a:r>
            <a:r>
              <a:rPr lang="da-DK" sz="2000" i="1" dirty="0" smtClean="0"/>
              <a:t>)</a:t>
            </a:r>
            <a:r>
              <a:rPr lang="da-DK" sz="2000" dirty="0" smtClean="0"/>
              <a:t>. </a:t>
            </a:r>
            <a:r>
              <a:rPr lang="da-DK" sz="2000" dirty="0"/>
              <a:t/>
            </a:r>
            <a:br>
              <a:rPr lang="da-DK" sz="2000" dirty="0"/>
            </a:br>
            <a:r>
              <a:rPr lang="da-DK" sz="2000" dirty="0"/>
              <a:t>#</a:t>
            </a:r>
            <a:r>
              <a:rPr lang="da-DK" sz="2000" dirty="0" smtClean="0"/>
              <a:t>lykkelig. </a:t>
            </a:r>
            <a:endParaRPr lang="da-DK" sz="2000" dirty="0"/>
          </a:p>
          <a:p>
            <a:r>
              <a:rPr lang="da-DK" sz="2000" dirty="0"/>
              <a:t> </a:t>
            </a:r>
            <a:r>
              <a:rPr lang="da-DK" sz="2000" i="1" dirty="0"/>
              <a:t>Opslaget har 1800+ synes-godt-om, 23 kommentarer og ingen delinger (d. 29.03.16)</a:t>
            </a:r>
            <a:r>
              <a:rPr lang="da-DK" sz="2400" i="1" dirty="0"/>
              <a:t>. </a:t>
            </a:r>
            <a:endParaRPr lang="da-DK" sz="2400" dirty="0"/>
          </a:p>
          <a:p>
            <a:r>
              <a:rPr lang="da-DK" sz="2400" i="1" dirty="0"/>
              <a:t> </a:t>
            </a:r>
            <a:endParaRPr lang="da-DK" sz="3200" dirty="0"/>
          </a:p>
        </p:txBody>
      </p:sp>
      <p:sp>
        <p:nvSpPr>
          <p:cNvPr id="4" name="Pladsholder til sidefod 3"/>
          <p:cNvSpPr>
            <a:spLocks noGrp="1"/>
          </p:cNvSpPr>
          <p:nvPr>
            <p:ph type="ftr" sz="quarter" idx="10"/>
          </p:nvPr>
        </p:nvSpPr>
        <p:spPr/>
        <p:txBody>
          <a:bodyPr/>
          <a:lstStyle/>
          <a:p>
            <a:pPr>
              <a:defRPr/>
            </a:pPr>
            <a:r>
              <a:rPr lang="pt-BR" smtClean="0"/>
              <a:t>A A R H U S   U N I V E R S I T E T            Institut for  Kommunikation og Kultur</a:t>
            </a:r>
            <a:endParaRPr lang="da-DK"/>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1600" y="3068960"/>
            <a:ext cx="2542980" cy="2383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003200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Arlas mission og vision </a:t>
            </a:r>
            <a:endParaRPr lang="da-DK" dirty="0"/>
          </a:p>
        </p:txBody>
      </p:sp>
      <p:sp>
        <p:nvSpPr>
          <p:cNvPr id="3" name="Pladsholder til indhold 2"/>
          <p:cNvSpPr>
            <a:spLocks noGrp="1"/>
          </p:cNvSpPr>
          <p:nvPr>
            <p:ph idx="1"/>
          </p:nvPr>
        </p:nvSpPr>
        <p:spPr/>
        <p:txBody>
          <a:bodyPr/>
          <a:lstStyle/>
          <a:p>
            <a:r>
              <a:rPr lang="da-DK" sz="1800" b="1" dirty="0" err="1"/>
              <a:t>Our</a:t>
            </a:r>
            <a:r>
              <a:rPr lang="da-DK" sz="1800" b="1" dirty="0"/>
              <a:t> Mission</a:t>
            </a:r>
          </a:p>
          <a:p>
            <a:r>
              <a:rPr lang="en-US" sz="1800" dirty="0"/>
              <a:t>To secure the highest value for our farmers’ milk while creating opportunities for their growth.</a:t>
            </a:r>
          </a:p>
          <a:p>
            <a:r>
              <a:rPr lang="en-US" sz="1800" dirty="0"/>
              <a:t>	As a cooperative company owned by milk producers, our task is to ensure that we can create as much value as possible from the milk producers' milk </a:t>
            </a:r>
            <a:r>
              <a:rPr lang="en-US" sz="1800" dirty="0" smtClean="0"/>
              <a:t>- </a:t>
            </a:r>
            <a:r>
              <a:rPr lang="en-US" sz="1800" dirty="0"/>
              <a:t>and thereby achieve a competitive milk price for them </a:t>
            </a:r>
            <a:r>
              <a:rPr lang="en-US" sz="1800" dirty="0" smtClean="0"/>
              <a:t>- </a:t>
            </a:r>
            <a:r>
              <a:rPr lang="en-US" sz="1800" dirty="0"/>
              <a:t>for both our owners and other suppliers.</a:t>
            </a:r>
            <a:endParaRPr lang="en-US" sz="1800" b="1" dirty="0"/>
          </a:p>
          <a:p>
            <a:r>
              <a:rPr lang="da-DK" sz="1800" b="1" dirty="0" err="1" smtClean="0"/>
              <a:t>Our</a:t>
            </a:r>
            <a:r>
              <a:rPr lang="da-DK" sz="1800" b="1" dirty="0" smtClean="0"/>
              <a:t> </a:t>
            </a:r>
            <a:r>
              <a:rPr lang="da-DK" sz="1800" b="1" dirty="0"/>
              <a:t>vision</a:t>
            </a:r>
          </a:p>
          <a:p>
            <a:r>
              <a:rPr lang="en-US" sz="1800" dirty="0"/>
              <a:t>Creating the future of dairy to bring health and inspiration to the world, naturally.</a:t>
            </a:r>
          </a:p>
          <a:p>
            <a:r>
              <a:rPr lang="en-US" sz="1400" dirty="0" smtClean="0"/>
              <a:t>(http</a:t>
            </a:r>
            <a:r>
              <a:rPr lang="en-US" sz="1400" dirty="0"/>
              <a:t>://www.arla.com/About_us/strategy_2017) </a:t>
            </a:r>
            <a:r>
              <a:rPr lang="en-US" sz="2400" dirty="0"/>
              <a:t>.</a:t>
            </a:r>
          </a:p>
          <a:p>
            <a:endParaRPr lang="da-DK" dirty="0"/>
          </a:p>
        </p:txBody>
      </p:sp>
      <p:sp>
        <p:nvSpPr>
          <p:cNvPr id="4" name="Pladsholder til sidefod 3"/>
          <p:cNvSpPr>
            <a:spLocks noGrp="1"/>
          </p:cNvSpPr>
          <p:nvPr>
            <p:ph type="ftr" sz="quarter" idx="10"/>
          </p:nvPr>
        </p:nvSpPr>
        <p:spPr/>
        <p:txBody>
          <a:bodyPr/>
          <a:lstStyle/>
          <a:p>
            <a:pPr>
              <a:defRPr/>
            </a:pPr>
            <a:r>
              <a:rPr lang="pt-BR" smtClean="0"/>
              <a:t>A A R H U S   U N I V E R S I T E T            Institut for  Kommunikation og Kultur</a:t>
            </a:r>
            <a:endParaRPr lang="da-DK" dirty="0"/>
          </a:p>
        </p:txBody>
      </p:sp>
    </p:spTree>
    <p:extLst>
      <p:ext uri="{BB962C8B-B14F-4D97-AF65-F5344CB8AC3E}">
        <p14:creationId xmlns:p14="http://schemas.microsoft.com/office/powerpoint/2010/main" val="22017984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Universitetets mission</a:t>
            </a:r>
            <a:br>
              <a:rPr lang="da-DK" dirty="0" smtClean="0"/>
            </a:br>
            <a:r>
              <a:rPr lang="da-DK" sz="1400" b="0" dirty="0" smtClean="0"/>
              <a:t>(som den kunne se ud)</a:t>
            </a:r>
            <a:endParaRPr lang="da-DK" b="0" dirty="0"/>
          </a:p>
        </p:txBody>
      </p:sp>
      <p:sp>
        <p:nvSpPr>
          <p:cNvPr id="3" name="Pladsholder til indhold 2"/>
          <p:cNvSpPr>
            <a:spLocks noGrp="1"/>
          </p:cNvSpPr>
          <p:nvPr>
            <p:ph idx="1"/>
          </p:nvPr>
        </p:nvSpPr>
        <p:spPr/>
        <p:txBody>
          <a:bodyPr/>
          <a:lstStyle/>
          <a:p>
            <a:r>
              <a:rPr lang="da-DK" sz="2000" dirty="0"/>
              <a:t>MISSION OG VÆRDIGRUNDLAG</a:t>
            </a:r>
          </a:p>
          <a:p>
            <a:r>
              <a:rPr lang="da-DK" sz="2000" dirty="0"/>
              <a:t>Universitetets mission er at skabe og dele viden med udgangspunkt i </a:t>
            </a:r>
            <a:r>
              <a:rPr lang="da-DK" sz="2000" dirty="0" smtClean="0"/>
              <a:t>forskellige fag, </a:t>
            </a:r>
            <a:r>
              <a:rPr lang="da-DK" sz="2000" dirty="0"/>
              <a:t>i forskning, i uddannelse af dimittender og i samspil med det omgivende samfund. Universitetet bekender sig til de europæiske universiteters Magna </a:t>
            </a:r>
            <a:r>
              <a:rPr lang="da-DK" sz="2000" dirty="0" err="1"/>
              <a:t>Carta</a:t>
            </a:r>
            <a:r>
              <a:rPr lang="da-DK" sz="2000" dirty="0"/>
              <a:t>. Universitetet </a:t>
            </a:r>
            <a:r>
              <a:rPr lang="da-DK" sz="2000" dirty="0" smtClean="0"/>
              <a:t>skal værne </a:t>
            </a:r>
            <a:r>
              <a:rPr lang="da-DK" sz="2000" dirty="0"/>
              <a:t>om den enkeltes forskningsfrihed og ønsker at </a:t>
            </a:r>
            <a:r>
              <a:rPr lang="da-DK" sz="2000" dirty="0" smtClean="0"/>
              <a:t>udvikle </a:t>
            </a:r>
            <a:r>
              <a:rPr lang="da-DK" sz="2000" dirty="0"/>
              <a:t>en kultur, der fremmer samarbejde, kritisk dialog og nysgerrig og uafhængig søgen efter ny viden og erkendelse. </a:t>
            </a:r>
          </a:p>
        </p:txBody>
      </p:sp>
      <p:sp>
        <p:nvSpPr>
          <p:cNvPr id="4" name="Pladsholder til sidefod 3"/>
          <p:cNvSpPr>
            <a:spLocks noGrp="1"/>
          </p:cNvSpPr>
          <p:nvPr>
            <p:ph type="ftr" sz="quarter" idx="10"/>
          </p:nvPr>
        </p:nvSpPr>
        <p:spPr/>
        <p:txBody>
          <a:bodyPr/>
          <a:lstStyle/>
          <a:p>
            <a:pPr>
              <a:defRPr/>
            </a:pPr>
            <a:r>
              <a:rPr lang="pt-BR" smtClean="0"/>
              <a:t>A A R H U S   U N I V E R S I T E T            Institut for  Kommunikation og Kultur</a:t>
            </a:r>
            <a:endParaRPr lang="da-DK" dirty="0"/>
          </a:p>
        </p:txBody>
      </p:sp>
    </p:spTree>
    <p:extLst>
      <p:ext uri="{BB962C8B-B14F-4D97-AF65-F5344CB8AC3E}">
        <p14:creationId xmlns:p14="http://schemas.microsoft.com/office/powerpoint/2010/main" val="8986262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Universitetets mission </a:t>
            </a:r>
            <a:br>
              <a:rPr lang="da-DK" dirty="0" smtClean="0"/>
            </a:br>
            <a:r>
              <a:rPr lang="da-DK" sz="1800" b="0" dirty="0" smtClean="0"/>
              <a:t>(som den faktisk ser ud)</a:t>
            </a:r>
            <a:endParaRPr lang="da-DK" sz="1800" b="0" dirty="0"/>
          </a:p>
        </p:txBody>
      </p:sp>
      <p:sp>
        <p:nvSpPr>
          <p:cNvPr id="3" name="Pladsholder til indhold 2"/>
          <p:cNvSpPr>
            <a:spLocks noGrp="1"/>
          </p:cNvSpPr>
          <p:nvPr>
            <p:ph idx="1"/>
          </p:nvPr>
        </p:nvSpPr>
        <p:spPr/>
        <p:txBody>
          <a:bodyPr/>
          <a:lstStyle/>
          <a:p>
            <a:r>
              <a:rPr lang="da-DK" sz="1800" dirty="0"/>
              <a:t>MISSION OG VÆRDIGRUNDLAG</a:t>
            </a:r>
          </a:p>
          <a:p>
            <a:r>
              <a:rPr lang="da-DK" sz="1800" dirty="0"/>
              <a:t>Aarhus Universitets mission er at skabe og dele viden med udgangspunkt i den faglige </a:t>
            </a:r>
            <a:r>
              <a:rPr lang="da-DK" sz="1800" u="sng" dirty="0">
                <a:solidFill>
                  <a:srgbClr val="FF0000"/>
                </a:solidFill>
              </a:rPr>
              <a:t>bredde</a:t>
            </a:r>
            <a:r>
              <a:rPr lang="da-DK" sz="1800" dirty="0"/>
              <a:t>, den </a:t>
            </a:r>
            <a:r>
              <a:rPr lang="da-DK" sz="1800" u="sng" dirty="0">
                <a:solidFill>
                  <a:srgbClr val="FF0000"/>
                </a:solidFill>
              </a:rPr>
              <a:t>fremragende</a:t>
            </a:r>
            <a:r>
              <a:rPr lang="da-DK" sz="1800" dirty="0"/>
              <a:t> forskning, uddannelsen af dimittender </a:t>
            </a:r>
            <a:r>
              <a:rPr lang="da-DK" sz="1800" u="sng" dirty="0">
                <a:solidFill>
                  <a:srgbClr val="FF0000"/>
                </a:solidFill>
              </a:rPr>
              <a:t>med eftertragtede kompetencer</a:t>
            </a:r>
            <a:r>
              <a:rPr lang="da-DK" sz="1800" dirty="0">
                <a:solidFill>
                  <a:srgbClr val="FF0000"/>
                </a:solidFill>
              </a:rPr>
              <a:t> </a:t>
            </a:r>
            <a:r>
              <a:rPr lang="da-DK" sz="1800" dirty="0"/>
              <a:t>og det </a:t>
            </a:r>
            <a:r>
              <a:rPr lang="da-DK" sz="1800" u="sng" dirty="0">
                <a:solidFill>
                  <a:srgbClr val="FF0000"/>
                </a:solidFill>
              </a:rPr>
              <a:t>innovative</a:t>
            </a:r>
            <a:r>
              <a:rPr lang="da-DK" sz="1800" dirty="0"/>
              <a:t> samspil med det omgivende samfund. Ved at bringe den </a:t>
            </a:r>
            <a:r>
              <a:rPr lang="da-DK" sz="1800" u="sng" dirty="0">
                <a:solidFill>
                  <a:srgbClr val="FF0000"/>
                </a:solidFill>
              </a:rPr>
              <a:t>nyeste</a:t>
            </a:r>
            <a:r>
              <a:rPr lang="da-DK" sz="1800" dirty="0"/>
              <a:t> viden i anvendelse tager Aarhus Universitet </a:t>
            </a:r>
            <a:r>
              <a:rPr lang="da-DK" sz="1800" u="sng" dirty="0">
                <a:solidFill>
                  <a:srgbClr val="FF0000"/>
                </a:solidFill>
              </a:rPr>
              <a:t>medansvar</a:t>
            </a:r>
            <a:r>
              <a:rPr lang="da-DK" sz="1800" dirty="0"/>
              <a:t> for samfundets udvikling, </a:t>
            </a:r>
            <a:r>
              <a:rPr lang="da-DK" sz="1800" u="sng" dirty="0">
                <a:solidFill>
                  <a:srgbClr val="FF0000"/>
                </a:solidFill>
              </a:rPr>
              <a:t>imødekommer dets berettigede krav og bidrager til fortsat vækst og velfærd</a:t>
            </a:r>
            <a:r>
              <a:rPr lang="da-DK" sz="1800" dirty="0"/>
              <a:t>. Aarhus Universitet bekender sig til de europæiske universiteters Magna </a:t>
            </a:r>
            <a:r>
              <a:rPr lang="da-DK" sz="1800" dirty="0" err="1"/>
              <a:t>Carta</a:t>
            </a:r>
            <a:r>
              <a:rPr lang="da-DK" sz="1800" dirty="0"/>
              <a:t>. Universitetet </a:t>
            </a:r>
            <a:r>
              <a:rPr lang="da-DK" sz="1800" u="sng" dirty="0">
                <a:solidFill>
                  <a:srgbClr val="FF0000"/>
                </a:solidFill>
              </a:rPr>
              <a:t>værner </a:t>
            </a:r>
            <a:r>
              <a:rPr lang="da-DK" sz="1800" dirty="0"/>
              <a:t>om den enkeltes forskningsfrihed og ønsker at </a:t>
            </a:r>
            <a:r>
              <a:rPr lang="da-DK" sz="1800" u="sng" dirty="0">
                <a:solidFill>
                  <a:srgbClr val="FF0000"/>
                </a:solidFill>
              </a:rPr>
              <a:t>bevare og </a:t>
            </a:r>
            <a:r>
              <a:rPr lang="da-DK" sz="1800" dirty="0"/>
              <a:t>udvikle en kultur, der fremmer samarbejde, kritisk dialog og nysgerrig og uafhængig søgen efter ny viden og erkendelse   </a:t>
            </a:r>
            <a:r>
              <a:rPr lang="da-DK" sz="1400" dirty="0"/>
              <a:t>(http://www.au.dk/om/</a:t>
            </a:r>
            <a:r>
              <a:rPr lang="da-DK" sz="1400" dirty="0" err="1"/>
              <a:t>uni</a:t>
            </a:r>
            <a:r>
              <a:rPr lang="da-DK" sz="1400" dirty="0"/>
              <a:t>/strategi/). </a:t>
            </a:r>
          </a:p>
          <a:p>
            <a:endParaRPr lang="da-DK" dirty="0"/>
          </a:p>
        </p:txBody>
      </p:sp>
      <p:sp>
        <p:nvSpPr>
          <p:cNvPr id="4" name="Pladsholder til sidefod 3"/>
          <p:cNvSpPr>
            <a:spLocks noGrp="1"/>
          </p:cNvSpPr>
          <p:nvPr>
            <p:ph type="ftr" sz="quarter" idx="10"/>
          </p:nvPr>
        </p:nvSpPr>
        <p:spPr/>
        <p:txBody>
          <a:bodyPr/>
          <a:lstStyle/>
          <a:p>
            <a:pPr>
              <a:defRPr/>
            </a:pPr>
            <a:r>
              <a:rPr lang="pt-BR" smtClean="0"/>
              <a:t>A A R H U S   U N I V E R S I T E T            Institut for  Kommunikation og Kultur</a:t>
            </a:r>
            <a:endParaRPr lang="da-DK" dirty="0"/>
          </a:p>
        </p:txBody>
      </p:sp>
    </p:spTree>
    <p:extLst>
      <p:ext uri="{BB962C8B-B14F-4D97-AF65-F5344CB8AC3E}">
        <p14:creationId xmlns:p14="http://schemas.microsoft.com/office/powerpoint/2010/main" val="22458257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a-DK" dirty="0" err="1" smtClean="0"/>
              <a:t>Forudsættelser</a:t>
            </a:r>
            <a:r>
              <a:rPr lang="da-DK" dirty="0" smtClean="0"/>
              <a:t> og underforståelser</a:t>
            </a:r>
            <a:endParaRPr lang="da-DK" dirty="0"/>
          </a:p>
        </p:txBody>
      </p:sp>
      <p:sp>
        <p:nvSpPr>
          <p:cNvPr id="5" name="Pladsholder til indhold 4"/>
          <p:cNvSpPr>
            <a:spLocks noGrp="1"/>
          </p:cNvSpPr>
          <p:nvPr>
            <p:ph sz="half" idx="1"/>
          </p:nvPr>
        </p:nvSpPr>
        <p:spPr/>
        <p:txBody>
          <a:bodyPr/>
          <a:lstStyle/>
          <a:p>
            <a:r>
              <a:rPr lang="da-DK" sz="1800" b="1" dirty="0" err="1"/>
              <a:t>Forudsættelser</a:t>
            </a:r>
            <a:r>
              <a:rPr lang="da-DK" sz="1800" b="1" dirty="0"/>
              <a:t> </a:t>
            </a:r>
            <a:endParaRPr lang="da-DK" sz="1800" b="1" dirty="0" smtClean="0"/>
          </a:p>
          <a:p>
            <a:r>
              <a:rPr lang="da-DK" sz="1800" dirty="0" smtClean="0"/>
              <a:t>konventionelle </a:t>
            </a:r>
            <a:r>
              <a:rPr lang="da-DK" sz="1800" dirty="0"/>
              <a:t>og semantiske</a:t>
            </a:r>
          </a:p>
          <a:p>
            <a:pPr marL="457200" lvl="1" indent="0">
              <a:buNone/>
            </a:pPr>
            <a:r>
              <a:rPr lang="da-DK" sz="1600" dirty="0"/>
              <a:t>Hvis de er trivielle er de usynlige </a:t>
            </a:r>
            <a:r>
              <a:rPr lang="da-DK" sz="1400" i="1" dirty="0" smtClean="0"/>
              <a:t>Publikum </a:t>
            </a:r>
            <a:r>
              <a:rPr lang="da-DK" sz="1400" i="1" dirty="0"/>
              <a:t>rejste sig</a:t>
            </a:r>
          </a:p>
          <a:p>
            <a:pPr marL="457200" lvl="1" indent="0">
              <a:buNone/>
            </a:pPr>
            <a:r>
              <a:rPr lang="da-DK" sz="1600" dirty="0"/>
              <a:t>Hvis de er absurde er de </a:t>
            </a:r>
            <a:r>
              <a:rPr lang="da-DK" sz="1600" dirty="0" smtClean="0"/>
              <a:t>fejl</a:t>
            </a:r>
            <a:r>
              <a:rPr lang="da-DK" sz="1400" i="1" dirty="0" smtClean="0"/>
              <a:t>… </a:t>
            </a:r>
            <a:r>
              <a:rPr lang="da-DK" sz="1400" i="1" dirty="0"/>
              <a:t>men hun har intet sprog</a:t>
            </a:r>
          </a:p>
          <a:p>
            <a:pPr marL="457200" lvl="1" indent="0">
              <a:buNone/>
            </a:pPr>
            <a:r>
              <a:rPr lang="da-DK" sz="1600" dirty="0"/>
              <a:t>Hvis de er informative, er det effektiv </a:t>
            </a:r>
            <a:r>
              <a:rPr lang="da-DK" sz="1600" dirty="0" err="1" smtClean="0"/>
              <a:t>kommunikation</a:t>
            </a:r>
            <a:r>
              <a:rPr lang="da-DK" sz="1400" i="1" dirty="0" err="1" smtClean="0"/>
              <a:t>Det</a:t>
            </a:r>
            <a:r>
              <a:rPr lang="da-DK" sz="1400" i="1" dirty="0" smtClean="0"/>
              <a:t> er Frederik der er kronprins </a:t>
            </a:r>
            <a:r>
              <a:rPr lang="da-DK" sz="1400" i="1" dirty="0"/>
              <a:t>…</a:t>
            </a:r>
          </a:p>
          <a:p>
            <a:pPr marL="457200" lvl="1" indent="0">
              <a:buNone/>
            </a:pPr>
            <a:r>
              <a:rPr lang="da-DK" sz="1600" dirty="0"/>
              <a:t>Hvis kontroversielle er det </a:t>
            </a:r>
            <a:r>
              <a:rPr lang="da-DK" sz="1600" dirty="0" err="1" smtClean="0"/>
              <a:t>pådutning</a:t>
            </a:r>
            <a:r>
              <a:rPr lang="da-DK" sz="1600" smtClean="0"/>
              <a:t>, ritual </a:t>
            </a:r>
            <a:r>
              <a:rPr lang="da-DK" sz="1600" dirty="0" smtClean="0"/>
              <a:t>og </a:t>
            </a:r>
            <a:r>
              <a:rPr lang="da-DK" sz="1600" dirty="0" err="1" smtClean="0"/>
              <a:t>bullshit</a:t>
            </a:r>
            <a:endParaRPr lang="da-DK" sz="1600" dirty="0" smtClean="0"/>
          </a:p>
          <a:p>
            <a:pPr marL="457200" lvl="1" indent="0">
              <a:buNone/>
            </a:pPr>
            <a:r>
              <a:rPr lang="da-DK" sz="1400" i="1" dirty="0" smtClean="0"/>
              <a:t>Hvor </a:t>
            </a:r>
            <a:r>
              <a:rPr lang="da-DK" sz="1400" i="1" dirty="0"/>
              <a:t>når er De holdt op at </a:t>
            </a:r>
            <a:r>
              <a:rPr lang="da-DK" sz="1400" i="1" dirty="0" smtClean="0"/>
              <a:t>tæve Deres kone?</a:t>
            </a:r>
            <a:r>
              <a:rPr lang="da-DK" sz="1400" b="1" dirty="0" smtClean="0"/>
              <a:t> </a:t>
            </a:r>
            <a:endParaRPr lang="da-DK" sz="1400" b="1" dirty="0"/>
          </a:p>
          <a:p>
            <a:endParaRPr lang="da-DK" dirty="0"/>
          </a:p>
          <a:p>
            <a:endParaRPr lang="da-DK" dirty="0"/>
          </a:p>
        </p:txBody>
      </p:sp>
      <p:sp>
        <p:nvSpPr>
          <p:cNvPr id="6" name="Pladsholder til indhold 5"/>
          <p:cNvSpPr>
            <a:spLocks noGrp="1"/>
          </p:cNvSpPr>
          <p:nvPr>
            <p:ph sz="half" idx="2"/>
          </p:nvPr>
        </p:nvSpPr>
        <p:spPr>
          <a:xfrm>
            <a:off x="4648200" y="1628775"/>
            <a:ext cx="4388296" cy="3671888"/>
          </a:xfrm>
        </p:spPr>
        <p:txBody>
          <a:bodyPr/>
          <a:lstStyle/>
          <a:p>
            <a:r>
              <a:rPr lang="da-DK" sz="1800" b="1" dirty="0"/>
              <a:t>Underforståelser </a:t>
            </a:r>
            <a:endParaRPr lang="da-DK" sz="1800" b="1" dirty="0" smtClean="0"/>
          </a:p>
          <a:p>
            <a:r>
              <a:rPr lang="da-DK" sz="1800" dirty="0" err="1" smtClean="0"/>
              <a:t>konversationelle</a:t>
            </a:r>
            <a:r>
              <a:rPr lang="da-DK" sz="1800" dirty="0" smtClean="0"/>
              <a:t> </a:t>
            </a:r>
            <a:r>
              <a:rPr lang="da-DK" sz="1800" dirty="0"/>
              <a:t>og pragmatiske</a:t>
            </a:r>
          </a:p>
          <a:p>
            <a:pPr marL="457200" lvl="1" indent="0">
              <a:buNone/>
            </a:pPr>
            <a:r>
              <a:rPr lang="da-DK" sz="1600" dirty="0"/>
              <a:t>Hvis de er </a:t>
            </a:r>
            <a:r>
              <a:rPr lang="da-DK" sz="1600" dirty="0" err="1"/>
              <a:t>ufrillige</a:t>
            </a:r>
            <a:r>
              <a:rPr lang="da-DK" sz="1600" dirty="0"/>
              <a:t>, bliver de </a:t>
            </a:r>
            <a:r>
              <a:rPr lang="da-DK" sz="1600" dirty="0" err="1"/>
              <a:t>symptomallæst</a:t>
            </a:r>
            <a:r>
              <a:rPr lang="da-DK" sz="1600" dirty="0"/>
              <a:t> </a:t>
            </a:r>
            <a:endParaRPr lang="da-DK" sz="1600" dirty="0" smtClean="0"/>
          </a:p>
          <a:p>
            <a:pPr marL="457200" lvl="1" indent="0">
              <a:buNone/>
            </a:pPr>
            <a:r>
              <a:rPr lang="da-DK" sz="1400" i="1" dirty="0" smtClean="0"/>
              <a:t>den </a:t>
            </a:r>
            <a:r>
              <a:rPr lang="da-DK" sz="1400" i="1" dirty="0"/>
              <a:t>første tand…, denne lasagne …</a:t>
            </a:r>
          </a:p>
          <a:p>
            <a:pPr marL="457200" lvl="1" indent="0">
              <a:buNone/>
            </a:pPr>
            <a:r>
              <a:rPr lang="da-DK" sz="1600" dirty="0"/>
              <a:t>Hvis afsenderen er solidarisk, er det effektiv retorik </a:t>
            </a:r>
            <a:endParaRPr lang="da-DK" sz="1600" dirty="0" smtClean="0"/>
          </a:p>
          <a:p>
            <a:pPr marL="457200" lvl="1" indent="0">
              <a:buNone/>
            </a:pPr>
            <a:r>
              <a:rPr lang="da-DK" sz="1400" i="1" dirty="0" smtClean="0"/>
              <a:t>Du </a:t>
            </a:r>
            <a:r>
              <a:rPr lang="da-DK" sz="1400" i="1" dirty="0"/>
              <a:t>klarer dig bedst alene …  Hvad er forskellen …</a:t>
            </a:r>
          </a:p>
          <a:p>
            <a:pPr marL="457200" lvl="1" indent="0">
              <a:buNone/>
            </a:pPr>
            <a:r>
              <a:rPr lang="da-DK" sz="1600" dirty="0"/>
              <a:t>Hvis afsenderen er usolidarisk, er </a:t>
            </a:r>
            <a:r>
              <a:rPr lang="da-DK" sz="1600" dirty="0" smtClean="0"/>
              <a:t>det  manipulation og </a:t>
            </a:r>
            <a:r>
              <a:rPr lang="da-DK" sz="1600" dirty="0" err="1" smtClean="0"/>
              <a:t>bullshit</a:t>
            </a:r>
            <a:endParaRPr lang="da-DK" sz="1600" dirty="0" smtClean="0"/>
          </a:p>
          <a:p>
            <a:pPr marL="457200" lvl="1" indent="0">
              <a:buNone/>
            </a:pPr>
            <a:r>
              <a:rPr lang="da-DK" sz="1400" i="1" dirty="0" smtClean="0"/>
              <a:t>Denne </a:t>
            </a:r>
            <a:r>
              <a:rPr lang="da-DK" sz="1400" i="1" dirty="0"/>
              <a:t>opgave har vi ikke …,  Jeg har to flasker spiritus…</a:t>
            </a:r>
          </a:p>
          <a:p>
            <a:endParaRPr lang="da-DK" dirty="0"/>
          </a:p>
          <a:p>
            <a:endParaRPr lang="da-DK" dirty="0"/>
          </a:p>
        </p:txBody>
      </p:sp>
      <p:sp>
        <p:nvSpPr>
          <p:cNvPr id="2" name="Pladsholder til sidefod 1"/>
          <p:cNvSpPr>
            <a:spLocks noGrp="1"/>
          </p:cNvSpPr>
          <p:nvPr>
            <p:ph type="ftr" sz="quarter" idx="10"/>
          </p:nvPr>
        </p:nvSpPr>
        <p:spPr/>
        <p:txBody>
          <a:bodyPr/>
          <a:lstStyle/>
          <a:p>
            <a:pPr>
              <a:defRPr/>
            </a:pPr>
            <a:r>
              <a:rPr lang="pt-BR" smtClean="0"/>
              <a:t>A A R H U S   U N I V E R S I T E T            Institut for  Kommunikation og Kultur</a:t>
            </a:r>
            <a:endParaRPr lang="da-DK"/>
          </a:p>
        </p:txBody>
      </p:sp>
    </p:spTree>
    <p:extLst>
      <p:ext uri="{BB962C8B-B14F-4D97-AF65-F5344CB8AC3E}">
        <p14:creationId xmlns:p14="http://schemas.microsoft.com/office/powerpoint/2010/main" val="370152616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Rectangle 2"/>
          <p:cNvSpPr>
            <a:spLocks noGrp="1" noChangeArrowheads="1"/>
          </p:cNvSpPr>
          <p:nvPr>
            <p:ph type="title" idx="4294967295"/>
          </p:nvPr>
        </p:nvSpPr>
        <p:spPr/>
        <p:txBody>
          <a:bodyPr/>
          <a:lstStyle/>
          <a:p>
            <a:pPr eaLnBrk="1" hangingPunct="1"/>
            <a:r>
              <a:rPr lang="da-DK" smtClean="0"/>
              <a:t>God kommunikation</a:t>
            </a:r>
          </a:p>
        </p:txBody>
      </p:sp>
      <p:sp>
        <p:nvSpPr>
          <p:cNvPr id="429059" name="Rectangle 3"/>
          <p:cNvSpPr>
            <a:spLocks noGrp="1" noChangeArrowheads="1"/>
          </p:cNvSpPr>
          <p:nvPr>
            <p:ph type="body" idx="4294967295"/>
          </p:nvPr>
        </p:nvSpPr>
        <p:spPr>
          <a:xfrm>
            <a:off x="457200" y="1628775"/>
            <a:ext cx="8229600" cy="4176713"/>
          </a:xfrm>
        </p:spPr>
        <p:txBody>
          <a:bodyPr/>
          <a:lstStyle/>
          <a:p>
            <a:pPr lvl="1" eaLnBrk="1" hangingPunct="1">
              <a:lnSpc>
                <a:spcPct val="80000"/>
              </a:lnSpc>
            </a:pPr>
            <a:r>
              <a:rPr lang="da-DK" sz="2000" dirty="0" smtClean="0"/>
              <a:t>Det er godt og effektivt at kommunikere sit budskab ved underforståelse.</a:t>
            </a:r>
          </a:p>
          <a:p>
            <a:pPr eaLnBrk="1" hangingPunct="1">
              <a:lnSpc>
                <a:spcPct val="80000"/>
              </a:lnSpc>
            </a:pPr>
            <a:r>
              <a:rPr lang="da-DK" sz="2400" i="1" dirty="0" smtClean="0"/>
              <a:t>Du klarer dig bedst alene. Og slankekure virker hver gang.</a:t>
            </a:r>
          </a:p>
          <a:p>
            <a:pPr eaLnBrk="1" hangingPunct="1">
              <a:lnSpc>
                <a:spcPct val="80000"/>
              </a:lnSpc>
            </a:pPr>
            <a:endParaRPr lang="da-DK" sz="2400" i="1" dirty="0" smtClean="0"/>
          </a:p>
          <a:p>
            <a:pPr lvl="1" eaLnBrk="1" hangingPunct="1">
              <a:lnSpc>
                <a:spcPct val="80000"/>
              </a:lnSpc>
            </a:pPr>
            <a:r>
              <a:rPr lang="da-DK" sz="2000" dirty="0" smtClean="0"/>
              <a:t>Det er dårlig og </a:t>
            </a:r>
            <a:r>
              <a:rPr lang="da-DK" sz="2000" dirty="0" err="1" smtClean="0"/>
              <a:t>ueffektiv</a:t>
            </a:r>
            <a:r>
              <a:rPr lang="da-DK" sz="2000" dirty="0" smtClean="0"/>
              <a:t> kommunikation kun at sige sandheden, men ikke hele sandheden.</a:t>
            </a:r>
          </a:p>
          <a:p>
            <a:pPr eaLnBrk="1" hangingPunct="1">
              <a:lnSpc>
                <a:spcPct val="80000"/>
              </a:lnSpc>
            </a:pPr>
            <a:r>
              <a:rPr lang="da-DK" sz="2400" i="1" dirty="0" smtClean="0"/>
              <a:t>Jeg har tre flasker spiritus i min taske.</a:t>
            </a:r>
          </a:p>
          <a:p>
            <a:pPr eaLnBrk="1" hangingPunct="1">
              <a:lnSpc>
                <a:spcPct val="80000"/>
              </a:lnSpc>
            </a:pPr>
            <a:endParaRPr lang="da-DK" sz="2400" i="1" dirty="0" smtClean="0"/>
          </a:p>
          <a:p>
            <a:pPr lvl="1" eaLnBrk="1" hangingPunct="1">
              <a:lnSpc>
                <a:spcPct val="80000"/>
              </a:lnSpc>
            </a:pPr>
            <a:r>
              <a:rPr lang="da-DK" sz="2000" dirty="0" smtClean="0"/>
              <a:t>Det er en slags bedrageri at bruge </a:t>
            </a:r>
            <a:r>
              <a:rPr lang="da-DK" sz="2000" dirty="0" err="1" smtClean="0"/>
              <a:t>bullshit</a:t>
            </a:r>
            <a:r>
              <a:rPr lang="da-DK" sz="2000" dirty="0" smtClean="0"/>
              <a:t>, dvs. at underforstå noget som man ikke står inde for.</a:t>
            </a:r>
          </a:p>
          <a:p>
            <a:pPr eaLnBrk="1" hangingPunct="1">
              <a:lnSpc>
                <a:spcPct val="80000"/>
              </a:lnSpc>
            </a:pPr>
            <a:r>
              <a:rPr lang="da-DK" sz="2400" i="1" dirty="0" smtClean="0"/>
              <a:t>Hvis De går til politiet, får De ikke deres søn at se levende.</a:t>
            </a:r>
            <a:r>
              <a:rPr lang="da-DK" sz="2400" dirty="0" smtClean="0"/>
              <a:t> </a:t>
            </a:r>
          </a:p>
        </p:txBody>
      </p:sp>
      <p:sp>
        <p:nvSpPr>
          <p:cNvPr id="2" name="Pladsholder til sidefod 1"/>
          <p:cNvSpPr>
            <a:spLocks noGrp="1"/>
          </p:cNvSpPr>
          <p:nvPr>
            <p:ph type="ftr" sz="quarter" idx="10"/>
          </p:nvPr>
        </p:nvSpPr>
        <p:spPr/>
        <p:txBody>
          <a:bodyPr/>
          <a:lstStyle/>
          <a:p>
            <a:pPr>
              <a:defRPr/>
            </a:pPr>
            <a:r>
              <a:rPr lang="pt-BR" smtClean="0"/>
              <a:t>A A R H U S   U N I V E R S I T E T            Institut for  Kommunikation og Kultur</a:t>
            </a:r>
            <a:endParaRPr lang="da-DK"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429059">
                                            <p:txEl>
                                              <p:pRg st="0" end="0"/>
                                            </p:txEl>
                                          </p:spTgt>
                                        </p:tgtEl>
                                        <p:attrNameLst>
                                          <p:attrName>style.visibility</p:attrName>
                                        </p:attrNameLst>
                                      </p:cBhvr>
                                      <p:to>
                                        <p:strVal val="visible"/>
                                      </p:to>
                                    </p:set>
                                    <p:animEffect transition="in" filter="box(in)">
                                      <p:cBhvr>
                                        <p:cTn id="7" dur="500"/>
                                        <p:tgtEl>
                                          <p:spTgt spid="42905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429059">
                                            <p:txEl>
                                              <p:pRg st="1" end="1"/>
                                            </p:txEl>
                                          </p:spTgt>
                                        </p:tgtEl>
                                        <p:attrNameLst>
                                          <p:attrName>style.visibility</p:attrName>
                                        </p:attrNameLst>
                                      </p:cBhvr>
                                      <p:to>
                                        <p:strVal val="visible"/>
                                      </p:to>
                                    </p:set>
                                    <p:animEffect transition="in" filter="box(in)">
                                      <p:cBhvr>
                                        <p:cTn id="12" dur="500"/>
                                        <p:tgtEl>
                                          <p:spTgt spid="42905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429059">
                                            <p:txEl>
                                              <p:pRg st="3" end="3"/>
                                            </p:txEl>
                                          </p:spTgt>
                                        </p:tgtEl>
                                        <p:attrNameLst>
                                          <p:attrName>style.visibility</p:attrName>
                                        </p:attrNameLst>
                                      </p:cBhvr>
                                      <p:to>
                                        <p:strVal val="visible"/>
                                      </p:to>
                                    </p:set>
                                    <p:animEffect transition="in" filter="box(in)">
                                      <p:cBhvr>
                                        <p:cTn id="17" dur="500"/>
                                        <p:tgtEl>
                                          <p:spTgt spid="429059">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nodeType="clickEffect">
                                  <p:stCondLst>
                                    <p:cond delay="0"/>
                                  </p:stCondLst>
                                  <p:childTnLst>
                                    <p:set>
                                      <p:cBhvr>
                                        <p:cTn id="21" dur="1" fill="hold">
                                          <p:stCondLst>
                                            <p:cond delay="0"/>
                                          </p:stCondLst>
                                        </p:cTn>
                                        <p:tgtEl>
                                          <p:spTgt spid="429059">
                                            <p:txEl>
                                              <p:pRg st="4" end="4"/>
                                            </p:txEl>
                                          </p:spTgt>
                                        </p:tgtEl>
                                        <p:attrNameLst>
                                          <p:attrName>style.visibility</p:attrName>
                                        </p:attrNameLst>
                                      </p:cBhvr>
                                      <p:to>
                                        <p:strVal val="visible"/>
                                      </p:to>
                                    </p:set>
                                    <p:animEffect transition="in" filter="box(in)">
                                      <p:cBhvr>
                                        <p:cTn id="22" dur="500"/>
                                        <p:tgtEl>
                                          <p:spTgt spid="429059">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nodeType="clickEffect">
                                  <p:stCondLst>
                                    <p:cond delay="0"/>
                                  </p:stCondLst>
                                  <p:childTnLst>
                                    <p:set>
                                      <p:cBhvr>
                                        <p:cTn id="26" dur="1" fill="hold">
                                          <p:stCondLst>
                                            <p:cond delay="0"/>
                                          </p:stCondLst>
                                        </p:cTn>
                                        <p:tgtEl>
                                          <p:spTgt spid="429059">
                                            <p:txEl>
                                              <p:pRg st="6" end="6"/>
                                            </p:txEl>
                                          </p:spTgt>
                                        </p:tgtEl>
                                        <p:attrNameLst>
                                          <p:attrName>style.visibility</p:attrName>
                                        </p:attrNameLst>
                                      </p:cBhvr>
                                      <p:to>
                                        <p:strVal val="visible"/>
                                      </p:to>
                                    </p:set>
                                    <p:animEffect transition="in" filter="box(in)">
                                      <p:cBhvr>
                                        <p:cTn id="27" dur="500"/>
                                        <p:tgtEl>
                                          <p:spTgt spid="429059">
                                            <p:txEl>
                                              <p:pRg st="6" end="6"/>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nodeType="clickEffect">
                                  <p:stCondLst>
                                    <p:cond delay="0"/>
                                  </p:stCondLst>
                                  <p:childTnLst>
                                    <p:set>
                                      <p:cBhvr>
                                        <p:cTn id="31" dur="1" fill="hold">
                                          <p:stCondLst>
                                            <p:cond delay="0"/>
                                          </p:stCondLst>
                                        </p:cTn>
                                        <p:tgtEl>
                                          <p:spTgt spid="429059">
                                            <p:txEl>
                                              <p:pRg st="7" end="7"/>
                                            </p:txEl>
                                          </p:spTgt>
                                        </p:tgtEl>
                                        <p:attrNameLst>
                                          <p:attrName>style.visibility</p:attrName>
                                        </p:attrNameLst>
                                      </p:cBhvr>
                                      <p:to>
                                        <p:strVal val="visible"/>
                                      </p:to>
                                    </p:set>
                                    <p:animEffect transition="in" filter="box(in)">
                                      <p:cBhvr>
                                        <p:cTn id="32" dur="500"/>
                                        <p:tgtEl>
                                          <p:spTgt spid="42905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Rectangle 2"/>
          <p:cNvSpPr>
            <a:spLocks noGrp="1" noChangeArrowheads="1"/>
          </p:cNvSpPr>
          <p:nvPr>
            <p:ph type="title" idx="4294967295"/>
          </p:nvPr>
        </p:nvSpPr>
        <p:spPr/>
        <p:txBody>
          <a:bodyPr/>
          <a:lstStyle/>
          <a:p>
            <a:pPr eaLnBrk="1" hangingPunct="1"/>
            <a:r>
              <a:rPr lang="da-DK" smtClean="0"/>
              <a:t>Misbrug af underforståelser</a:t>
            </a:r>
          </a:p>
        </p:txBody>
      </p:sp>
      <p:sp>
        <p:nvSpPr>
          <p:cNvPr id="428035" name="Rectangle 3"/>
          <p:cNvSpPr>
            <a:spLocks noGrp="1" noChangeArrowheads="1"/>
          </p:cNvSpPr>
          <p:nvPr>
            <p:ph type="body" idx="4294967295"/>
          </p:nvPr>
        </p:nvSpPr>
        <p:spPr/>
        <p:txBody>
          <a:bodyPr/>
          <a:lstStyle/>
          <a:p>
            <a:pPr lvl="1" eaLnBrk="1" hangingPunct="1">
              <a:lnSpc>
                <a:spcPct val="90000"/>
              </a:lnSpc>
            </a:pPr>
            <a:r>
              <a:rPr lang="da-DK" sz="1800" dirty="0" smtClean="0"/>
              <a:t>To millionærsønner, Nathan Leopold og Richard </a:t>
            </a:r>
            <a:r>
              <a:rPr lang="da-DK" sz="1800" dirty="0" err="1" smtClean="0"/>
              <a:t>Loeb</a:t>
            </a:r>
            <a:r>
              <a:rPr lang="da-DK" sz="1800" dirty="0" smtClean="0"/>
              <a:t>, der kedede sig, kidnappede i Chicago 1924 – bare for </a:t>
            </a:r>
            <a:r>
              <a:rPr lang="da-DK" sz="1800" dirty="0" err="1" smtClean="0"/>
              <a:t>underholdsningens</a:t>
            </a:r>
            <a:r>
              <a:rPr lang="da-DK" sz="1800" dirty="0" smtClean="0"/>
              <a:t> skyld – en tredje millionærsøn i deres naboskab, skar ham i småstykker og krævede løsesum af hans forældre i et brev der sluttede med: </a:t>
            </a:r>
          </a:p>
          <a:p>
            <a:pPr eaLnBrk="1" hangingPunct="1">
              <a:lnSpc>
                <a:spcPct val="90000"/>
              </a:lnSpc>
            </a:pPr>
            <a:r>
              <a:rPr lang="da-DK" sz="2000" i="1" dirty="0" smtClean="0"/>
              <a:t>Hvis De går til politiet, får De ikke deres søn at se levende.</a:t>
            </a:r>
          </a:p>
          <a:p>
            <a:pPr lvl="1" eaLnBrk="1" hangingPunct="1">
              <a:lnSpc>
                <a:spcPct val="90000"/>
              </a:lnSpc>
            </a:pPr>
            <a:r>
              <a:rPr lang="da-DK" sz="1800" dirty="0" smtClean="0"/>
              <a:t>Dermed havde de kommunikeret (men ikke eksplicit lovet) at </a:t>
            </a:r>
          </a:p>
          <a:p>
            <a:pPr lvl="1" eaLnBrk="1" hangingPunct="1">
              <a:lnSpc>
                <a:spcPct val="90000"/>
              </a:lnSpc>
            </a:pPr>
            <a:r>
              <a:rPr lang="da-DK" sz="1800" i="1" dirty="0" smtClean="0"/>
              <a:t>’Hvis De ikke går til politiet, får De deres søn at se levende’</a:t>
            </a:r>
          </a:p>
          <a:p>
            <a:pPr eaLnBrk="1" hangingPunct="1">
              <a:lnSpc>
                <a:spcPct val="90000"/>
              </a:lnSpc>
            </a:pPr>
            <a:endParaRPr lang="da-DK" sz="2000" dirty="0" smtClean="0"/>
          </a:p>
          <a:p>
            <a:pPr eaLnBrk="1" hangingPunct="1">
              <a:lnSpc>
                <a:spcPct val="90000"/>
              </a:lnSpc>
            </a:pPr>
            <a:r>
              <a:rPr lang="da-DK" sz="2000" dirty="0" smtClean="0"/>
              <a:t>Men det kunne de jo af gode grunde ikke holde. Det var misbrug af underforståelsen. Det falder ind under kategorien </a:t>
            </a:r>
            <a:r>
              <a:rPr lang="da-DK" sz="2000" dirty="0" err="1" smtClean="0"/>
              <a:t>bullshit</a:t>
            </a:r>
            <a:r>
              <a:rPr lang="da-DK" sz="2000" dirty="0" smtClean="0"/>
              <a:t>. </a:t>
            </a:r>
            <a:endParaRPr lang="da-DK" sz="2000" b="1" dirty="0" smtClean="0"/>
          </a:p>
        </p:txBody>
      </p:sp>
      <p:sp>
        <p:nvSpPr>
          <p:cNvPr id="2" name="Pladsholder til sidefod 1"/>
          <p:cNvSpPr>
            <a:spLocks noGrp="1"/>
          </p:cNvSpPr>
          <p:nvPr>
            <p:ph type="ftr" sz="quarter" idx="10"/>
          </p:nvPr>
        </p:nvSpPr>
        <p:spPr>
          <a:xfrm>
            <a:off x="1547664" y="6165304"/>
            <a:ext cx="2989262" cy="677292"/>
          </a:xfrm>
        </p:spPr>
        <p:txBody>
          <a:bodyPr/>
          <a:lstStyle/>
          <a:p>
            <a:pPr>
              <a:defRPr/>
            </a:pPr>
            <a:r>
              <a:rPr lang="pt-BR" smtClean="0"/>
              <a:t>A A R H U S   U N I V E R S I T E T            Institut for  Kommunikation og Kultur</a:t>
            </a:r>
            <a:endParaRPr lang="da-DK" dirty="0"/>
          </a:p>
        </p:txBody>
      </p:sp>
    </p:spTree>
    <p:extLst>
      <p:ext uri="{BB962C8B-B14F-4D97-AF65-F5344CB8AC3E}">
        <p14:creationId xmlns:p14="http://schemas.microsoft.com/office/powerpoint/2010/main" val="17775791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428035">
                                            <p:txEl>
                                              <p:pRg st="1" end="1"/>
                                            </p:txEl>
                                          </p:spTgt>
                                        </p:tgtEl>
                                        <p:attrNameLst>
                                          <p:attrName>style.visibility</p:attrName>
                                        </p:attrNameLst>
                                      </p:cBhvr>
                                      <p:to>
                                        <p:strVal val="visible"/>
                                      </p:to>
                                    </p:set>
                                    <p:animEffect transition="in" filter="box(in)">
                                      <p:cBhvr>
                                        <p:cTn id="7" dur="500"/>
                                        <p:tgtEl>
                                          <p:spTgt spid="428035">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428035">
                                            <p:txEl>
                                              <p:pRg st="2" end="2"/>
                                            </p:txEl>
                                          </p:spTgt>
                                        </p:tgtEl>
                                        <p:attrNameLst>
                                          <p:attrName>style.visibility</p:attrName>
                                        </p:attrNameLst>
                                      </p:cBhvr>
                                      <p:to>
                                        <p:strVal val="visible"/>
                                      </p:to>
                                    </p:set>
                                    <p:animEffect transition="in" filter="box(in)">
                                      <p:cBhvr>
                                        <p:cTn id="12" dur="500"/>
                                        <p:tgtEl>
                                          <p:spTgt spid="428035">
                                            <p:txEl>
                                              <p:pRg st="2" end="2"/>
                                            </p:txEl>
                                          </p:spTgt>
                                        </p:tgtEl>
                                      </p:cBhvr>
                                    </p:animEffect>
                                  </p:childTnLst>
                                </p:cTn>
                              </p:par>
                              <p:par>
                                <p:cTn id="13" presetID="4" presetClass="entr" presetSubtype="16" fill="hold" nodeType="withEffect">
                                  <p:stCondLst>
                                    <p:cond delay="0"/>
                                  </p:stCondLst>
                                  <p:childTnLst>
                                    <p:set>
                                      <p:cBhvr>
                                        <p:cTn id="14" dur="1" fill="hold">
                                          <p:stCondLst>
                                            <p:cond delay="0"/>
                                          </p:stCondLst>
                                        </p:cTn>
                                        <p:tgtEl>
                                          <p:spTgt spid="428035">
                                            <p:txEl>
                                              <p:pRg st="3" end="3"/>
                                            </p:txEl>
                                          </p:spTgt>
                                        </p:tgtEl>
                                        <p:attrNameLst>
                                          <p:attrName>style.visibility</p:attrName>
                                        </p:attrNameLst>
                                      </p:cBhvr>
                                      <p:to>
                                        <p:strVal val="visible"/>
                                      </p:to>
                                    </p:set>
                                    <p:animEffect transition="in" filter="box(in)">
                                      <p:cBhvr>
                                        <p:cTn id="15" dur="500"/>
                                        <p:tgtEl>
                                          <p:spTgt spid="428035">
                                            <p:txEl>
                                              <p:pRg st="3" end="3"/>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4" presetClass="entr" presetSubtype="16" fill="hold" nodeType="clickEffect">
                                  <p:stCondLst>
                                    <p:cond delay="0"/>
                                  </p:stCondLst>
                                  <p:childTnLst>
                                    <p:set>
                                      <p:cBhvr>
                                        <p:cTn id="19" dur="1" fill="hold">
                                          <p:stCondLst>
                                            <p:cond delay="0"/>
                                          </p:stCondLst>
                                        </p:cTn>
                                        <p:tgtEl>
                                          <p:spTgt spid="428035">
                                            <p:txEl>
                                              <p:pRg st="5" end="5"/>
                                            </p:txEl>
                                          </p:spTgt>
                                        </p:tgtEl>
                                        <p:attrNameLst>
                                          <p:attrName>style.visibility</p:attrName>
                                        </p:attrNameLst>
                                      </p:cBhvr>
                                      <p:to>
                                        <p:strVal val="visible"/>
                                      </p:to>
                                    </p:set>
                                    <p:animEffect transition="in" filter="box(in)">
                                      <p:cBhvr>
                                        <p:cTn id="20" dur="500"/>
                                        <p:tgtEl>
                                          <p:spTgt spid="42803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Pladsholder til sidefod 1"/>
          <p:cNvSpPr>
            <a:spLocks noGrp="1"/>
          </p:cNvSpPr>
          <p:nvPr>
            <p:ph type="ftr" sz="quarter" idx="10"/>
          </p:nvPr>
        </p:nvSpPr>
        <p:spPr/>
        <p:txBody>
          <a:bodyPr/>
          <a:lstStyle/>
          <a:p>
            <a:pPr>
              <a:defRPr/>
            </a:pPr>
            <a:r>
              <a:rPr lang="pt-BR" smtClean="0"/>
              <a:t>A A R H U S   U N I V E R S I T E T            Institut for  Kommunikation og Kultur</a:t>
            </a:r>
            <a:endParaRPr lang="da-DK"/>
          </a:p>
        </p:txBody>
      </p:sp>
      <p:pic>
        <p:nvPicPr>
          <p:cNvPr id="419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291" y="548680"/>
            <a:ext cx="8061227" cy="56886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 name="Lige forbindelse 3"/>
          <p:cNvCxnSpPr/>
          <p:nvPr/>
        </p:nvCxnSpPr>
        <p:spPr>
          <a:xfrm>
            <a:off x="899592" y="5949280"/>
            <a:ext cx="936104"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Lige forbindelse 5"/>
          <p:cNvCxnSpPr/>
          <p:nvPr/>
        </p:nvCxnSpPr>
        <p:spPr>
          <a:xfrm>
            <a:off x="5004048" y="5949280"/>
            <a:ext cx="864096"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Lige forbindelse 7"/>
          <p:cNvCxnSpPr/>
          <p:nvPr/>
        </p:nvCxnSpPr>
        <p:spPr>
          <a:xfrm>
            <a:off x="7164288" y="5949280"/>
            <a:ext cx="1152128"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389178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Pladsholder til sidefod 3"/>
          <p:cNvSpPr>
            <a:spLocks noGrp="1"/>
          </p:cNvSpPr>
          <p:nvPr>
            <p:ph type="ftr"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pt-BR" smtClean="0">
                <a:latin typeface="Futura Medium" pitchFamily="34" charset="0"/>
              </a:rPr>
              <a:t>A A R H U S   U N I V E R S I T E T            Institut for  Kommunikation og Kultur</a:t>
            </a:r>
            <a:endParaRPr lang="da-DK" smtClean="0">
              <a:latin typeface="Futura Medium" pitchFamily="34" charset="0"/>
            </a:endParaRPr>
          </a:p>
        </p:txBody>
      </p:sp>
      <p:sp>
        <p:nvSpPr>
          <p:cNvPr id="83971" name="Rectangle 2"/>
          <p:cNvSpPr>
            <a:spLocks noGrp="1" noChangeArrowheads="1"/>
          </p:cNvSpPr>
          <p:nvPr>
            <p:ph type="title"/>
          </p:nvPr>
        </p:nvSpPr>
        <p:spPr/>
        <p:txBody>
          <a:bodyPr/>
          <a:lstStyle/>
          <a:p>
            <a:pPr eaLnBrk="1" hangingPunct="1"/>
            <a:r>
              <a:rPr lang="da-DK" sz="3600" smtClean="0"/>
              <a:t>Den sociale konstruktion af virkeligheden</a:t>
            </a:r>
          </a:p>
        </p:txBody>
      </p:sp>
      <p:sp>
        <p:nvSpPr>
          <p:cNvPr id="173059" name="Rectangle 3"/>
          <p:cNvSpPr>
            <a:spLocks noGrp="1" noChangeArrowheads="1"/>
          </p:cNvSpPr>
          <p:nvPr>
            <p:ph type="body" idx="1"/>
          </p:nvPr>
        </p:nvSpPr>
        <p:spPr/>
        <p:txBody>
          <a:bodyPr/>
          <a:lstStyle/>
          <a:p>
            <a:pPr eaLnBrk="1" hangingPunct="1"/>
            <a:r>
              <a:rPr lang="da-DK" smtClean="0"/>
              <a:t>Samfundet er et menneskeligt produkt.</a:t>
            </a:r>
          </a:p>
          <a:p>
            <a:pPr eaLnBrk="1" hangingPunct="1"/>
            <a:r>
              <a:rPr lang="da-DK" smtClean="0"/>
              <a:t>Samfundet er objektiv virkelighed.</a:t>
            </a:r>
          </a:p>
          <a:p>
            <a:pPr eaLnBrk="1" hangingPunct="1"/>
            <a:r>
              <a:rPr lang="da-DK" smtClean="0"/>
              <a:t>Mennesket er et socialt produkt. </a:t>
            </a:r>
          </a:p>
          <a:p>
            <a:pPr lvl="3" eaLnBrk="1" hangingPunct="1"/>
            <a:r>
              <a:rPr lang="da-DK" smtClean="0"/>
              <a:t>Peter L. Berger og Thomas Luckmann </a:t>
            </a:r>
            <a:r>
              <a:rPr lang="da-DK" i="1" smtClean="0"/>
              <a:t>The Social Construction of Reality</a:t>
            </a:r>
            <a:r>
              <a:rPr lang="da-DK" smtClean="0"/>
              <a:t> (1966) 1967, p. 51</a:t>
            </a:r>
            <a:r>
              <a:rPr lang="da-DK" b="1" smtClean="0"/>
              <a:t> </a:t>
            </a:r>
          </a:p>
          <a:p>
            <a:pPr lvl="3" eaLnBrk="1" hangingPunct="1"/>
            <a:endParaRPr lang="da-DK"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73059">
                                            <p:txEl>
                                              <p:pRg st="0" end="0"/>
                                            </p:txEl>
                                          </p:spTgt>
                                        </p:tgtEl>
                                        <p:attrNameLst>
                                          <p:attrName>style.visibility</p:attrName>
                                        </p:attrNameLst>
                                      </p:cBhvr>
                                      <p:to>
                                        <p:strVal val="visible"/>
                                      </p:to>
                                    </p:set>
                                    <p:animEffect transition="in" filter="box(in)">
                                      <p:cBhvr>
                                        <p:cTn id="7" dur="500"/>
                                        <p:tgtEl>
                                          <p:spTgt spid="17305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173059">
                                            <p:txEl>
                                              <p:pRg st="1" end="1"/>
                                            </p:txEl>
                                          </p:spTgt>
                                        </p:tgtEl>
                                        <p:attrNameLst>
                                          <p:attrName>style.visibility</p:attrName>
                                        </p:attrNameLst>
                                      </p:cBhvr>
                                      <p:to>
                                        <p:strVal val="visible"/>
                                      </p:to>
                                    </p:set>
                                    <p:animEffect transition="in" filter="box(in)">
                                      <p:cBhvr>
                                        <p:cTn id="12" dur="500"/>
                                        <p:tgtEl>
                                          <p:spTgt spid="17305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173059">
                                            <p:txEl>
                                              <p:pRg st="2" end="2"/>
                                            </p:txEl>
                                          </p:spTgt>
                                        </p:tgtEl>
                                        <p:attrNameLst>
                                          <p:attrName>style.visibility</p:attrName>
                                        </p:attrNameLst>
                                      </p:cBhvr>
                                      <p:to>
                                        <p:strVal val="visible"/>
                                      </p:to>
                                    </p:set>
                                    <p:animEffect transition="in" filter="box(in)">
                                      <p:cBhvr>
                                        <p:cTn id="17" dur="500"/>
                                        <p:tgtEl>
                                          <p:spTgt spid="17305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nodeType="clickEffect">
                                  <p:stCondLst>
                                    <p:cond delay="0"/>
                                  </p:stCondLst>
                                  <p:childTnLst>
                                    <p:set>
                                      <p:cBhvr>
                                        <p:cTn id="21" dur="1" fill="hold">
                                          <p:stCondLst>
                                            <p:cond delay="0"/>
                                          </p:stCondLst>
                                        </p:cTn>
                                        <p:tgtEl>
                                          <p:spTgt spid="173059">
                                            <p:txEl>
                                              <p:pRg st="3" end="3"/>
                                            </p:txEl>
                                          </p:spTgt>
                                        </p:tgtEl>
                                        <p:attrNameLst>
                                          <p:attrName>style.visibility</p:attrName>
                                        </p:attrNameLst>
                                      </p:cBhvr>
                                      <p:to>
                                        <p:strVal val="visible"/>
                                      </p:to>
                                    </p:set>
                                    <p:animEffect transition="in" filter="box(in)">
                                      <p:cBhvr>
                                        <p:cTn id="22" dur="500"/>
                                        <p:tgtEl>
                                          <p:spTgt spid="17305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Pladsholder til sidefod 3"/>
          <p:cNvSpPr>
            <a:spLocks noGrp="1"/>
          </p:cNvSpPr>
          <p:nvPr>
            <p:ph type="ftr"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pt-BR" smtClean="0">
                <a:latin typeface="Futura Medium" pitchFamily="34" charset="0"/>
              </a:rPr>
              <a:t>A A R H U S   U N I V E R S I T E T            Institut for  Kommunikation og Kultur</a:t>
            </a:r>
            <a:endParaRPr lang="da-DK" smtClean="0">
              <a:latin typeface="Futura Medium" pitchFamily="34" charset="0"/>
            </a:endParaRPr>
          </a:p>
        </p:txBody>
      </p:sp>
      <p:sp>
        <p:nvSpPr>
          <p:cNvPr id="84995" name="Rectangle 2"/>
          <p:cNvSpPr>
            <a:spLocks noGrp="1" noChangeArrowheads="1"/>
          </p:cNvSpPr>
          <p:nvPr>
            <p:ph type="title"/>
          </p:nvPr>
        </p:nvSpPr>
        <p:spPr/>
        <p:txBody>
          <a:bodyPr/>
          <a:lstStyle/>
          <a:p>
            <a:pPr eaLnBrk="1" hangingPunct="1"/>
            <a:r>
              <a:rPr lang="da-DK" smtClean="0"/>
              <a:t>Litteraturliste</a:t>
            </a:r>
          </a:p>
        </p:txBody>
      </p:sp>
      <p:sp>
        <p:nvSpPr>
          <p:cNvPr id="84996" name="Rectangle 3"/>
          <p:cNvSpPr>
            <a:spLocks noGrp="1" noChangeArrowheads="1"/>
          </p:cNvSpPr>
          <p:nvPr>
            <p:ph type="body" idx="1"/>
          </p:nvPr>
        </p:nvSpPr>
        <p:spPr/>
        <p:txBody>
          <a:bodyPr/>
          <a:lstStyle/>
          <a:p>
            <a:pPr eaLnBrk="1" hangingPunct="1">
              <a:lnSpc>
                <a:spcPct val="80000"/>
              </a:lnSpc>
            </a:pPr>
            <a:r>
              <a:rPr lang="da-DK" sz="1200" dirty="0" smtClean="0"/>
              <a:t>Andersson, jan &amp; Mats </a:t>
            </a:r>
            <a:r>
              <a:rPr lang="da-DK" sz="1200" dirty="0" err="1" smtClean="0"/>
              <a:t>Furberg</a:t>
            </a:r>
            <a:r>
              <a:rPr lang="da-DK" sz="1200" dirty="0" smtClean="0"/>
              <a:t> (1969): </a:t>
            </a:r>
            <a:r>
              <a:rPr lang="da-DK" sz="1200" i="1" dirty="0" smtClean="0"/>
              <a:t>Sprog og påvirkning. Om argumentationens semantik</a:t>
            </a:r>
            <a:r>
              <a:rPr lang="da-DK" sz="1200" dirty="0" smtClean="0"/>
              <a:t>, Nyt Nordisk Forlag Arnold Busck, København.</a:t>
            </a:r>
          </a:p>
          <a:p>
            <a:pPr eaLnBrk="1" hangingPunct="1">
              <a:lnSpc>
                <a:spcPct val="80000"/>
              </a:lnSpc>
            </a:pPr>
            <a:r>
              <a:rPr lang="da-DK" sz="1200" dirty="0" err="1" smtClean="0"/>
              <a:t>Beaugrande</a:t>
            </a:r>
            <a:r>
              <a:rPr lang="da-DK" sz="1200" dirty="0" smtClean="0"/>
              <a:t>, Robert de, and Wolfgang Dressler (1972) 1981. </a:t>
            </a:r>
            <a:r>
              <a:rPr lang="da-DK" sz="1200" i="1" dirty="0" err="1" smtClean="0"/>
              <a:t>Introduction</a:t>
            </a:r>
            <a:r>
              <a:rPr lang="da-DK" sz="1200" i="1" dirty="0" smtClean="0"/>
              <a:t> to </a:t>
            </a:r>
            <a:r>
              <a:rPr lang="da-DK" sz="1200" i="1" dirty="0" err="1" smtClean="0"/>
              <a:t>Text</a:t>
            </a:r>
            <a:r>
              <a:rPr lang="da-DK" sz="1200" i="1" dirty="0" smtClean="0"/>
              <a:t> </a:t>
            </a:r>
            <a:r>
              <a:rPr lang="da-DK" sz="1200" i="1" dirty="0" err="1" smtClean="0"/>
              <a:t>Linguistics</a:t>
            </a:r>
            <a:r>
              <a:rPr lang="da-DK" sz="1200" dirty="0" smtClean="0"/>
              <a:t>. London: Longman.</a:t>
            </a:r>
          </a:p>
          <a:p>
            <a:pPr eaLnBrk="1" hangingPunct="1">
              <a:lnSpc>
                <a:spcPct val="80000"/>
              </a:lnSpc>
            </a:pPr>
            <a:r>
              <a:rPr lang="da-DK" sz="1200" dirty="0" smtClean="0"/>
              <a:t>Berger, Peter L. og Thomas </a:t>
            </a:r>
            <a:r>
              <a:rPr lang="da-DK" sz="1200" dirty="0" err="1" smtClean="0"/>
              <a:t>Luckmann</a:t>
            </a:r>
            <a:r>
              <a:rPr lang="da-DK" sz="1200" dirty="0" smtClean="0"/>
              <a:t> (1966) 1967: </a:t>
            </a:r>
            <a:r>
              <a:rPr lang="da-DK" sz="1200" i="1" dirty="0" smtClean="0"/>
              <a:t>The Social Construction of Reality. A </a:t>
            </a:r>
            <a:r>
              <a:rPr lang="da-DK" sz="1200" i="1" dirty="0" err="1" smtClean="0"/>
              <a:t>treatise</a:t>
            </a:r>
            <a:r>
              <a:rPr lang="da-DK" sz="1200" i="1" dirty="0" smtClean="0"/>
              <a:t> in the </a:t>
            </a:r>
            <a:r>
              <a:rPr lang="da-DK" sz="1200" i="1" dirty="0" err="1" smtClean="0"/>
              <a:t>sociology</a:t>
            </a:r>
            <a:r>
              <a:rPr lang="da-DK" sz="1200" i="1" dirty="0" smtClean="0"/>
              <a:t> of </a:t>
            </a:r>
            <a:r>
              <a:rPr lang="da-DK" sz="1200" i="1" dirty="0" err="1" smtClean="0"/>
              <a:t>knowledge</a:t>
            </a:r>
            <a:r>
              <a:rPr lang="da-DK" sz="1200" dirty="0" smtClean="0"/>
              <a:t>, New York: </a:t>
            </a:r>
            <a:r>
              <a:rPr lang="da-DK" sz="1200" dirty="0" err="1" smtClean="0"/>
              <a:t>Doubleday</a:t>
            </a:r>
            <a:r>
              <a:rPr lang="da-DK" sz="1200" dirty="0" smtClean="0"/>
              <a:t> </a:t>
            </a:r>
            <a:r>
              <a:rPr lang="da-DK" sz="1200" dirty="0" err="1" smtClean="0"/>
              <a:t>Anchor</a:t>
            </a:r>
            <a:r>
              <a:rPr lang="da-DK" sz="1200" dirty="0" smtClean="0"/>
              <a:t> Book.</a:t>
            </a:r>
          </a:p>
          <a:p>
            <a:pPr eaLnBrk="1" hangingPunct="1">
              <a:lnSpc>
                <a:spcPct val="80000"/>
              </a:lnSpc>
            </a:pPr>
            <a:r>
              <a:rPr lang="da-DK" sz="1200" dirty="0" smtClean="0"/>
              <a:t>Engberg, Jan 1998: </a:t>
            </a:r>
            <a:r>
              <a:rPr lang="da-DK" sz="1200" i="1" dirty="0" smtClean="0"/>
              <a:t>Fagsprogslingvistikken</a:t>
            </a:r>
            <a:r>
              <a:rPr lang="da-DK" sz="1200" dirty="0" smtClean="0"/>
              <a:t>, Århus: Systime.</a:t>
            </a:r>
          </a:p>
          <a:p>
            <a:pPr eaLnBrk="1" hangingPunct="1">
              <a:lnSpc>
                <a:spcPct val="80000"/>
              </a:lnSpc>
            </a:pPr>
            <a:r>
              <a:rPr lang="da-DK" sz="1200" dirty="0" err="1" smtClean="0"/>
              <a:t>Grice</a:t>
            </a:r>
            <a:r>
              <a:rPr lang="da-DK" sz="1200" dirty="0" smtClean="0"/>
              <a:t>, H. P. (1967) 1975. “</a:t>
            </a:r>
            <a:r>
              <a:rPr lang="da-DK" sz="1200" dirty="0" err="1" smtClean="0"/>
              <a:t>Logic</a:t>
            </a:r>
            <a:r>
              <a:rPr lang="da-DK" sz="1200" dirty="0" smtClean="0"/>
              <a:t> and </a:t>
            </a:r>
            <a:r>
              <a:rPr lang="da-DK" sz="1200" dirty="0" err="1" smtClean="0"/>
              <a:t>conversation</a:t>
            </a:r>
            <a:r>
              <a:rPr lang="da-DK" sz="1200" dirty="0" smtClean="0"/>
              <a:t>” in Cole, Peter, &amp; Jerry Morgan 1975. </a:t>
            </a:r>
            <a:r>
              <a:rPr lang="da-DK" sz="1200" i="1" dirty="0" err="1" smtClean="0"/>
              <a:t>Syntax</a:t>
            </a:r>
            <a:r>
              <a:rPr lang="da-DK" sz="1200" i="1" dirty="0" smtClean="0"/>
              <a:t> and </a:t>
            </a:r>
            <a:r>
              <a:rPr lang="da-DK" sz="1200" i="1" dirty="0" err="1" smtClean="0"/>
              <a:t>Semantics</a:t>
            </a:r>
            <a:r>
              <a:rPr lang="da-DK" sz="1200" i="1" dirty="0" smtClean="0"/>
              <a:t>, </a:t>
            </a:r>
            <a:r>
              <a:rPr lang="da-DK" sz="1200" i="1" dirty="0" err="1" smtClean="0"/>
              <a:t>vol</a:t>
            </a:r>
            <a:r>
              <a:rPr lang="da-DK" sz="1200" i="1" dirty="0" smtClean="0"/>
              <a:t> 3, Speech </a:t>
            </a:r>
            <a:r>
              <a:rPr lang="da-DK" sz="1200" i="1" dirty="0" err="1" smtClean="0"/>
              <a:t>Acts</a:t>
            </a:r>
            <a:r>
              <a:rPr lang="da-DK" sz="1200" dirty="0" smtClean="0"/>
              <a:t>. New York: Academic </a:t>
            </a:r>
            <a:r>
              <a:rPr lang="da-DK" sz="1200" dirty="0" err="1" smtClean="0"/>
              <a:t>press</a:t>
            </a:r>
            <a:r>
              <a:rPr lang="da-DK" sz="1200" dirty="0" smtClean="0"/>
              <a:t>. </a:t>
            </a:r>
          </a:p>
          <a:p>
            <a:pPr eaLnBrk="1" hangingPunct="1">
              <a:lnSpc>
                <a:spcPct val="80000"/>
              </a:lnSpc>
            </a:pPr>
            <a:r>
              <a:rPr lang="da-DK" sz="1200" dirty="0" smtClean="0"/>
              <a:t>Harder, Peter, &amp; Christian Kock 1976. “The </a:t>
            </a:r>
            <a:r>
              <a:rPr lang="da-DK" sz="1200" dirty="0" err="1" smtClean="0"/>
              <a:t>Theory</a:t>
            </a:r>
            <a:r>
              <a:rPr lang="da-DK" sz="1200" dirty="0" smtClean="0"/>
              <a:t> of </a:t>
            </a:r>
            <a:r>
              <a:rPr lang="da-DK" sz="1200" dirty="0" err="1" smtClean="0"/>
              <a:t>Presupposition</a:t>
            </a:r>
            <a:r>
              <a:rPr lang="da-DK" sz="1200" dirty="0" smtClean="0"/>
              <a:t> </a:t>
            </a:r>
            <a:r>
              <a:rPr lang="da-DK" sz="1200" dirty="0" err="1" smtClean="0"/>
              <a:t>Failure</a:t>
            </a:r>
            <a:r>
              <a:rPr lang="da-DK" sz="1200" dirty="0" smtClean="0"/>
              <a:t>”. </a:t>
            </a:r>
            <a:r>
              <a:rPr lang="da-DK" sz="1200" i="1" dirty="0" err="1" smtClean="0"/>
              <a:t>Travaux</a:t>
            </a:r>
            <a:r>
              <a:rPr lang="da-DK" sz="1200" i="1" dirty="0" smtClean="0"/>
              <a:t> du </a:t>
            </a:r>
            <a:r>
              <a:rPr lang="da-DK" sz="1200" i="1" dirty="0" err="1" smtClean="0"/>
              <a:t>cercle</a:t>
            </a:r>
            <a:r>
              <a:rPr lang="da-DK" sz="1200" i="1" dirty="0" smtClean="0"/>
              <a:t> </a:t>
            </a:r>
            <a:r>
              <a:rPr lang="da-DK" sz="1200" i="1" dirty="0" err="1" smtClean="0"/>
              <a:t>linguistique</a:t>
            </a:r>
            <a:r>
              <a:rPr lang="da-DK" sz="1200" i="1" dirty="0" smtClean="0"/>
              <a:t> de </a:t>
            </a:r>
            <a:r>
              <a:rPr lang="da-DK" sz="1200" i="1" dirty="0" err="1" smtClean="0"/>
              <a:t>Copenhague</a:t>
            </a:r>
            <a:r>
              <a:rPr lang="da-DK" sz="1200" dirty="0" smtClean="0"/>
              <a:t> </a:t>
            </a:r>
            <a:r>
              <a:rPr lang="da-DK" sz="1200" dirty="0" err="1" smtClean="0"/>
              <a:t>vol</a:t>
            </a:r>
            <a:r>
              <a:rPr lang="da-DK" sz="1200" dirty="0" smtClean="0"/>
              <a:t> XVII. København: Akademisk Forlag.  </a:t>
            </a:r>
          </a:p>
          <a:p>
            <a:pPr eaLnBrk="1" hangingPunct="1">
              <a:lnSpc>
                <a:spcPct val="80000"/>
              </a:lnSpc>
            </a:pPr>
            <a:r>
              <a:rPr lang="da-DK" sz="1200" dirty="0" err="1" smtClean="0"/>
              <a:t>Searle</a:t>
            </a:r>
            <a:r>
              <a:rPr lang="da-DK" sz="1200" dirty="0" smtClean="0"/>
              <a:t>, John R. (1995) 1996: </a:t>
            </a:r>
            <a:r>
              <a:rPr lang="da-DK" sz="1200" i="1" dirty="0" smtClean="0"/>
              <a:t>Construction of Social Reality,</a:t>
            </a:r>
            <a:r>
              <a:rPr lang="da-DK" sz="1200" dirty="0" smtClean="0"/>
              <a:t> London: </a:t>
            </a:r>
            <a:r>
              <a:rPr lang="da-DK" sz="1200" dirty="0" err="1" smtClean="0"/>
              <a:t>penguin</a:t>
            </a:r>
            <a:r>
              <a:rPr lang="da-DK" sz="1200" dirty="0" smtClean="0"/>
              <a:t> </a:t>
            </a:r>
            <a:r>
              <a:rPr lang="da-DK" sz="1200" dirty="0" err="1" smtClean="0"/>
              <a:t>Books</a:t>
            </a:r>
            <a:endParaRPr lang="da-DK" sz="1200" dirty="0" smtClean="0"/>
          </a:p>
          <a:p>
            <a:pPr eaLnBrk="1" hangingPunct="1">
              <a:lnSpc>
                <a:spcPct val="80000"/>
              </a:lnSpc>
            </a:pPr>
            <a:r>
              <a:rPr lang="da-DK" sz="1200" dirty="0" err="1" smtClean="0"/>
              <a:t>Sperber</a:t>
            </a:r>
            <a:r>
              <a:rPr lang="da-DK" sz="1200" dirty="0" smtClean="0"/>
              <a:t>, Dan and </a:t>
            </a:r>
            <a:r>
              <a:rPr lang="da-DK" sz="1200" dirty="0" err="1" smtClean="0"/>
              <a:t>Deidre</a:t>
            </a:r>
            <a:r>
              <a:rPr lang="da-DK" sz="1200" dirty="0" smtClean="0"/>
              <a:t> Wilson 1986: </a:t>
            </a:r>
            <a:r>
              <a:rPr lang="da-DK" sz="1200" i="1" dirty="0" err="1" smtClean="0"/>
              <a:t>Relevance</a:t>
            </a:r>
            <a:r>
              <a:rPr lang="da-DK" sz="1200" dirty="0" smtClean="0"/>
              <a:t>, Oxford: Blackwell</a:t>
            </a:r>
          </a:p>
          <a:p>
            <a:pPr eaLnBrk="1" hangingPunct="1">
              <a:lnSpc>
                <a:spcPct val="80000"/>
              </a:lnSpc>
            </a:pPr>
            <a:r>
              <a:rPr lang="da-DK" sz="1200" dirty="0" smtClean="0"/>
              <a:t>Togeby, Ole1993: </a:t>
            </a:r>
            <a:r>
              <a:rPr lang="da-DK" sz="1200" i="1" dirty="0" smtClean="0"/>
              <a:t>PRAXT. Pragmatisk tekstteori 1-2</a:t>
            </a:r>
            <a:r>
              <a:rPr lang="da-DK" sz="1200" dirty="0" smtClean="0"/>
              <a:t>, Århus: Aarhus Universitetsforlag.</a:t>
            </a:r>
          </a:p>
          <a:p>
            <a:pPr eaLnBrk="1" hangingPunct="1">
              <a:lnSpc>
                <a:spcPct val="80000"/>
              </a:lnSpc>
            </a:pPr>
            <a:r>
              <a:rPr lang="da-DK" sz="1200" dirty="0" smtClean="0"/>
              <a:t>Togeby, Ole1996: </a:t>
            </a:r>
            <a:r>
              <a:rPr lang="da-DK" sz="1200" i="1" dirty="0" smtClean="0"/>
              <a:t>Stiltræk</a:t>
            </a:r>
            <a:r>
              <a:rPr lang="da-DK" sz="1200" dirty="0" smtClean="0"/>
              <a:t>, i SPRÅU, Sprogvidenskabelige Arbejdspapirer fra Aarhus Universitet 3. 1996.  &lt;www.hum.au.dk/nordisk/</a:t>
            </a:r>
            <a:r>
              <a:rPr lang="da-DK" sz="1200" dirty="0" err="1" smtClean="0"/>
              <a:t>norot</a:t>
            </a:r>
            <a:r>
              <a:rPr lang="da-DK" sz="1200" dirty="0" smtClean="0"/>
              <a:t>/stiltrak.htm&gt;, </a:t>
            </a:r>
          </a:p>
          <a:p>
            <a:pPr eaLnBrk="1" hangingPunct="1">
              <a:lnSpc>
                <a:spcPct val="80000"/>
              </a:lnSpc>
            </a:pPr>
            <a:r>
              <a:rPr lang="da-DK" sz="1200" dirty="0" smtClean="0"/>
              <a:t>Togeby, Ole 2000: “Skribentens 10 bud” i </a:t>
            </a:r>
            <a:r>
              <a:rPr lang="da-DK" sz="1200" i="1" dirty="0" smtClean="0"/>
              <a:t>Fremstillingens kunst</a:t>
            </a:r>
            <a:r>
              <a:rPr lang="da-DK" sz="1200" dirty="0" smtClean="0"/>
              <a:t>, i udg. </a:t>
            </a:r>
            <a:r>
              <a:rPr lang="da-DK" sz="1200" dirty="0" err="1" smtClean="0"/>
              <a:t>Gymsprog</a:t>
            </a:r>
            <a:r>
              <a:rPr lang="da-DK" sz="1200" dirty="0" smtClean="0"/>
              <a:t> København, s. 36-46. http://www.oletogeby.dk/</a:t>
            </a:r>
          </a:p>
          <a:p>
            <a:pPr eaLnBrk="1" hangingPunct="1">
              <a:lnSpc>
                <a:spcPct val="80000"/>
              </a:lnSpc>
            </a:pPr>
            <a:r>
              <a:rPr lang="da-DK" sz="1200" dirty="0" smtClean="0"/>
              <a:t>Togeby, Ole 2003: </a:t>
            </a:r>
            <a:r>
              <a:rPr lang="da-DK" sz="1200" i="1" dirty="0" smtClean="0"/>
              <a:t>Fungerer denne sætning? Funktionel dansk sproglære</a:t>
            </a:r>
            <a:r>
              <a:rPr lang="da-DK" sz="1200" dirty="0" smtClean="0"/>
              <a:t>, København: Gad.</a:t>
            </a:r>
          </a:p>
          <a:p>
            <a:pPr eaLnBrk="1" hangingPunct="1">
              <a:lnSpc>
                <a:spcPct val="80000"/>
              </a:lnSpc>
            </a:pPr>
            <a:r>
              <a:rPr lang="da-DK" sz="1200" dirty="0" smtClean="0"/>
              <a:t>Togeby, Ole 2014: ”Pragmatisk analyse” i </a:t>
            </a:r>
            <a:r>
              <a:rPr lang="da-DK" sz="1200" dirty="0" err="1" smtClean="0"/>
              <a:t>Pwetersen</a:t>
            </a:r>
            <a:r>
              <a:rPr lang="da-DK" sz="1200" dirty="0" smtClean="0"/>
              <a:t>, Helle 2014: </a:t>
            </a:r>
            <a:r>
              <a:rPr lang="da-DK" sz="1200" i="1" dirty="0" smtClean="0"/>
              <a:t>Organisationskommunikation. Teori og cases om tekst og tale.</a:t>
            </a:r>
            <a:r>
              <a:rPr lang="da-DK" sz="1200" dirty="0" smtClean="0"/>
              <a:t> København: Samfundslitteratur</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a-DK"/>
          </a:p>
        </p:txBody>
      </p:sp>
      <p:sp>
        <p:nvSpPr>
          <p:cNvPr id="3" name="Pladsholder til indhold 2"/>
          <p:cNvSpPr>
            <a:spLocks noGrp="1"/>
          </p:cNvSpPr>
          <p:nvPr>
            <p:ph idx="1"/>
          </p:nvPr>
        </p:nvSpPr>
        <p:spPr/>
        <p:txBody>
          <a:bodyPr/>
          <a:lstStyle/>
          <a:p>
            <a:endParaRPr lang="da-DK"/>
          </a:p>
        </p:txBody>
      </p:sp>
      <p:sp>
        <p:nvSpPr>
          <p:cNvPr id="4" name="Pladsholder til sidefod 3"/>
          <p:cNvSpPr>
            <a:spLocks noGrp="1"/>
          </p:cNvSpPr>
          <p:nvPr>
            <p:ph type="ftr" sz="quarter" idx="10"/>
          </p:nvPr>
        </p:nvSpPr>
        <p:spPr/>
        <p:txBody>
          <a:bodyPr/>
          <a:lstStyle/>
          <a:p>
            <a:pPr>
              <a:defRPr/>
            </a:pPr>
            <a:r>
              <a:rPr lang="pt-BR" smtClean="0"/>
              <a:t>A A R H U S   U N I V E R S I T E T            Institut for  Kommunikation og Kultur</a:t>
            </a:r>
            <a:endParaRPr lang="da-DK" dirty="0"/>
          </a:p>
        </p:txBody>
      </p:sp>
    </p:spTree>
    <p:extLst>
      <p:ext uri="{BB962C8B-B14F-4D97-AF65-F5344CB8AC3E}">
        <p14:creationId xmlns:p14="http://schemas.microsoft.com/office/powerpoint/2010/main" val="7966399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Rasmus Paludan</a:t>
            </a:r>
            <a:endParaRPr lang="da-DK" dirty="0"/>
          </a:p>
        </p:txBody>
      </p:sp>
      <p:sp>
        <p:nvSpPr>
          <p:cNvPr id="4" name="Pladsholder til sidefod 3"/>
          <p:cNvSpPr>
            <a:spLocks noGrp="1"/>
          </p:cNvSpPr>
          <p:nvPr>
            <p:ph type="ftr" sz="quarter" idx="10"/>
          </p:nvPr>
        </p:nvSpPr>
        <p:spPr/>
        <p:txBody>
          <a:bodyPr/>
          <a:lstStyle/>
          <a:p>
            <a:pPr>
              <a:defRPr/>
            </a:pPr>
            <a:r>
              <a:rPr lang="pt-BR" smtClean="0"/>
              <a:t>A A R H U S   U N I V E R S I T E T            Institut for  Kommunikation og Kultur</a:t>
            </a:r>
            <a:endParaRPr lang="da-DK"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491880" y="3196806"/>
            <a:ext cx="4608512" cy="25950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kstboks 4"/>
          <p:cNvSpPr txBox="1"/>
          <p:nvPr/>
        </p:nvSpPr>
        <p:spPr>
          <a:xfrm>
            <a:off x="853880" y="1412776"/>
            <a:ext cx="7246512" cy="1754326"/>
          </a:xfrm>
          <a:prstGeom prst="rect">
            <a:avLst/>
          </a:prstGeom>
          <a:noFill/>
        </p:spPr>
        <p:txBody>
          <a:bodyPr wrap="square" rtlCol="0">
            <a:spAutoFit/>
          </a:bodyPr>
          <a:lstStyle/>
          <a:p>
            <a:r>
              <a:rPr lang="da-DK" dirty="0"/>
              <a:t>Jeg er frihedens soldat, de svages beskytter, samfundets vogter, danernes lys, Rasmus Paludan, partiformand for Stram Kurs. Jeg er for Danmark og mod ghettoens kriminelle samfundstabere ved Ishøj Station. </a:t>
            </a:r>
          </a:p>
          <a:p>
            <a:r>
              <a:rPr lang="da-DK" dirty="0"/>
              <a:t>(...) </a:t>
            </a:r>
          </a:p>
          <a:p>
            <a:r>
              <a:rPr lang="da-DK" dirty="0"/>
              <a:t>Jeg er til </a:t>
            </a:r>
            <a:r>
              <a:rPr lang="da-DK" dirty="0" err="1"/>
              <a:t>homorettigheder</a:t>
            </a:r>
            <a:r>
              <a:rPr lang="da-DK" dirty="0"/>
              <a:t> for alle de muslimske </a:t>
            </a:r>
            <a:r>
              <a:rPr lang="da-DK" dirty="0" err="1"/>
              <a:t>homoer</a:t>
            </a:r>
            <a:r>
              <a:rPr lang="da-DK" dirty="0"/>
              <a:t>. </a:t>
            </a:r>
          </a:p>
        </p:txBody>
      </p:sp>
      <p:sp>
        <p:nvSpPr>
          <p:cNvPr id="6" name="Tekstboks 5"/>
          <p:cNvSpPr txBox="1"/>
          <p:nvPr/>
        </p:nvSpPr>
        <p:spPr>
          <a:xfrm>
            <a:off x="853880" y="3356992"/>
            <a:ext cx="2205952" cy="369332"/>
          </a:xfrm>
          <a:prstGeom prst="rect">
            <a:avLst/>
          </a:prstGeom>
          <a:noFill/>
        </p:spPr>
        <p:txBody>
          <a:bodyPr wrap="square" rtlCol="0">
            <a:spAutoFit/>
          </a:bodyPr>
          <a:lstStyle/>
          <a:p>
            <a:r>
              <a:rPr lang="da-DK" dirty="0" smtClean="0"/>
              <a:t>Ishøj 18-7-2018</a:t>
            </a:r>
            <a:endParaRPr lang="da-DK" dirty="0"/>
          </a:p>
        </p:txBody>
      </p:sp>
    </p:spTree>
    <p:extLst>
      <p:ext uri="{BB962C8B-B14F-4D97-AF65-F5344CB8AC3E}">
        <p14:creationId xmlns:p14="http://schemas.microsoft.com/office/powerpoint/2010/main" val="290021112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Herning</a:t>
            </a:r>
            <a:endParaRPr lang="da-DK" dirty="0"/>
          </a:p>
        </p:txBody>
      </p:sp>
      <p:sp>
        <p:nvSpPr>
          <p:cNvPr id="3" name="Pladsholder til indhold 2"/>
          <p:cNvSpPr>
            <a:spLocks noGrp="1"/>
          </p:cNvSpPr>
          <p:nvPr>
            <p:ph idx="1"/>
          </p:nvPr>
        </p:nvSpPr>
        <p:spPr/>
        <p:txBody>
          <a:bodyPr/>
          <a:lstStyle/>
          <a:p>
            <a:r>
              <a:rPr lang="da-DK" sz="1200" dirty="0"/>
              <a:t>Herning Kommune og </a:t>
            </a:r>
            <a:r>
              <a:rPr lang="da-DK" sz="1200" dirty="0" err="1"/>
              <a:t>Lærdansk</a:t>
            </a:r>
            <a:r>
              <a:rPr lang="da-DK" sz="1200" dirty="0"/>
              <a:t> har indgået et partnerskab, der har til formål at sikre, at kommunens flygtninge og familiesammenførte til flygtninge kommer i job, bliver selvforsørgende og integreres i samfundet.</a:t>
            </a:r>
          </a:p>
          <a:p>
            <a:r>
              <a:rPr lang="da-DK" sz="1200" dirty="0"/>
              <a:t>Tilknytningen til det danske arbejdsmarked skal for målgruppen fordres ganske særlig ved hjælp af en kombination af opkvalificering til arbejdsmarkedet, introduktion til samfundet og styrkelse af dansksproglige færdigheder. </a:t>
            </a:r>
          </a:p>
          <a:p>
            <a:r>
              <a:rPr lang="da-DK" sz="1200" dirty="0"/>
              <a:t>Hos </a:t>
            </a:r>
            <a:r>
              <a:rPr lang="da-DK" sz="1200" dirty="0" err="1"/>
              <a:t>Lærdansk</a:t>
            </a:r>
            <a:r>
              <a:rPr lang="da-DK" sz="1200" dirty="0"/>
              <a:t> varetages denne opgave i projektafdelingen ‘Job og Sprog’ med en sammensætning af regulær danskundervisning og brancherettet dansk. Der er et tæt samarbejde med virksomhedskonsulenter, som rent fysisk er lokaliseret hos ‘Job og Sprog’. Virksomhedskonsulenterne står for at etablere virksomhedspraktikker, opkvalificerende kurser og opretholde tæt kontakt til de involverede virksomheder, som sparringspartnere og rådgiver.</a:t>
            </a:r>
          </a:p>
          <a:p>
            <a:r>
              <a:rPr lang="da-DK" sz="1200" dirty="0"/>
              <a:t>Partnerskabet tog form i efteråret 2015, og starter oftest med en eller flere praktikker, som kan munde ud i job eller uddannelse. Ca. 100 flygtninge er på nuværende tidspunkt kommet i enten ordinært job, IGU, job med løntilskud, deltidsarbejde eller i gang med en uddannelse, typisk på VUC. </a:t>
            </a:r>
          </a:p>
          <a:p>
            <a:r>
              <a:rPr lang="da-DK" sz="1200" dirty="0">
                <a:solidFill>
                  <a:srgbClr val="FF0000"/>
                </a:solidFill>
              </a:rPr>
              <a:t>Partnerskabet er en succes. </a:t>
            </a:r>
          </a:p>
          <a:p>
            <a:r>
              <a:rPr lang="da-DK" sz="1200" dirty="0"/>
              <a:t>De lokale virksomheder i Herning Kommune har vist stor velvilje til at deltage i projektet, og er engageret i at opkvalificere flygtninge til det danske arbejdsmarked, hvilket betyder, at den ene virksomhedskonsulent, som startede i 2015 nu er vokset til fire.    </a:t>
            </a:r>
          </a:p>
          <a:p>
            <a:endParaRPr lang="da-DK" dirty="0"/>
          </a:p>
        </p:txBody>
      </p:sp>
      <p:sp>
        <p:nvSpPr>
          <p:cNvPr id="4" name="Pladsholder til sidefod 3"/>
          <p:cNvSpPr>
            <a:spLocks noGrp="1"/>
          </p:cNvSpPr>
          <p:nvPr>
            <p:ph type="ftr" sz="quarter" idx="10"/>
          </p:nvPr>
        </p:nvSpPr>
        <p:spPr/>
        <p:txBody>
          <a:bodyPr/>
          <a:lstStyle/>
          <a:p>
            <a:pPr>
              <a:defRPr/>
            </a:pPr>
            <a:r>
              <a:rPr lang="pt-BR" smtClean="0"/>
              <a:t>A A R H U S   U N I V E R S I T E T            Institut for  Kommunikation og Kultur</a:t>
            </a:r>
            <a:endParaRPr lang="da-DK" dirty="0"/>
          </a:p>
        </p:txBody>
      </p:sp>
    </p:spTree>
    <p:extLst>
      <p:ext uri="{BB962C8B-B14F-4D97-AF65-F5344CB8AC3E}">
        <p14:creationId xmlns:p14="http://schemas.microsoft.com/office/powerpoint/2010/main" val="175010712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3600" dirty="0" smtClean="0"/>
              <a:t>Aktivitets- og kulturhuset P4</a:t>
            </a:r>
            <a:endParaRPr lang="da-DK" dirty="0"/>
          </a:p>
        </p:txBody>
      </p:sp>
      <p:sp>
        <p:nvSpPr>
          <p:cNvPr id="3" name="Pladsholder til indhold 2"/>
          <p:cNvSpPr>
            <a:spLocks noGrp="1"/>
          </p:cNvSpPr>
          <p:nvPr>
            <p:ph idx="1"/>
          </p:nvPr>
        </p:nvSpPr>
        <p:spPr/>
        <p:txBody>
          <a:bodyPr/>
          <a:lstStyle/>
          <a:p>
            <a:r>
              <a:rPr lang="da-DK" sz="2000" dirty="0"/>
              <a:t>FORMÅL OG MAIL </a:t>
            </a:r>
          </a:p>
          <a:p>
            <a:r>
              <a:rPr lang="da-DK" sz="2000" dirty="0"/>
              <a:t>AKTIVITETSUDVALGET I P4</a:t>
            </a:r>
            <a:br>
              <a:rPr lang="da-DK" sz="2000" dirty="0"/>
            </a:br>
            <a:endParaRPr lang="da-DK" sz="2000" dirty="0"/>
          </a:p>
          <a:p>
            <a:r>
              <a:rPr lang="da-DK" sz="2000" dirty="0"/>
              <a:t>Aktivitetsudvalget har til opgave at fremme udviklingen af et levende beboerhus med en </a:t>
            </a:r>
            <a:r>
              <a:rPr lang="da-DK" sz="2000" dirty="0">
                <a:solidFill>
                  <a:srgbClr val="FF0000"/>
                </a:solidFill>
              </a:rPr>
              <a:t>bred</a:t>
            </a:r>
            <a:r>
              <a:rPr lang="da-DK" sz="2000" dirty="0"/>
              <a:t> vifte af aktiviteter og arrangementer for alle aldersgrupper. Aktivitetsudvalget arbejder med udviklingen af nye tiltag i huset samt koordinerer og understøtter de eksisterende aktiviteter.  </a:t>
            </a:r>
          </a:p>
          <a:p>
            <a:r>
              <a:rPr lang="da-DK" sz="2000" dirty="0"/>
              <a:t>Hvis du ønsker at starte en ny aktivitet op i P4 eller har en god idé til et arrangement, er det aktivitetsudvalget, du skal kontakte (se kontaktinformationer nedenfor).</a:t>
            </a:r>
          </a:p>
          <a:p>
            <a:endParaRPr lang="da-DK" dirty="0"/>
          </a:p>
        </p:txBody>
      </p:sp>
      <p:sp>
        <p:nvSpPr>
          <p:cNvPr id="4" name="Pladsholder til sidefod 3"/>
          <p:cNvSpPr>
            <a:spLocks noGrp="1"/>
          </p:cNvSpPr>
          <p:nvPr>
            <p:ph type="ftr" sz="quarter" idx="10"/>
          </p:nvPr>
        </p:nvSpPr>
        <p:spPr/>
        <p:txBody>
          <a:bodyPr/>
          <a:lstStyle/>
          <a:p>
            <a:pPr>
              <a:defRPr/>
            </a:pPr>
            <a:r>
              <a:rPr lang="pt-BR" smtClean="0"/>
              <a:t>A A R H U S   U N I V E R S I T E T            Institut for  Kommunikation og Kultur</a:t>
            </a:r>
            <a:endParaRPr lang="da-DK" dirty="0"/>
          </a:p>
        </p:txBody>
      </p:sp>
    </p:spTree>
    <p:extLst>
      <p:ext uri="{BB962C8B-B14F-4D97-AF65-F5344CB8AC3E}">
        <p14:creationId xmlns:p14="http://schemas.microsoft.com/office/powerpoint/2010/main" val="48978750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3600" dirty="0"/>
              <a:t>Mølleskolens </a:t>
            </a:r>
            <a:r>
              <a:rPr lang="da-DK" sz="3600" dirty="0" smtClean="0"/>
              <a:t>værdigrundlag</a:t>
            </a:r>
            <a:endParaRPr lang="da-DK" dirty="0"/>
          </a:p>
        </p:txBody>
      </p:sp>
      <p:sp>
        <p:nvSpPr>
          <p:cNvPr id="3" name="Pladsholder til indhold 2"/>
          <p:cNvSpPr>
            <a:spLocks noGrp="1"/>
          </p:cNvSpPr>
          <p:nvPr>
            <p:ph idx="1"/>
          </p:nvPr>
        </p:nvSpPr>
        <p:spPr/>
        <p:txBody>
          <a:bodyPr/>
          <a:lstStyle/>
          <a:p>
            <a:r>
              <a:rPr lang="da-DK" dirty="0"/>
              <a:t> </a:t>
            </a:r>
            <a:r>
              <a:rPr lang="da-DK" sz="2400" dirty="0" smtClean="0"/>
              <a:t>Mølleskolen </a:t>
            </a:r>
            <a:r>
              <a:rPr lang="da-DK" sz="2400" dirty="0"/>
              <a:t>– mangfoldighed skaber muligheder</a:t>
            </a:r>
          </a:p>
          <a:p>
            <a:r>
              <a:rPr lang="da-DK" sz="2400" dirty="0"/>
              <a:t>Mølleskolens værdier afspejler sig i skolens hverdag og i samtlige aktiviteter. I et ligeværdigt og trygt miljø møder alle udfordringer, der fremmer nysgerrighed, læring og udvikling. Alle bidrager aktivt til fællesskabet, som blomstrer og trives ved, at meninger brydes, og forskelligheder respekteres. Børn og unge styrkes i troen på eget værd, så de kan tage medansvar for egen udvikling og læring.” </a:t>
            </a:r>
          </a:p>
          <a:p>
            <a:endParaRPr lang="da-DK" sz="2400" dirty="0"/>
          </a:p>
        </p:txBody>
      </p:sp>
      <p:sp>
        <p:nvSpPr>
          <p:cNvPr id="4" name="Pladsholder til sidefod 3"/>
          <p:cNvSpPr>
            <a:spLocks noGrp="1"/>
          </p:cNvSpPr>
          <p:nvPr>
            <p:ph type="ftr" sz="quarter" idx="10"/>
          </p:nvPr>
        </p:nvSpPr>
        <p:spPr/>
        <p:txBody>
          <a:bodyPr/>
          <a:lstStyle/>
          <a:p>
            <a:pPr>
              <a:defRPr/>
            </a:pPr>
            <a:r>
              <a:rPr lang="pt-BR" smtClean="0"/>
              <a:t>A A R H U S   U N I V E R S I T E T            Institut for  Kommunikation og Kultur</a:t>
            </a:r>
            <a:endParaRPr lang="da-DK" dirty="0"/>
          </a:p>
        </p:txBody>
      </p:sp>
    </p:spTree>
    <p:extLst>
      <p:ext uri="{BB962C8B-B14F-4D97-AF65-F5344CB8AC3E}">
        <p14:creationId xmlns:p14="http://schemas.microsoft.com/office/powerpoint/2010/main" val="135457806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Om Jobbanken</a:t>
            </a:r>
            <a:endParaRPr lang="da-DK" dirty="0"/>
          </a:p>
        </p:txBody>
      </p:sp>
      <p:sp>
        <p:nvSpPr>
          <p:cNvPr id="3" name="Pladsholder til indhold 2"/>
          <p:cNvSpPr>
            <a:spLocks noGrp="1"/>
          </p:cNvSpPr>
          <p:nvPr>
            <p:ph idx="1"/>
          </p:nvPr>
        </p:nvSpPr>
        <p:spPr/>
        <p:txBody>
          <a:bodyPr/>
          <a:lstStyle/>
          <a:p>
            <a:r>
              <a:rPr lang="da-DK" sz="1400" dirty="0" smtClean="0"/>
              <a:t>Jobbanken </a:t>
            </a:r>
            <a:r>
              <a:rPr lang="da-DK" sz="1400" dirty="0"/>
              <a:t>har ikke en ”bank” eller en database, hvor det er muligt at søge job, men en virksomhed med en vision om at integrere/reintegrere psykisk sårbare førtidspensionister på arbejdsmarkedet. Vi tager udgangspunkt i den konkrete førtidspensionist og vedkommendes jobønsker, hvorefter vi søger og kreerer job på de mest attraktive virksomheder i området. Det er med andre ord en individuel og personlig jobsøgningsproces, der foregår fælles og i samarbejde mellem førtidspensionisten, Jobbanken og virksomhederne.</a:t>
            </a:r>
          </a:p>
          <a:p>
            <a:r>
              <a:rPr lang="da-DK" sz="1400" dirty="0"/>
              <a:t>Jobbanken ønsker at skabe perspektivrige og værdiskabende arbejdspladser i samarbejde med virksomheder og jobaspiranter til gavn for begge parter. </a:t>
            </a:r>
          </a:p>
          <a:p>
            <a:r>
              <a:rPr lang="da-DK" sz="1400" dirty="0"/>
              <a:t>Grundstenen i Jobbankens </a:t>
            </a:r>
            <a:r>
              <a:rPr lang="da-DK" sz="1400" dirty="0">
                <a:solidFill>
                  <a:srgbClr val="FF0000"/>
                </a:solidFill>
              </a:rPr>
              <a:t>succesfulde koncept </a:t>
            </a:r>
            <a:r>
              <a:rPr lang="da-DK" sz="1400" dirty="0"/>
              <a:t>er en respekt og anerkendelse af hver enkelte persons individuelle kompetencer. Vi fokuserer på de kompetencer, som kan give den enkelte et mere attraktivt liv gennem aktivitet i arbejdsmæssige sammenhænge, idræt og sociale netværk. Kernen er en helhedsorienteret, evidensbaseret tilgang til arbejdsmarkedsintegration, </a:t>
            </a:r>
            <a:r>
              <a:rPr lang="da-DK" sz="1400" dirty="0">
                <a:solidFill>
                  <a:srgbClr val="FF0000"/>
                </a:solidFill>
              </a:rPr>
              <a:t>som medfører fremdrift og udvikling af jobaspirantens individuelle kompetencer.</a:t>
            </a:r>
          </a:p>
          <a:p>
            <a:endParaRPr lang="da-DK" sz="1400" dirty="0"/>
          </a:p>
        </p:txBody>
      </p:sp>
      <p:sp>
        <p:nvSpPr>
          <p:cNvPr id="4" name="Pladsholder til sidefod 3"/>
          <p:cNvSpPr>
            <a:spLocks noGrp="1"/>
          </p:cNvSpPr>
          <p:nvPr>
            <p:ph type="ftr" sz="quarter" idx="10"/>
          </p:nvPr>
        </p:nvSpPr>
        <p:spPr/>
        <p:txBody>
          <a:bodyPr/>
          <a:lstStyle/>
          <a:p>
            <a:pPr>
              <a:defRPr/>
            </a:pPr>
            <a:r>
              <a:rPr lang="pt-BR" smtClean="0"/>
              <a:t>A A R H U S   U N I V E R S I T E T            Institut for  Kommunikation og Kultur</a:t>
            </a:r>
            <a:endParaRPr lang="da-DK" dirty="0"/>
          </a:p>
        </p:txBody>
      </p:sp>
    </p:spTree>
    <p:extLst>
      <p:ext uri="{BB962C8B-B14F-4D97-AF65-F5344CB8AC3E}">
        <p14:creationId xmlns:p14="http://schemas.microsoft.com/office/powerpoint/2010/main" val="110197119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a-DK"/>
          </a:p>
        </p:txBody>
      </p:sp>
      <p:sp>
        <p:nvSpPr>
          <p:cNvPr id="3" name="Pladsholder til indhold 2"/>
          <p:cNvSpPr>
            <a:spLocks noGrp="1"/>
          </p:cNvSpPr>
          <p:nvPr>
            <p:ph idx="1"/>
          </p:nvPr>
        </p:nvSpPr>
        <p:spPr/>
        <p:txBody>
          <a:bodyPr/>
          <a:lstStyle/>
          <a:p>
            <a:endParaRPr lang="da-DK"/>
          </a:p>
        </p:txBody>
      </p:sp>
      <p:sp>
        <p:nvSpPr>
          <p:cNvPr id="4" name="Pladsholder til sidefod 3"/>
          <p:cNvSpPr>
            <a:spLocks noGrp="1"/>
          </p:cNvSpPr>
          <p:nvPr>
            <p:ph type="ftr" sz="quarter" idx="10"/>
          </p:nvPr>
        </p:nvSpPr>
        <p:spPr/>
        <p:txBody>
          <a:bodyPr/>
          <a:lstStyle/>
          <a:p>
            <a:pPr>
              <a:defRPr/>
            </a:pPr>
            <a:r>
              <a:rPr lang="pt-BR" smtClean="0"/>
              <a:t>A A R H U S   U N I V E R S I T E T            Institut for  Kommunikation og Kultur</a:t>
            </a:r>
            <a:endParaRPr lang="da-DK" dirty="0"/>
          </a:p>
        </p:txBody>
      </p:sp>
    </p:spTree>
    <p:extLst>
      <p:ext uri="{BB962C8B-B14F-4D97-AF65-F5344CB8AC3E}">
        <p14:creationId xmlns:p14="http://schemas.microsoft.com/office/powerpoint/2010/main" val="210283611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a-DK"/>
          </a:p>
        </p:txBody>
      </p:sp>
      <p:sp>
        <p:nvSpPr>
          <p:cNvPr id="3" name="Pladsholder til indhold 2"/>
          <p:cNvSpPr>
            <a:spLocks noGrp="1"/>
          </p:cNvSpPr>
          <p:nvPr>
            <p:ph idx="1"/>
          </p:nvPr>
        </p:nvSpPr>
        <p:spPr/>
        <p:txBody>
          <a:bodyPr/>
          <a:lstStyle/>
          <a:p>
            <a:endParaRPr lang="da-DK"/>
          </a:p>
        </p:txBody>
      </p:sp>
      <p:sp>
        <p:nvSpPr>
          <p:cNvPr id="4" name="Pladsholder til sidefod 3"/>
          <p:cNvSpPr>
            <a:spLocks noGrp="1"/>
          </p:cNvSpPr>
          <p:nvPr>
            <p:ph type="ftr" sz="quarter" idx="10"/>
          </p:nvPr>
        </p:nvSpPr>
        <p:spPr/>
        <p:txBody>
          <a:bodyPr/>
          <a:lstStyle/>
          <a:p>
            <a:pPr>
              <a:defRPr/>
            </a:pPr>
            <a:r>
              <a:rPr lang="pt-BR" smtClean="0"/>
              <a:t>A A R H U S   U N I V E R S I T E T            Institut for  Kommunikation og Kultur</a:t>
            </a:r>
            <a:endParaRPr lang="da-DK" dirty="0"/>
          </a:p>
        </p:txBody>
      </p:sp>
    </p:spTree>
    <p:extLst>
      <p:ext uri="{BB962C8B-B14F-4D97-AF65-F5344CB8AC3E}">
        <p14:creationId xmlns:p14="http://schemas.microsoft.com/office/powerpoint/2010/main" val="298883262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3600" dirty="0"/>
              <a:t>Historien bag Sigma </a:t>
            </a:r>
            <a:r>
              <a:rPr lang="da-DK" sz="3600" dirty="0" err="1" smtClean="0"/>
              <a:t>Estimates</a:t>
            </a:r>
            <a:endParaRPr lang="da-DK" dirty="0"/>
          </a:p>
        </p:txBody>
      </p:sp>
      <p:sp>
        <p:nvSpPr>
          <p:cNvPr id="3" name="Pladsholder til indhold 2"/>
          <p:cNvSpPr>
            <a:spLocks noGrp="1"/>
          </p:cNvSpPr>
          <p:nvPr>
            <p:ph idx="1"/>
          </p:nvPr>
        </p:nvSpPr>
        <p:spPr/>
        <p:txBody>
          <a:bodyPr/>
          <a:lstStyle/>
          <a:p>
            <a:r>
              <a:rPr lang="da-DK" sz="1600" dirty="0" smtClean="0"/>
              <a:t>Sigma </a:t>
            </a:r>
            <a:r>
              <a:rPr lang="da-DK" sz="1600" dirty="0" err="1"/>
              <a:t>Estimates</a:t>
            </a:r>
            <a:r>
              <a:rPr lang="da-DK" sz="1600" dirty="0"/>
              <a:t>® A/S blev grundlagt i 2003 og er på mindre end ti år blevet markedsledende inden for software-løsninger til kalkulation. Det er der en grund til, og den grund hedder Sigma.</a:t>
            </a:r>
          </a:p>
          <a:p>
            <a:r>
              <a:rPr lang="da-DK" sz="1600" dirty="0"/>
              <a:t>Sigma er et af de mest brugervenlige kalkulationsprogrammer, du kan finde – og </a:t>
            </a:r>
            <a:r>
              <a:rPr lang="da-DK" sz="1600" dirty="0">
                <a:solidFill>
                  <a:srgbClr val="FF0000"/>
                </a:solidFill>
              </a:rPr>
              <a:t>med helt basale it-kundskaber</a:t>
            </a:r>
            <a:r>
              <a:rPr lang="da-DK" sz="1600" dirty="0"/>
              <a:t> er det bl.a. muligt at spare op til 85 % af den tid, man normalt bruger på en kalkulation.</a:t>
            </a:r>
          </a:p>
          <a:p>
            <a:r>
              <a:rPr lang="da-DK" sz="1600" dirty="0"/>
              <a:t>Sigma </a:t>
            </a:r>
            <a:r>
              <a:rPr lang="da-DK" sz="1600" dirty="0" err="1"/>
              <a:t>Estimates</a:t>
            </a:r>
            <a:r>
              <a:rPr lang="da-DK" sz="1600" dirty="0"/>
              <a:t> ser det som sin væsentligste opgave at udvikle it, der fremmer og forbedrer arbejdet med kalkulationsopgaver i byggebranchen. Men det skal ses i et større sammenhæng, og </a:t>
            </a:r>
            <a:r>
              <a:rPr lang="da-DK" sz="1600" dirty="0">
                <a:solidFill>
                  <a:srgbClr val="FF0000"/>
                </a:solidFill>
              </a:rPr>
              <a:t>derfor</a:t>
            </a:r>
            <a:r>
              <a:rPr lang="da-DK" sz="1600" dirty="0"/>
              <a:t> er Sigma også det ultimative værktøj, når virksomhedens arbejdsprocesser skal effektiviseres og strømlines.</a:t>
            </a:r>
          </a:p>
          <a:p>
            <a:r>
              <a:rPr lang="da-DK" sz="1600" dirty="0"/>
              <a:t>Sigma hjælper typisk virksomheder med at nå frem til en </a:t>
            </a:r>
            <a:r>
              <a:rPr lang="da-DK" sz="1600" dirty="0">
                <a:solidFill>
                  <a:srgbClr val="FF0000"/>
                </a:solidFill>
              </a:rPr>
              <a:t>bedste</a:t>
            </a:r>
            <a:r>
              <a:rPr lang="da-DK" sz="1600" dirty="0"/>
              <a:t> praksis, til at vælge de projekter der giver </a:t>
            </a:r>
            <a:r>
              <a:rPr lang="da-DK" sz="1600" dirty="0" smtClean="0"/>
              <a:t>overskud, </a:t>
            </a:r>
            <a:r>
              <a:rPr lang="da-DK" sz="1600" dirty="0"/>
              <a:t>og til at skabe grobund for videndeling i virksomheden. For nu blot at nævne nogle få af </a:t>
            </a:r>
            <a:r>
              <a:rPr lang="da-DK" sz="1600" dirty="0">
                <a:solidFill>
                  <a:srgbClr val="FF0000"/>
                </a:solidFill>
              </a:rPr>
              <a:t>de mange fordele</a:t>
            </a:r>
            <a:r>
              <a:rPr lang="da-DK" sz="1600" dirty="0"/>
              <a:t>, der er ved Sigma.</a:t>
            </a:r>
          </a:p>
          <a:p>
            <a:endParaRPr lang="da-DK" dirty="0"/>
          </a:p>
        </p:txBody>
      </p:sp>
      <p:sp>
        <p:nvSpPr>
          <p:cNvPr id="4" name="Pladsholder til sidefod 3"/>
          <p:cNvSpPr>
            <a:spLocks noGrp="1"/>
          </p:cNvSpPr>
          <p:nvPr>
            <p:ph type="ftr" sz="quarter" idx="10"/>
          </p:nvPr>
        </p:nvSpPr>
        <p:spPr/>
        <p:txBody>
          <a:bodyPr/>
          <a:lstStyle/>
          <a:p>
            <a:pPr>
              <a:defRPr/>
            </a:pPr>
            <a:r>
              <a:rPr lang="pt-BR" smtClean="0"/>
              <a:t>A A R H U S   U N I V E R S I T E T            Institut for  Kommunikation og Kultur</a:t>
            </a:r>
            <a:endParaRPr lang="da-DK" dirty="0"/>
          </a:p>
        </p:txBody>
      </p:sp>
    </p:spTree>
    <p:extLst>
      <p:ext uri="{BB962C8B-B14F-4D97-AF65-F5344CB8AC3E}">
        <p14:creationId xmlns:p14="http://schemas.microsoft.com/office/powerpoint/2010/main" val="128350679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Om </a:t>
            </a:r>
            <a:r>
              <a:rPr lang="da-DK" dirty="0" smtClean="0"/>
              <a:t>os</a:t>
            </a:r>
            <a:endParaRPr lang="da-DK" dirty="0"/>
          </a:p>
        </p:txBody>
      </p:sp>
      <p:sp>
        <p:nvSpPr>
          <p:cNvPr id="3" name="Pladsholder til indhold 2"/>
          <p:cNvSpPr>
            <a:spLocks noGrp="1"/>
          </p:cNvSpPr>
          <p:nvPr>
            <p:ph idx="1"/>
          </p:nvPr>
        </p:nvSpPr>
        <p:spPr/>
        <p:txBody>
          <a:bodyPr/>
          <a:lstStyle/>
          <a:p>
            <a:r>
              <a:rPr lang="da-DK" sz="2000" dirty="0" smtClean="0"/>
              <a:t>Sigma </a:t>
            </a:r>
            <a:r>
              <a:rPr lang="da-DK" sz="2000" dirty="0" err="1"/>
              <a:t>Estimates</a:t>
            </a:r>
            <a:r>
              <a:rPr lang="da-DK" sz="2000" dirty="0"/>
              <a:t> er nyeste generation software til kalkulation og beregning af tilbud. Sigma sikrer </a:t>
            </a:r>
            <a:r>
              <a:rPr lang="da-DK" sz="2000" dirty="0">
                <a:solidFill>
                  <a:srgbClr val="FF0000"/>
                </a:solidFill>
              </a:rPr>
              <a:t>den sunde økonomi </a:t>
            </a:r>
            <a:r>
              <a:rPr lang="da-DK" sz="2000" dirty="0"/>
              <a:t>i hele projektet, minimerer risici og sparer væsentlig tid. Med programmet bliver projektet beskrevet i den ønskede detaljegrad, så alle involverede parter kan bidrage og nemt dele og genbruge viden i fremtiden. Sigma binder de omkringliggende processer sammen. På den måde kan I altid videreføre vigtig information om projektet til bl.a. planlægning og styring - og ikke mindst som en afgørende del af BIM/VDC-projekter. Sigma hjælper hver dag tusinder af brugere med at spare tid og få en bedre økonomi.</a:t>
            </a:r>
          </a:p>
          <a:p>
            <a:endParaRPr lang="da-DK" sz="2000" dirty="0"/>
          </a:p>
        </p:txBody>
      </p:sp>
      <p:sp>
        <p:nvSpPr>
          <p:cNvPr id="4" name="Pladsholder til sidefod 3"/>
          <p:cNvSpPr>
            <a:spLocks noGrp="1"/>
          </p:cNvSpPr>
          <p:nvPr>
            <p:ph type="ftr" sz="quarter" idx="10"/>
          </p:nvPr>
        </p:nvSpPr>
        <p:spPr/>
        <p:txBody>
          <a:bodyPr/>
          <a:lstStyle/>
          <a:p>
            <a:pPr>
              <a:defRPr/>
            </a:pPr>
            <a:r>
              <a:rPr lang="pt-BR" smtClean="0"/>
              <a:t>A A R H U S   U N I V E R S I T E T            Institut for  Kommunikation og Kultur</a:t>
            </a:r>
            <a:endParaRPr lang="da-DK" dirty="0"/>
          </a:p>
        </p:txBody>
      </p:sp>
    </p:spTree>
    <p:extLst>
      <p:ext uri="{BB962C8B-B14F-4D97-AF65-F5344CB8AC3E}">
        <p14:creationId xmlns:p14="http://schemas.microsoft.com/office/powerpoint/2010/main" val="310868233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De Danske </a:t>
            </a:r>
            <a:r>
              <a:rPr lang="da-DK" dirty="0" smtClean="0"/>
              <a:t>Sprogcentre</a:t>
            </a:r>
            <a:endParaRPr lang="da-DK" dirty="0"/>
          </a:p>
        </p:txBody>
      </p:sp>
      <p:sp>
        <p:nvSpPr>
          <p:cNvPr id="3" name="Pladsholder til indhold 2"/>
          <p:cNvSpPr>
            <a:spLocks noGrp="1"/>
          </p:cNvSpPr>
          <p:nvPr>
            <p:ph idx="1"/>
          </p:nvPr>
        </p:nvSpPr>
        <p:spPr/>
        <p:txBody>
          <a:bodyPr/>
          <a:lstStyle/>
          <a:p>
            <a:r>
              <a:rPr lang="da-DK" sz="2400" dirty="0" smtClean="0"/>
              <a:t>De </a:t>
            </a:r>
            <a:r>
              <a:rPr lang="da-DK" sz="2400" dirty="0"/>
              <a:t>Danske Sprogcentre er en sammenslutning af over 50 statsgodkendte sprogskoler og -centre fordelt over hele landet. Sprogcentrenes kerneydelse er undervisning af voksne udlændinge i dansk sprog. Herudover tilbyder mange af sprogcentrene et bredt udvalg af øvrige kurser, fx kurser med fokus på det danske arbejdsmarked, særlige ungeforløb og kultur- og samfundsundervisning.  </a:t>
            </a:r>
          </a:p>
          <a:p>
            <a:r>
              <a:rPr lang="da-DK" dirty="0"/>
              <a:t> </a:t>
            </a:r>
          </a:p>
        </p:txBody>
      </p:sp>
      <p:sp>
        <p:nvSpPr>
          <p:cNvPr id="4" name="Pladsholder til sidefod 3"/>
          <p:cNvSpPr>
            <a:spLocks noGrp="1"/>
          </p:cNvSpPr>
          <p:nvPr>
            <p:ph type="ftr" sz="quarter" idx="10"/>
          </p:nvPr>
        </p:nvSpPr>
        <p:spPr/>
        <p:txBody>
          <a:bodyPr/>
          <a:lstStyle/>
          <a:p>
            <a:pPr>
              <a:defRPr/>
            </a:pPr>
            <a:r>
              <a:rPr lang="pt-BR" smtClean="0"/>
              <a:t>A A R H U S   U N I V E R S I T E T            Institut for  Kommunikation og Kultur</a:t>
            </a:r>
            <a:endParaRPr lang="da-DK" dirty="0"/>
          </a:p>
        </p:txBody>
      </p:sp>
    </p:spTree>
    <p:extLst>
      <p:ext uri="{BB962C8B-B14F-4D97-AF65-F5344CB8AC3E}">
        <p14:creationId xmlns:p14="http://schemas.microsoft.com/office/powerpoint/2010/main" val="347458355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De Danske Sprogcentre</a:t>
            </a:r>
          </a:p>
        </p:txBody>
      </p:sp>
      <p:sp>
        <p:nvSpPr>
          <p:cNvPr id="3" name="Pladsholder til indhold 2"/>
          <p:cNvSpPr>
            <a:spLocks noGrp="1"/>
          </p:cNvSpPr>
          <p:nvPr>
            <p:ph idx="1"/>
          </p:nvPr>
        </p:nvSpPr>
        <p:spPr/>
        <p:txBody>
          <a:bodyPr/>
          <a:lstStyle/>
          <a:p>
            <a:r>
              <a:rPr lang="da-DK" dirty="0"/>
              <a:t>Fælles for vores medlemmer er, at vi som de eneste i landet tilbyder danskuddannelser godkendt af staten.  Derudover afholder vores medlemmer, som de eneste, de centralt fastlagte prøver, der giver mulighed for at opnå permanent opholdstilladelse og statsborgerskab. </a:t>
            </a:r>
          </a:p>
          <a:p>
            <a:r>
              <a:rPr lang="da-DK" dirty="0"/>
              <a:t> </a:t>
            </a:r>
          </a:p>
          <a:p>
            <a:r>
              <a:rPr lang="da-DK" dirty="0"/>
              <a:t/>
            </a:r>
            <a:br>
              <a:rPr lang="da-DK" dirty="0"/>
            </a:br>
            <a:endParaRPr lang="da-DK" dirty="0"/>
          </a:p>
          <a:p>
            <a:endParaRPr lang="da-DK" dirty="0"/>
          </a:p>
        </p:txBody>
      </p:sp>
      <p:sp>
        <p:nvSpPr>
          <p:cNvPr id="4" name="Pladsholder til sidefod 3"/>
          <p:cNvSpPr>
            <a:spLocks noGrp="1"/>
          </p:cNvSpPr>
          <p:nvPr>
            <p:ph type="ftr" sz="quarter" idx="10"/>
          </p:nvPr>
        </p:nvSpPr>
        <p:spPr/>
        <p:txBody>
          <a:bodyPr/>
          <a:lstStyle/>
          <a:p>
            <a:pPr>
              <a:defRPr/>
            </a:pPr>
            <a:r>
              <a:rPr lang="pt-BR" smtClean="0"/>
              <a:t>A A R H U S   U N I V E R S I T E T            Institut for  Kommunikation og Kultur</a:t>
            </a:r>
            <a:endParaRPr lang="da-DK" dirty="0"/>
          </a:p>
        </p:txBody>
      </p:sp>
    </p:spTree>
    <p:extLst>
      <p:ext uri="{BB962C8B-B14F-4D97-AF65-F5344CB8AC3E}">
        <p14:creationId xmlns:p14="http://schemas.microsoft.com/office/powerpoint/2010/main" val="16119258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Pladsholder til sidefod 3"/>
          <p:cNvSpPr>
            <a:spLocks noGrp="1"/>
          </p:cNvSpPr>
          <p:nvPr>
            <p:ph type="ftr"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pt-BR" smtClean="0">
                <a:latin typeface="Futura Medium" pitchFamily="34" charset="0"/>
              </a:rPr>
              <a:t>A A R H U S   U N I V E R S I T E T            Institut for  Kommunikation og Kultur</a:t>
            </a:r>
            <a:endParaRPr lang="da-DK" smtClean="0">
              <a:latin typeface="Futura Medium" pitchFamily="34" charset="0"/>
            </a:endParaRPr>
          </a:p>
        </p:txBody>
      </p:sp>
      <p:sp>
        <p:nvSpPr>
          <p:cNvPr id="62467" name="Rectangle 2"/>
          <p:cNvSpPr>
            <a:spLocks noGrp="1" noChangeArrowheads="1"/>
          </p:cNvSpPr>
          <p:nvPr>
            <p:ph type="title"/>
          </p:nvPr>
        </p:nvSpPr>
        <p:spPr/>
        <p:txBody>
          <a:bodyPr/>
          <a:lstStyle/>
          <a:p>
            <a:pPr eaLnBrk="1" hangingPunct="1"/>
            <a:r>
              <a:rPr lang="da-DK" dirty="0" smtClean="0"/>
              <a:t>Samarbejdsprincippet</a:t>
            </a:r>
          </a:p>
        </p:txBody>
      </p:sp>
      <p:sp>
        <p:nvSpPr>
          <p:cNvPr id="62468" name="Rectangle 3"/>
          <p:cNvSpPr>
            <a:spLocks noGrp="1" noChangeArrowheads="1"/>
          </p:cNvSpPr>
          <p:nvPr>
            <p:ph type="body" idx="1"/>
          </p:nvPr>
        </p:nvSpPr>
        <p:spPr>
          <a:xfrm>
            <a:off x="457200" y="1628775"/>
            <a:ext cx="8229600" cy="1224161"/>
          </a:xfrm>
        </p:spPr>
        <p:txBody>
          <a:bodyPr/>
          <a:lstStyle/>
          <a:p>
            <a:pPr marL="0" indent="0" eaLnBrk="1" hangingPunct="1">
              <a:buNone/>
            </a:pPr>
            <a:r>
              <a:rPr lang="da-DK" sz="2000" dirty="0" smtClean="0"/>
              <a:t>Sprog er et middel til samarbejde om at dele tanker med hinanden. For alle sproglige tekster gælder derfor samarbejdsprincippet. </a:t>
            </a:r>
            <a:endParaRPr lang="da-DK" sz="1800" dirty="0" smtClean="0"/>
          </a:p>
        </p:txBody>
      </p:sp>
      <p:sp>
        <p:nvSpPr>
          <p:cNvPr id="5" name="Pladsholder til indhold 2"/>
          <p:cNvSpPr txBox="1">
            <a:spLocks/>
          </p:cNvSpPr>
          <p:nvPr/>
        </p:nvSpPr>
        <p:spPr bwMode="auto">
          <a:xfrm>
            <a:off x="521594" y="3464719"/>
            <a:ext cx="8229600" cy="1835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FF0000"/>
              </a:buClr>
              <a:buFont typeface="Wingdings" pitchFamily="2" charset="2"/>
              <a:buChar char="§"/>
              <a:defRPr sz="28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rgbClr val="FF0000"/>
              </a:buClr>
              <a:buFont typeface="Wingdings" pitchFamily="2" charset="2"/>
              <a:buChar char="§"/>
              <a:defRPr sz="2400">
                <a:solidFill>
                  <a:schemeClr val="tx1"/>
                </a:solidFill>
                <a:latin typeface="+mn-lt"/>
                <a:ea typeface="ＭＳ Ｐゴシック" charset="-128"/>
              </a:defRPr>
            </a:lvl2pPr>
            <a:lvl3pPr marL="1143000" indent="-228600" algn="l" rtl="0" eaLnBrk="0" fontAlgn="base" hangingPunct="0">
              <a:spcBef>
                <a:spcPct val="20000"/>
              </a:spcBef>
              <a:spcAft>
                <a:spcPct val="0"/>
              </a:spcAft>
              <a:buClr>
                <a:srgbClr val="FF0000"/>
              </a:buClr>
              <a:buFont typeface="Wingdings" pitchFamily="2" charset="2"/>
              <a:buChar char="§"/>
              <a:defRPr sz="2000">
                <a:solidFill>
                  <a:schemeClr val="tx1"/>
                </a:solidFill>
                <a:latin typeface="+mn-lt"/>
                <a:ea typeface="ＭＳ Ｐゴシック" charset="-128"/>
              </a:defRPr>
            </a:lvl3pPr>
            <a:lvl4pPr marL="1600200" indent="-228600" algn="l" rtl="0" eaLnBrk="0" fontAlgn="base" hangingPunct="0">
              <a:spcBef>
                <a:spcPct val="20000"/>
              </a:spcBef>
              <a:spcAft>
                <a:spcPct val="0"/>
              </a:spcAft>
              <a:buClr>
                <a:srgbClr val="FF0000"/>
              </a:buClr>
              <a:buFont typeface="Wingdings" pitchFamily="2" charset="2"/>
              <a:buChar char="§"/>
              <a:defRPr sz="1600">
                <a:solidFill>
                  <a:schemeClr val="tx1"/>
                </a:solidFill>
                <a:latin typeface="+mn-lt"/>
                <a:ea typeface="ＭＳ Ｐゴシック" charset="-128"/>
              </a:defRPr>
            </a:lvl4pPr>
            <a:lvl5pPr marL="2057400" indent="-228600" algn="l" rtl="0" eaLnBrk="0" fontAlgn="base" hangingPunct="0">
              <a:spcBef>
                <a:spcPct val="20000"/>
              </a:spcBef>
              <a:spcAft>
                <a:spcPct val="0"/>
              </a:spcAft>
              <a:buClr>
                <a:srgbClr val="FF0000"/>
              </a:buClr>
              <a:buFont typeface="Wingdings" pitchFamily="2" charset="2"/>
              <a:buChar char="§"/>
              <a:defRPr sz="1400">
                <a:solidFill>
                  <a:schemeClr val="tx1"/>
                </a:solidFill>
                <a:latin typeface="+mn-lt"/>
                <a:ea typeface="ＭＳ Ｐゴシック" charset="-128"/>
              </a:defRPr>
            </a:lvl5pPr>
            <a:lvl6pPr marL="2514600" indent="-228600" algn="l" rtl="0" fontAlgn="base">
              <a:spcBef>
                <a:spcPct val="20000"/>
              </a:spcBef>
              <a:spcAft>
                <a:spcPct val="0"/>
              </a:spcAft>
              <a:buClr>
                <a:srgbClr val="FF0000"/>
              </a:buClr>
              <a:buFont typeface="Wingdings" pitchFamily="2" charset="2"/>
              <a:buChar char="§"/>
              <a:defRPr sz="1400">
                <a:solidFill>
                  <a:schemeClr val="tx1"/>
                </a:solidFill>
                <a:latin typeface="+mn-lt"/>
              </a:defRPr>
            </a:lvl6pPr>
            <a:lvl7pPr marL="2971800" indent="-228600" algn="l" rtl="0" fontAlgn="base">
              <a:spcBef>
                <a:spcPct val="20000"/>
              </a:spcBef>
              <a:spcAft>
                <a:spcPct val="0"/>
              </a:spcAft>
              <a:buClr>
                <a:srgbClr val="FF0000"/>
              </a:buClr>
              <a:buFont typeface="Wingdings" pitchFamily="2" charset="2"/>
              <a:buChar char="§"/>
              <a:defRPr sz="1400">
                <a:solidFill>
                  <a:schemeClr val="tx1"/>
                </a:solidFill>
                <a:latin typeface="+mn-lt"/>
              </a:defRPr>
            </a:lvl7pPr>
            <a:lvl8pPr marL="3429000" indent="-228600" algn="l" rtl="0" fontAlgn="base">
              <a:spcBef>
                <a:spcPct val="20000"/>
              </a:spcBef>
              <a:spcAft>
                <a:spcPct val="0"/>
              </a:spcAft>
              <a:buClr>
                <a:srgbClr val="FF0000"/>
              </a:buClr>
              <a:buFont typeface="Wingdings" pitchFamily="2" charset="2"/>
              <a:buChar char="§"/>
              <a:defRPr sz="1400">
                <a:solidFill>
                  <a:schemeClr val="tx1"/>
                </a:solidFill>
                <a:latin typeface="+mn-lt"/>
              </a:defRPr>
            </a:lvl8pPr>
            <a:lvl9pPr marL="3886200" indent="-228600" algn="l" rtl="0" fontAlgn="base">
              <a:spcBef>
                <a:spcPct val="20000"/>
              </a:spcBef>
              <a:spcAft>
                <a:spcPct val="0"/>
              </a:spcAft>
              <a:buClr>
                <a:srgbClr val="FF0000"/>
              </a:buClr>
              <a:buFont typeface="Wingdings" pitchFamily="2" charset="2"/>
              <a:buChar char="§"/>
              <a:defRPr sz="1400">
                <a:solidFill>
                  <a:schemeClr val="tx1"/>
                </a:solidFill>
                <a:latin typeface="+mn-lt"/>
              </a:defRPr>
            </a:lvl9pPr>
          </a:lstStyle>
          <a:p>
            <a:r>
              <a:rPr lang="da-DK" kern="0" dirty="0" smtClean="0"/>
              <a:t>Lav dit konversationsindlæg sådan som det kræves af det mål eller formål som er accepteret for replikudvekslingen, og på den scene hvor det foregår. </a:t>
            </a:r>
          </a:p>
          <a:p>
            <a:pPr marL="342900" lvl="4" indent="-342900"/>
            <a:r>
              <a:rPr lang="da-DK" sz="1600" dirty="0" smtClean="0"/>
              <a:t>                                 </a:t>
            </a:r>
            <a:r>
              <a:rPr lang="da-DK" sz="1600" dirty="0" err="1" smtClean="0"/>
              <a:t>Grice</a:t>
            </a:r>
            <a:r>
              <a:rPr lang="da-DK" sz="1600" dirty="0"/>
              <a:t>, H. P. (1967) 1975. “</a:t>
            </a:r>
            <a:r>
              <a:rPr lang="da-DK" sz="1600" dirty="0" err="1"/>
              <a:t>Logic</a:t>
            </a:r>
            <a:r>
              <a:rPr lang="da-DK" sz="1600" dirty="0"/>
              <a:t> and </a:t>
            </a:r>
            <a:r>
              <a:rPr lang="da-DK" sz="1600" dirty="0" err="1"/>
              <a:t>conversation</a:t>
            </a:r>
            <a:r>
              <a:rPr lang="da-DK" sz="1600" dirty="0"/>
              <a:t>”</a:t>
            </a:r>
          </a:p>
          <a:p>
            <a:endParaRPr lang="da-DK" kern="0" dirty="0" smtClean="0"/>
          </a:p>
          <a:p>
            <a:endParaRPr lang="da-DK" kern="0"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Trosbekendelsen</a:t>
            </a:r>
            <a:endParaRPr lang="da-DK" dirty="0"/>
          </a:p>
        </p:txBody>
      </p:sp>
      <p:sp>
        <p:nvSpPr>
          <p:cNvPr id="3" name="Pladsholder til indhold 2"/>
          <p:cNvSpPr>
            <a:spLocks noGrp="1"/>
          </p:cNvSpPr>
          <p:nvPr>
            <p:ph idx="1"/>
          </p:nvPr>
        </p:nvSpPr>
        <p:spPr/>
        <p:txBody>
          <a:bodyPr/>
          <a:lstStyle/>
          <a:p>
            <a:r>
              <a:rPr lang="da-DK" sz="2000" dirty="0"/>
              <a:t>Vi forsager Djævelen og alle hans gerninger og alt hans væsen. Vi tror på Gud Fader, den Almægtige, himlens og jordens skaber</a:t>
            </a:r>
            <a:r>
              <a:rPr lang="da-DK" sz="2000" dirty="0" smtClean="0"/>
              <a:t>. Vi </a:t>
            </a:r>
            <a:r>
              <a:rPr lang="da-DK" sz="2000" dirty="0"/>
              <a:t>tror på Jesus Kristus, hans enbårne Søn, vor Herre, som er undfanget ved Helligånden, født af Jomfru Maria, pint under </a:t>
            </a:r>
            <a:r>
              <a:rPr lang="da-DK" sz="2000" dirty="0" err="1"/>
              <a:t>Pontius</a:t>
            </a:r>
            <a:r>
              <a:rPr lang="da-DK" sz="2000" dirty="0"/>
              <a:t> </a:t>
            </a:r>
            <a:r>
              <a:rPr lang="da-DK" sz="2000" dirty="0" err="1"/>
              <a:t>Pilatus</a:t>
            </a:r>
            <a:r>
              <a:rPr lang="da-DK" sz="2000" dirty="0"/>
              <a:t>, korsfæstet, død og begravet, nedfaret til dødsriget, på tredje dag opstanden fra de døde, </a:t>
            </a:r>
            <a:r>
              <a:rPr lang="da-DK" sz="2000" dirty="0" err="1"/>
              <a:t>opfaret</a:t>
            </a:r>
            <a:r>
              <a:rPr lang="da-DK" sz="2000" dirty="0"/>
              <a:t> til himmels, siddende ved Gud Faders, den Almægtiges, højre hånd, hvorfra han skal komme at dømme levende og døde. Vi tror på Helligånden, den hellige, almindelige kirke, de helliges samfund, syndernes forladelse, kødets opstandelse og det evig liv. </a:t>
            </a:r>
            <a:endParaRPr lang="da-DK" dirty="0"/>
          </a:p>
        </p:txBody>
      </p:sp>
      <p:sp>
        <p:nvSpPr>
          <p:cNvPr id="4" name="Pladsholder til sidefod 3"/>
          <p:cNvSpPr>
            <a:spLocks noGrp="1"/>
          </p:cNvSpPr>
          <p:nvPr>
            <p:ph type="ftr" sz="quarter" idx="10"/>
          </p:nvPr>
        </p:nvSpPr>
        <p:spPr/>
        <p:txBody>
          <a:bodyPr/>
          <a:lstStyle/>
          <a:p>
            <a:pPr>
              <a:defRPr/>
            </a:pPr>
            <a:r>
              <a:rPr lang="pt-BR" smtClean="0"/>
              <a:t>A A R H U S   U N I V E R S I T E T            Institut for  Kommunikation og Kultur</a:t>
            </a:r>
            <a:endParaRPr lang="da-DK" dirty="0"/>
          </a:p>
        </p:txBody>
      </p:sp>
    </p:spTree>
    <p:extLst>
      <p:ext uri="{BB962C8B-B14F-4D97-AF65-F5344CB8AC3E}">
        <p14:creationId xmlns:p14="http://schemas.microsoft.com/office/powerpoint/2010/main" val="104027618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err="1" smtClean="0"/>
              <a:t>Pådutning</a:t>
            </a:r>
            <a:r>
              <a:rPr lang="da-DK" dirty="0" smtClean="0"/>
              <a:t> eller </a:t>
            </a:r>
            <a:r>
              <a:rPr lang="da-DK" dirty="0" err="1" smtClean="0"/>
              <a:t>bullshit</a:t>
            </a:r>
            <a:r>
              <a:rPr lang="da-DK" dirty="0" smtClean="0"/>
              <a:t> i </a:t>
            </a:r>
            <a:br>
              <a:rPr lang="da-DK" dirty="0" smtClean="0"/>
            </a:br>
            <a:r>
              <a:rPr lang="da-DK" dirty="0" smtClean="0"/>
              <a:t>ritualer?</a:t>
            </a:r>
            <a:endParaRPr lang="da-DK" dirty="0"/>
          </a:p>
        </p:txBody>
      </p:sp>
      <p:sp>
        <p:nvSpPr>
          <p:cNvPr id="3" name="Pladsholder til indhold 2"/>
          <p:cNvSpPr>
            <a:spLocks noGrp="1"/>
          </p:cNvSpPr>
          <p:nvPr>
            <p:ph idx="1"/>
          </p:nvPr>
        </p:nvSpPr>
        <p:spPr/>
        <p:txBody>
          <a:bodyPr/>
          <a:lstStyle/>
          <a:p>
            <a:r>
              <a:rPr lang="da-DK" sz="2000" dirty="0"/>
              <a:t>Vi forsager Djævel</a:t>
            </a:r>
            <a:r>
              <a:rPr lang="da-DK" sz="2000" u="sng" dirty="0">
                <a:solidFill>
                  <a:srgbClr val="FF0000"/>
                </a:solidFill>
              </a:rPr>
              <a:t>en</a:t>
            </a:r>
            <a:r>
              <a:rPr lang="da-DK" sz="2000" dirty="0"/>
              <a:t> og alle </a:t>
            </a:r>
            <a:r>
              <a:rPr lang="da-DK" sz="2000" u="sng" dirty="0">
                <a:solidFill>
                  <a:srgbClr val="FF0000"/>
                </a:solidFill>
              </a:rPr>
              <a:t>hans</a:t>
            </a:r>
            <a:r>
              <a:rPr lang="da-DK" sz="2000" dirty="0"/>
              <a:t> gerninger og alt </a:t>
            </a:r>
            <a:r>
              <a:rPr lang="da-DK" sz="2000" u="sng" dirty="0">
                <a:solidFill>
                  <a:srgbClr val="FF0000"/>
                </a:solidFill>
              </a:rPr>
              <a:t>hans </a:t>
            </a:r>
            <a:r>
              <a:rPr lang="da-DK" sz="2000" dirty="0"/>
              <a:t>væsen. Vi tror på </a:t>
            </a:r>
            <a:r>
              <a:rPr lang="da-DK" sz="2000" u="sng" dirty="0">
                <a:solidFill>
                  <a:srgbClr val="FF0000"/>
                </a:solidFill>
              </a:rPr>
              <a:t>Gud Fader</a:t>
            </a:r>
            <a:r>
              <a:rPr lang="da-DK" sz="2000" dirty="0"/>
              <a:t>, den </a:t>
            </a:r>
            <a:r>
              <a:rPr lang="da-DK" sz="2000" u="sng" dirty="0">
                <a:solidFill>
                  <a:srgbClr val="FF0000"/>
                </a:solidFill>
              </a:rPr>
              <a:t>Almægtige</a:t>
            </a:r>
            <a:r>
              <a:rPr lang="da-DK" sz="2000" dirty="0"/>
              <a:t>, himlens og jordens </a:t>
            </a:r>
            <a:r>
              <a:rPr lang="da-DK" sz="2000" u="sng" dirty="0">
                <a:solidFill>
                  <a:srgbClr val="FF0000"/>
                </a:solidFill>
              </a:rPr>
              <a:t>skaber</a:t>
            </a:r>
            <a:r>
              <a:rPr lang="da-DK" sz="2000" dirty="0" smtClean="0"/>
              <a:t>. Vi </a:t>
            </a:r>
            <a:r>
              <a:rPr lang="da-DK" sz="2000" dirty="0"/>
              <a:t>tror på Jesus Kristus, </a:t>
            </a:r>
            <a:r>
              <a:rPr lang="da-DK" sz="2000" u="sng" dirty="0">
                <a:solidFill>
                  <a:srgbClr val="FF0000"/>
                </a:solidFill>
              </a:rPr>
              <a:t>hans enbårne Søn</a:t>
            </a:r>
            <a:r>
              <a:rPr lang="da-DK" sz="2000" dirty="0"/>
              <a:t>, vor </a:t>
            </a:r>
            <a:r>
              <a:rPr lang="da-DK" sz="2000" u="sng" dirty="0">
                <a:solidFill>
                  <a:srgbClr val="FF0000"/>
                </a:solidFill>
              </a:rPr>
              <a:t>Herre</a:t>
            </a:r>
            <a:r>
              <a:rPr lang="da-DK" sz="2000" dirty="0"/>
              <a:t>, som er undfanget ved Helligånd</a:t>
            </a:r>
            <a:r>
              <a:rPr lang="da-DK" sz="2000" u="sng" dirty="0">
                <a:solidFill>
                  <a:srgbClr val="FF0000"/>
                </a:solidFill>
              </a:rPr>
              <a:t>en</a:t>
            </a:r>
            <a:r>
              <a:rPr lang="da-DK" sz="2000" dirty="0"/>
              <a:t>, født af </a:t>
            </a:r>
            <a:r>
              <a:rPr lang="da-DK" sz="2000" u="sng" dirty="0">
                <a:solidFill>
                  <a:srgbClr val="FF0000"/>
                </a:solidFill>
              </a:rPr>
              <a:t>Jomfru</a:t>
            </a:r>
            <a:r>
              <a:rPr lang="da-DK" sz="2000" dirty="0"/>
              <a:t> Maria, pint under </a:t>
            </a:r>
            <a:r>
              <a:rPr lang="da-DK" sz="2000" dirty="0" err="1"/>
              <a:t>Pontius</a:t>
            </a:r>
            <a:r>
              <a:rPr lang="da-DK" sz="2000" dirty="0"/>
              <a:t> </a:t>
            </a:r>
            <a:r>
              <a:rPr lang="da-DK" sz="2000" dirty="0" err="1"/>
              <a:t>Pilatus</a:t>
            </a:r>
            <a:r>
              <a:rPr lang="da-DK" sz="2000" dirty="0"/>
              <a:t>, korsfæstet, død og begravet, </a:t>
            </a:r>
            <a:r>
              <a:rPr lang="da-DK" sz="2000" u="sng" dirty="0">
                <a:solidFill>
                  <a:srgbClr val="FF0000"/>
                </a:solidFill>
              </a:rPr>
              <a:t>nedfaret</a:t>
            </a:r>
            <a:r>
              <a:rPr lang="da-DK" sz="2000" dirty="0">
                <a:solidFill>
                  <a:srgbClr val="FF0000"/>
                </a:solidFill>
              </a:rPr>
              <a:t> </a:t>
            </a:r>
            <a:r>
              <a:rPr lang="da-DK" sz="2000" dirty="0"/>
              <a:t>til dødsrig</a:t>
            </a:r>
            <a:r>
              <a:rPr lang="da-DK" sz="2000" u="sng" dirty="0">
                <a:solidFill>
                  <a:srgbClr val="FF0000"/>
                </a:solidFill>
              </a:rPr>
              <a:t>et</a:t>
            </a:r>
            <a:r>
              <a:rPr lang="da-DK" sz="2000" dirty="0"/>
              <a:t>, på tredje dag </a:t>
            </a:r>
            <a:r>
              <a:rPr lang="da-DK" sz="2000" u="sng" dirty="0">
                <a:solidFill>
                  <a:srgbClr val="FF0000"/>
                </a:solidFill>
              </a:rPr>
              <a:t>opstanden</a:t>
            </a:r>
            <a:r>
              <a:rPr lang="da-DK" sz="2000" dirty="0"/>
              <a:t> fra de døde, </a:t>
            </a:r>
            <a:r>
              <a:rPr lang="da-DK" sz="2000" u="sng" dirty="0" err="1">
                <a:solidFill>
                  <a:srgbClr val="FF0000"/>
                </a:solidFill>
              </a:rPr>
              <a:t>opfaret</a:t>
            </a:r>
            <a:r>
              <a:rPr lang="da-DK" sz="2000" dirty="0"/>
              <a:t> til himmels, siddende ved Gud Faders, </a:t>
            </a:r>
            <a:r>
              <a:rPr lang="da-DK" sz="2000" u="sng" dirty="0">
                <a:solidFill>
                  <a:srgbClr val="FF0000"/>
                </a:solidFill>
              </a:rPr>
              <a:t>den Almægtiges</a:t>
            </a:r>
            <a:r>
              <a:rPr lang="da-DK" sz="2000" dirty="0"/>
              <a:t>, højre hånd, hvorfra han skal komme at dømme levende og døde. Vi tror på Helligånd</a:t>
            </a:r>
            <a:r>
              <a:rPr lang="da-DK" sz="2000" u="sng" dirty="0">
                <a:solidFill>
                  <a:srgbClr val="FF0000"/>
                </a:solidFill>
              </a:rPr>
              <a:t>en</a:t>
            </a:r>
            <a:r>
              <a:rPr lang="da-DK" sz="2000" dirty="0"/>
              <a:t>, den </a:t>
            </a:r>
            <a:r>
              <a:rPr lang="da-DK" sz="2000" u="sng" dirty="0">
                <a:solidFill>
                  <a:srgbClr val="FF0000"/>
                </a:solidFill>
              </a:rPr>
              <a:t>hellige</a:t>
            </a:r>
            <a:r>
              <a:rPr lang="da-DK" sz="2000" dirty="0"/>
              <a:t>, almindelige kirke, de </a:t>
            </a:r>
            <a:r>
              <a:rPr lang="da-DK" sz="2000" u="sng" dirty="0">
                <a:solidFill>
                  <a:srgbClr val="FF0000"/>
                </a:solidFill>
              </a:rPr>
              <a:t>helliges</a:t>
            </a:r>
            <a:r>
              <a:rPr lang="da-DK" sz="2000" dirty="0"/>
              <a:t> samfund, </a:t>
            </a:r>
            <a:r>
              <a:rPr lang="da-DK" sz="2000" dirty="0">
                <a:solidFill>
                  <a:srgbClr val="FF0000"/>
                </a:solidFill>
              </a:rPr>
              <a:t>synder</a:t>
            </a:r>
            <a:r>
              <a:rPr lang="da-DK" sz="2000" u="sng" dirty="0">
                <a:solidFill>
                  <a:srgbClr val="FF0000"/>
                </a:solidFill>
              </a:rPr>
              <a:t>ne</a:t>
            </a:r>
            <a:r>
              <a:rPr lang="da-DK" sz="2000" dirty="0">
                <a:solidFill>
                  <a:srgbClr val="FF0000"/>
                </a:solidFill>
              </a:rPr>
              <a:t>s forladelse</a:t>
            </a:r>
            <a:r>
              <a:rPr lang="da-DK" sz="2000" dirty="0"/>
              <a:t>, </a:t>
            </a:r>
            <a:r>
              <a:rPr lang="da-DK" sz="2000" dirty="0">
                <a:solidFill>
                  <a:srgbClr val="FF0000"/>
                </a:solidFill>
              </a:rPr>
              <a:t>kødets opstandelse </a:t>
            </a:r>
            <a:r>
              <a:rPr lang="da-DK" sz="2000" dirty="0"/>
              <a:t>og </a:t>
            </a:r>
            <a:r>
              <a:rPr lang="da-DK" sz="2000" u="sng" dirty="0">
                <a:solidFill>
                  <a:srgbClr val="FF0000"/>
                </a:solidFill>
              </a:rPr>
              <a:t>det</a:t>
            </a:r>
            <a:r>
              <a:rPr lang="da-DK" sz="2000" dirty="0">
                <a:solidFill>
                  <a:srgbClr val="FF0000"/>
                </a:solidFill>
              </a:rPr>
              <a:t> </a:t>
            </a:r>
            <a:r>
              <a:rPr lang="da-DK" sz="2000" dirty="0"/>
              <a:t>evig liv. </a:t>
            </a:r>
            <a:endParaRPr lang="da-DK" dirty="0"/>
          </a:p>
        </p:txBody>
      </p:sp>
      <p:sp>
        <p:nvSpPr>
          <p:cNvPr id="4" name="Pladsholder til sidefod 3"/>
          <p:cNvSpPr>
            <a:spLocks noGrp="1"/>
          </p:cNvSpPr>
          <p:nvPr>
            <p:ph type="ftr" sz="quarter" idx="10"/>
          </p:nvPr>
        </p:nvSpPr>
        <p:spPr/>
        <p:txBody>
          <a:bodyPr/>
          <a:lstStyle/>
          <a:p>
            <a:pPr>
              <a:defRPr/>
            </a:pPr>
            <a:r>
              <a:rPr lang="pt-BR" smtClean="0"/>
              <a:t>A A R H U S   U N I V E R S I T E T            Institut for  Kommunikation og Kultur</a:t>
            </a:r>
            <a:endParaRPr lang="da-DK" dirty="0"/>
          </a:p>
        </p:txBody>
      </p:sp>
      <p:sp>
        <p:nvSpPr>
          <p:cNvPr id="5" name="Tekstboks 4"/>
          <p:cNvSpPr txBox="1"/>
          <p:nvPr/>
        </p:nvSpPr>
        <p:spPr>
          <a:xfrm>
            <a:off x="899592" y="5085184"/>
            <a:ext cx="7632848" cy="584775"/>
          </a:xfrm>
          <a:prstGeom prst="rect">
            <a:avLst/>
          </a:prstGeom>
          <a:noFill/>
        </p:spPr>
        <p:txBody>
          <a:bodyPr wrap="square" rtlCol="0">
            <a:spAutoFit/>
          </a:bodyPr>
          <a:lstStyle/>
          <a:p>
            <a:r>
              <a:rPr lang="da-DK" sz="1600" dirty="0" smtClean="0"/>
              <a:t>Med understregning er det markeret hvad der er forudsat, men usandsynligt, og som der ikke gives evidens for. Det er et ritual, men ligner  </a:t>
            </a:r>
            <a:r>
              <a:rPr lang="da-DK" sz="1600" dirty="0" err="1" smtClean="0"/>
              <a:t>bullshit</a:t>
            </a:r>
            <a:r>
              <a:rPr lang="da-DK" sz="1600" dirty="0" smtClean="0"/>
              <a:t>.</a:t>
            </a:r>
            <a:r>
              <a:rPr lang="da-DK" sz="1600" dirty="0" smtClean="0">
                <a:solidFill>
                  <a:srgbClr val="FF0000"/>
                </a:solidFill>
              </a:rPr>
              <a:t> </a:t>
            </a:r>
            <a:endParaRPr lang="da-DK" sz="1600" dirty="0">
              <a:solidFill>
                <a:srgbClr val="FF0000"/>
              </a:solidFill>
            </a:endParaRPr>
          </a:p>
        </p:txBody>
      </p:sp>
    </p:spTree>
    <p:extLst>
      <p:ext uri="{BB962C8B-B14F-4D97-AF65-F5344CB8AC3E}">
        <p14:creationId xmlns:p14="http://schemas.microsoft.com/office/powerpoint/2010/main" val="302300461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Kødets opstandelse</a:t>
            </a:r>
            <a:endParaRPr lang="da-DK" dirty="0"/>
          </a:p>
        </p:txBody>
      </p:sp>
      <p:pic>
        <p:nvPicPr>
          <p:cNvPr id="5" name="Pladsholder til indhold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7544" y="1628799"/>
            <a:ext cx="3744416" cy="4172349"/>
          </a:xfrm>
        </p:spPr>
      </p:pic>
      <p:sp>
        <p:nvSpPr>
          <p:cNvPr id="4" name="Pladsholder til sidefod 3"/>
          <p:cNvSpPr>
            <a:spLocks noGrp="1"/>
          </p:cNvSpPr>
          <p:nvPr>
            <p:ph type="ftr" sz="quarter" idx="10"/>
          </p:nvPr>
        </p:nvSpPr>
        <p:spPr/>
        <p:txBody>
          <a:bodyPr/>
          <a:lstStyle/>
          <a:p>
            <a:pPr>
              <a:defRPr/>
            </a:pPr>
            <a:r>
              <a:rPr lang="pt-BR" smtClean="0"/>
              <a:t>A A R H U S   U N I V E R S I T E T            Institut for  Kommunikation og Kultur</a:t>
            </a:r>
            <a:endParaRPr lang="da-DK" dirty="0"/>
          </a:p>
        </p:txBody>
      </p:sp>
      <p:pic>
        <p:nvPicPr>
          <p:cNvPr id="6" name="Billed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20072" y="1664208"/>
            <a:ext cx="3247256" cy="4178136"/>
          </a:xfrm>
          <a:prstGeom prst="rect">
            <a:avLst/>
          </a:prstGeom>
        </p:spPr>
      </p:pic>
    </p:spTree>
    <p:extLst>
      <p:ext uri="{BB962C8B-B14F-4D97-AF65-F5344CB8AC3E}">
        <p14:creationId xmlns:p14="http://schemas.microsoft.com/office/powerpoint/2010/main" val="385792157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a-DK"/>
          </a:p>
        </p:txBody>
      </p:sp>
      <p:pic>
        <p:nvPicPr>
          <p:cNvPr id="5" name="Pladsholder til indhold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99592" y="-531440"/>
            <a:ext cx="7541688" cy="6507689"/>
          </a:xfrm>
        </p:spPr>
      </p:pic>
      <p:sp>
        <p:nvSpPr>
          <p:cNvPr id="4" name="Pladsholder til sidefod 3"/>
          <p:cNvSpPr>
            <a:spLocks noGrp="1"/>
          </p:cNvSpPr>
          <p:nvPr>
            <p:ph type="ftr" sz="quarter" idx="10"/>
          </p:nvPr>
        </p:nvSpPr>
        <p:spPr/>
        <p:txBody>
          <a:bodyPr/>
          <a:lstStyle/>
          <a:p>
            <a:pPr>
              <a:defRPr/>
            </a:pPr>
            <a:r>
              <a:rPr lang="pt-BR" smtClean="0"/>
              <a:t>A A R H U S   U N I V E R S I T E T            Institut for  Kommunikation og Kultur</a:t>
            </a:r>
            <a:endParaRPr lang="da-DK" dirty="0"/>
          </a:p>
        </p:txBody>
      </p:sp>
    </p:spTree>
    <p:extLst>
      <p:ext uri="{BB962C8B-B14F-4D97-AF65-F5344CB8AC3E}">
        <p14:creationId xmlns:p14="http://schemas.microsoft.com/office/powerpoint/2010/main" val="394303889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3200" dirty="0" smtClean="0"/>
              <a:t>Trosbekendelsen uden </a:t>
            </a:r>
            <a:r>
              <a:rPr lang="da-DK" sz="3200" dirty="0" err="1" smtClean="0"/>
              <a:t>pådutning</a:t>
            </a:r>
            <a:endParaRPr lang="da-DK" sz="3200" dirty="0"/>
          </a:p>
        </p:txBody>
      </p:sp>
      <p:sp>
        <p:nvSpPr>
          <p:cNvPr id="3" name="Pladsholder til indhold 2"/>
          <p:cNvSpPr>
            <a:spLocks noGrp="1"/>
          </p:cNvSpPr>
          <p:nvPr>
            <p:ph idx="1"/>
          </p:nvPr>
        </p:nvSpPr>
        <p:spPr>
          <a:xfrm>
            <a:off x="457200" y="1628774"/>
            <a:ext cx="8219256" cy="4176489"/>
          </a:xfrm>
        </p:spPr>
        <p:txBody>
          <a:bodyPr/>
          <a:lstStyle/>
          <a:p>
            <a:r>
              <a:rPr lang="da-DK" sz="1800" dirty="0"/>
              <a:t>Vi </a:t>
            </a:r>
            <a:r>
              <a:rPr lang="da-DK" sz="1800" dirty="0" smtClean="0"/>
              <a:t>tror på at der er en djævel, og at han gør en masse onde ting, som vi tager afstand fra. Vi tror på at der er én gud af hankøn, at han er almægtig, og at han har skabt </a:t>
            </a:r>
            <a:r>
              <a:rPr lang="da-DK" sz="1800" dirty="0" smtClean="0">
                <a:solidFill>
                  <a:srgbClr val="FF0000"/>
                </a:solidFill>
              </a:rPr>
              <a:t>himlen og jorden</a:t>
            </a:r>
            <a:r>
              <a:rPr lang="da-DK" sz="1800" dirty="0" smtClean="0"/>
              <a:t>. Vi tror på at denne gud fik en søn, Jesus, som skulle blive vores konge, og som var helt unik fordi han blev født af en jomfru som hed Maria, efter at han var blevet undfanget ved et særligt væsen som var gudens ånd(e). Vi mener at han blev pint under </a:t>
            </a:r>
            <a:r>
              <a:rPr lang="da-DK" sz="1800" dirty="0" err="1" smtClean="0">
                <a:solidFill>
                  <a:srgbClr val="FF0000"/>
                </a:solidFill>
              </a:rPr>
              <a:t>Pontius</a:t>
            </a:r>
            <a:r>
              <a:rPr lang="da-DK" sz="1800" dirty="0" smtClean="0">
                <a:solidFill>
                  <a:srgbClr val="FF0000"/>
                </a:solidFill>
              </a:rPr>
              <a:t> </a:t>
            </a:r>
            <a:r>
              <a:rPr lang="da-DK" sz="1800" dirty="0" err="1" smtClean="0">
                <a:solidFill>
                  <a:srgbClr val="FF0000"/>
                </a:solidFill>
              </a:rPr>
              <a:t>Pilatus</a:t>
            </a:r>
            <a:r>
              <a:rPr lang="da-DK" sz="1800" dirty="0">
                <a:solidFill>
                  <a:srgbClr val="FF0000"/>
                </a:solidFill>
              </a:rPr>
              <a:t> </a:t>
            </a:r>
            <a:r>
              <a:rPr lang="da-DK" sz="1800" dirty="0" smtClean="0"/>
              <a:t>og korsfæstet så han døde, og at han blev begravet og for ned til en særligt verden for de døde, men at han efter tre dage så igen for op til en tredje verden, og at han nu sidder i den ved gudens højre hånd og senere vil fungere som dommer for alle levende og døde mennesker. Vi mener at guden har en ånd(e), at kirken er hellig, at vores gruppe er hellig, at vi alle er syndere, men at guden vil tilgive os, så vores døde krop en gang skal opstå igen og dernæst leve evigt. </a:t>
            </a:r>
          </a:p>
        </p:txBody>
      </p:sp>
      <p:sp>
        <p:nvSpPr>
          <p:cNvPr id="4" name="Pladsholder til sidefod 3"/>
          <p:cNvSpPr>
            <a:spLocks noGrp="1"/>
          </p:cNvSpPr>
          <p:nvPr>
            <p:ph type="ftr" sz="quarter" idx="10"/>
          </p:nvPr>
        </p:nvSpPr>
        <p:spPr/>
        <p:txBody>
          <a:bodyPr/>
          <a:lstStyle/>
          <a:p>
            <a:pPr>
              <a:defRPr/>
            </a:pPr>
            <a:r>
              <a:rPr lang="pt-BR" smtClean="0"/>
              <a:t>A A R H U S   U N I V E R S I T E T            Institut for  Kommunikation og Kultur</a:t>
            </a:r>
            <a:endParaRPr lang="da-DK" dirty="0"/>
          </a:p>
        </p:txBody>
      </p:sp>
    </p:spTree>
    <p:extLst>
      <p:ext uri="{BB962C8B-B14F-4D97-AF65-F5344CB8AC3E}">
        <p14:creationId xmlns:p14="http://schemas.microsoft.com/office/powerpoint/2010/main" val="39938032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Maksimer</a:t>
            </a:r>
            <a:endParaRPr lang="da-DK" dirty="0"/>
          </a:p>
        </p:txBody>
      </p:sp>
      <p:sp>
        <p:nvSpPr>
          <p:cNvPr id="3" name="Pladsholder til indhold 2"/>
          <p:cNvSpPr>
            <a:spLocks noGrp="1"/>
          </p:cNvSpPr>
          <p:nvPr>
            <p:ph idx="1"/>
          </p:nvPr>
        </p:nvSpPr>
        <p:spPr/>
        <p:txBody>
          <a:bodyPr/>
          <a:lstStyle/>
          <a:p>
            <a:r>
              <a:rPr lang="da-DK" sz="3200" dirty="0"/>
              <a:t>I. </a:t>
            </a:r>
            <a:r>
              <a:rPr lang="da-DK" sz="3200" dirty="0" err="1"/>
              <a:t>Informativitet</a:t>
            </a:r>
            <a:endParaRPr lang="da-DK" dirty="0"/>
          </a:p>
          <a:p>
            <a:r>
              <a:rPr lang="da-DK" dirty="0" smtClean="0"/>
              <a:t> </a:t>
            </a:r>
            <a:r>
              <a:rPr lang="da-DK" dirty="0"/>
              <a:t>1. Gør dit indlæg så informativt som krævet (for det givne formål </a:t>
            </a:r>
            <a:r>
              <a:rPr lang="da-DK" dirty="0" smtClean="0"/>
              <a:t>med </a:t>
            </a:r>
            <a:r>
              <a:rPr lang="da-DK" dirty="0"/>
              <a:t>samtalen).</a:t>
            </a:r>
          </a:p>
          <a:p>
            <a:r>
              <a:rPr lang="da-DK" dirty="0"/>
              <a:t>   2. Gør ikke dit indlæg mere informativt end det kræves. (...)</a:t>
            </a:r>
          </a:p>
          <a:p>
            <a:endParaRPr lang="da-DK" dirty="0"/>
          </a:p>
        </p:txBody>
      </p:sp>
      <p:sp>
        <p:nvSpPr>
          <p:cNvPr id="4" name="Pladsholder til sidefod 3"/>
          <p:cNvSpPr>
            <a:spLocks noGrp="1"/>
          </p:cNvSpPr>
          <p:nvPr>
            <p:ph type="ftr" sz="quarter" idx="10"/>
          </p:nvPr>
        </p:nvSpPr>
        <p:spPr/>
        <p:txBody>
          <a:bodyPr/>
          <a:lstStyle/>
          <a:p>
            <a:pPr>
              <a:defRPr/>
            </a:pPr>
            <a:r>
              <a:rPr lang="pt-BR" smtClean="0"/>
              <a:t>A A R H U S   U N I V E R S I T E T            Institut for  Kommunikation og Kultur</a:t>
            </a:r>
            <a:endParaRPr lang="da-DK"/>
          </a:p>
        </p:txBody>
      </p:sp>
    </p:spTree>
    <p:extLst>
      <p:ext uri="{BB962C8B-B14F-4D97-AF65-F5344CB8AC3E}">
        <p14:creationId xmlns:p14="http://schemas.microsoft.com/office/powerpoint/2010/main" val="39169087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Sandhed, relevans og gennemskuelighed</a:t>
            </a:r>
            <a:endParaRPr lang="da-DK" dirty="0"/>
          </a:p>
        </p:txBody>
      </p:sp>
      <p:sp>
        <p:nvSpPr>
          <p:cNvPr id="3" name="Pladsholder til indhold 2"/>
          <p:cNvSpPr>
            <a:spLocks noGrp="1"/>
          </p:cNvSpPr>
          <p:nvPr>
            <p:ph idx="1"/>
          </p:nvPr>
        </p:nvSpPr>
        <p:spPr/>
        <p:txBody>
          <a:bodyPr/>
          <a:lstStyle/>
          <a:p>
            <a:r>
              <a:rPr lang="da-DK" sz="2400" dirty="0" smtClean="0"/>
              <a:t>II. Prøv </a:t>
            </a:r>
            <a:r>
              <a:rPr lang="da-DK" sz="2400" dirty="0"/>
              <a:t>at gøre dit indlæg til et der er sandt</a:t>
            </a:r>
          </a:p>
          <a:p>
            <a:pPr lvl="1"/>
            <a:r>
              <a:rPr lang="da-DK" sz="2000" dirty="0" smtClean="0"/>
              <a:t>1</a:t>
            </a:r>
            <a:r>
              <a:rPr lang="da-DK" sz="2000" dirty="0"/>
              <a:t>. Sig ikke hvad du tror er usandt.</a:t>
            </a:r>
          </a:p>
          <a:p>
            <a:pPr lvl="1"/>
            <a:r>
              <a:rPr lang="da-DK" sz="2000" dirty="0" smtClean="0"/>
              <a:t>2</a:t>
            </a:r>
            <a:r>
              <a:rPr lang="da-DK" sz="2000" dirty="0"/>
              <a:t>. Sig ikke hvad du mangler </a:t>
            </a:r>
            <a:r>
              <a:rPr lang="da-DK" sz="2000" dirty="0" smtClean="0"/>
              <a:t>passende evidens </a:t>
            </a:r>
            <a:r>
              <a:rPr lang="da-DK" sz="2000" dirty="0"/>
              <a:t>for.</a:t>
            </a:r>
          </a:p>
          <a:p>
            <a:r>
              <a:rPr lang="da-DK" sz="2400" dirty="0" smtClean="0"/>
              <a:t>III. Vær </a:t>
            </a:r>
            <a:r>
              <a:rPr lang="da-DK" sz="2400" dirty="0"/>
              <a:t>relevant.</a:t>
            </a:r>
          </a:p>
          <a:p>
            <a:r>
              <a:rPr lang="da-DK" sz="2400" dirty="0" smtClean="0"/>
              <a:t>IV. Vær </a:t>
            </a:r>
            <a:r>
              <a:rPr lang="da-DK" sz="2400" dirty="0"/>
              <a:t>gennemskuelig</a:t>
            </a:r>
          </a:p>
          <a:p>
            <a:pPr lvl="1"/>
            <a:r>
              <a:rPr lang="da-DK" sz="2000" dirty="0"/>
              <a:t>   1. Undgå dunkelhed i udtrykket. </a:t>
            </a:r>
          </a:p>
          <a:p>
            <a:pPr lvl="1"/>
            <a:r>
              <a:rPr lang="da-DK" sz="2000" dirty="0"/>
              <a:t>   2. Undgå tvetydighed. </a:t>
            </a:r>
          </a:p>
          <a:p>
            <a:pPr lvl="1"/>
            <a:r>
              <a:rPr lang="da-DK" sz="2000" dirty="0"/>
              <a:t>   3. Vær kortfattet (undgå unødvendig </a:t>
            </a:r>
            <a:r>
              <a:rPr lang="da-DK" sz="2000" dirty="0" smtClean="0"/>
              <a:t>	snakkesalighed</a:t>
            </a:r>
            <a:r>
              <a:rPr lang="da-DK" sz="2000" dirty="0"/>
              <a:t>). </a:t>
            </a:r>
          </a:p>
          <a:p>
            <a:r>
              <a:rPr lang="da-DK" sz="2400" dirty="0"/>
              <a:t>   </a:t>
            </a:r>
            <a:r>
              <a:rPr lang="da-DK" sz="2400" dirty="0" smtClean="0"/>
              <a:t>	4</a:t>
            </a:r>
            <a:r>
              <a:rPr lang="da-DK" sz="2400" dirty="0"/>
              <a:t>. Vær ordentlig. </a:t>
            </a:r>
            <a:endParaRPr lang="da-DK" dirty="0"/>
          </a:p>
          <a:p>
            <a:pPr marL="0" indent="0">
              <a:buNone/>
            </a:pPr>
            <a:r>
              <a:rPr lang="da-DK" dirty="0" smtClean="0"/>
              <a:t>  </a:t>
            </a:r>
            <a:endParaRPr lang="da-DK" dirty="0"/>
          </a:p>
          <a:p>
            <a:endParaRPr lang="da-DK" dirty="0"/>
          </a:p>
          <a:p>
            <a:endParaRPr lang="da-DK" dirty="0"/>
          </a:p>
        </p:txBody>
      </p:sp>
      <p:sp>
        <p:nvSpPr>
          <p:cNvPr id="4" name="Pladsholder til sidefod 3"/>
          <p:cNvSpPr>
            <a:spLocks noGrp="1"/>
          </p:cNvSpPr>
          <p:nvPr>
            <p:ph type="ftr" sz="quarter" idx="10"/>
          </p:nvPr>
        </p:nvSpPr>
        <p:spPr/>
        <p:txBody>
          <a:bodyPr/>
          <a:lstStyle/>
          <a:p>
            <a:pPr>
              <a:defRPr/>
            </a:pPr>
            <a:r>
              <a:rPr lang="pt-BR" smtClean="0"/>
              <a:t>A A R H U S   U N I V E R S I T E T            Institut for  Kommunikation og Kultur</a:t>
            </a:r>
            <a:endParaRPr lang="da-DK"/>
          </a:p>
        </p:txBody>
      </p:sp>
    </p:spTree>
    <p:extLst>
      <p:ext uri="{BB962C8B-B14F-4D97-AF65-F5344CB8AC3E}">
        <p14:creationId xmlns:p14="http://schemas.microsoft.com/office/powerpoint/2010/main" val="5993069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Pladsholder til sidefod 3"/>
          <p:cNvSpPr>
            <a:spLocks noGrp="1"/>
          </p:cNvSpPr>
          <p:nvPr>
            <p:ph type="ftr"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pt-BR" smtClean="0">
                <a:latin typeface="Futura Medium" pitchFamily="34" charset="0"/>
              </a:rPr>
              <a:t>A A R H U S   U N I V E R S I T E T            Institut for  Kommunikation og Kultur</a:t>
            </a:r>
            <a:endParaRPr lang="da-DK" smtClean="0">
              <a:latin typeface="Futura Medium" pitchFamily="34" charset="0"/>
            </a:endParaRPr>
          </a:p>
        </p:txBody>
      </p:sp>
      <p:sp>
        <p:nvSpPr>
          <p:cNvPr id="63491" name="Rectangle 2"/>
          <p:cNvSpPr>
            <a:spLocks noGrp="1" noChangeArrowheads="1"/>
          </p:cNvSpPr>
          <p:nvPr>
            <p:ph type="title"/>
          </p:nvPr>
        </p:nvSpPr>
        <p:spPr/>
        <p:txBody>
          <a:bodyPr/>
          <a:lstStyle/>
          <a:p>
            <a:pPr eaLnBrk="1" hangingPunct="1"/>
            <a:r>
              <a:rPr lang="da-DK" smtClean="0"/>
              <a:t>Relevans	</a:t>
            </a:r>
          </a:p>
        </p:txBody>
      </p:sp>
      <p:sp>
        <p:nvSpPr>
          <p:cNvPr id="418819" name="Rectangle 3"/>
          <p:cNvSpPr>
            <a:spLocks noGrp="1" noChangeArrowheads="1"/>
          </p:cNvSpPr>
          <p:nvPr>
            <p:ph type="body" idx="1"/>
          </p:nvPr>
        </p:nvSpPr>
        <p:spPr/>
        <p:txBody>
          <a:bodyPr/>
          <a:lstStyle/>
          <a:p>
            <a:pPr eaLnBrk="1" hangingPunct="1">
              <a:lnSpc>
                <a:spcPct val="90000"/>
              </a:lnSpc>
            </a:pPr>
            <a:r>
              <a:rPr lang="da-DK" dirty="0" smtClean="0"/>
              <a:t>Vær relevant! </a:t>
            </a:r>
          </a:p>
          <a:p>
            <a:pPr lvl="1" eaLnBrk="1" hangingPunct="1">
              <a:lnSpc>
                <a:spcPct val="90000"/>
              </a:lnSpc>
            </a:pPr>
            <a:r>
              <a:rPr lang="da-DK" dirty="0" smtClean="0"/>
              <a:t>Sig kun noget som adressaterne kan bruge til noget i konteksten og i situationen</a:t>
            </a:r>
          </a:p>
          <a:p>
            <a:pPr eaLnBrk="1" hangingPunct="1">
              <a:lnSpc>
                <a:spcPct val="90000"/>
              </a:lnSpc>
            </a:pPr>
            <a:r>
              <a:rPr lang="da-DK" dirty="0" smtClean="0"/>
              <a:t>Gør dit indlæg så informativt som krævet for det givne formål med samtalen!</a:t>
            </a:r>
          </a:p>
          <a:p>
            <a:pPr eaLnBrk="1" hangingPunct="1">
              <a:lnSpc>
                <a:spcPct val="90000"/>
              </a:lnSpc>
            </a:pPr>
            <a:r>
              <a:rPr lang="da-DK" dirty="0" smtClean="0"/>
              <a:t>Gør ikke dit indlæg mere informativt end krævet for det givne formål med samtalen!</a:t>
            </a:r>
          </a:p>
          <a:p>
            <a:pPr lvl="4" eaLnBrk="1" hangingPunct="1">
              <a:lnSpc>
                <a:spcPct val="90000"/>
              </a:lnSpc>
            </a:pPr>
            <a:r>
              <a:rPr lang="da-DK" sz="1600" dirty="0" err="1" smtClean="0"/>
              <a:t>Grice</a:t>
            </a:r>
            <a:r>
              <a:rPr lang="da-DK" sz="1600" dirty="0" smtClean="0"/>
              <a:t>, H. P. (1967) 1975. “</a:t>
            </a:r>
            <a:r>
              <a:rPr lang="da-DK" sz="1600" dirty="0" err="1" smtClean="0"/>
              <a:t>Logic</a:t>
            </a:r>
            <a:r>
              <a:rPr lang="da-DK" sz="1600" dirty="0" smtClean="0"/>
              <a:t> and </a:t>
            </a:r>
            <a:r>
              <a:rPr lang="da-DK" sz="1600" dirty="0" err="1" smtClean="0"/>
              <a:t>conversation</a:t>
            </a:r>
            <a:r>
              <a:rPr lang="da-DK" sz="1600" dirty="0" smtClean="0"/>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418819">
                                            <p:txEl>
                                              <p:pRg st="2" end="2"/>
                                            </p:txEl>
                                          </p:spTgt>
                                        </p:tgtEl>
                                        <p:attrNameLst>
                                          <p:attrName>style.visibility</p:attrName>
                                        </p:attrNameLst>
                                      </p:cBhvr>
                                      <p:to>
                                        <p:strVal val="visible"/>
                                      </p:to>
                                    </p:set>
                                    <p:animEffect transition="in" filter="box(in)">
                                      <p:cBhvr>
                                        <p:cTn id="7" dur="500"/>
                                        <p:tgtEl>
                                          <p:spTgt spid="418819">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418819">
                                            <p:txEl>
                                              <p:pRg st="3" end="3"/>
                                            </p:txEl>
                                          </p:spTgt>
                                        </p:tgtEl>
                                        <p:attrNameLst>
                                          <p:attrName>style.visibility</p:attrName>
                                        </p:attrNameLst>
                                      </p:cBhvr>
                                      <p:to>
                                        <p:strVal val="visible"/>
                                      </p:to>
                                    </p:set>
                                    <p:animEffect transition="in" filter="box(in)">
                                      <p:cBhvr>
                                        <p:cTn id="12" dur="500"/>
                                        <p:tgtEl>
                                          <p:spTgt spid="418819">
                                            <p:txEl>
                                              <p:pRg st="3" end="3"/>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418819">
                                            <p:txEl>
                                              <p:pRg st="4" end="4"/>
                                            </p:txEl>
                                          </p:spTgt>
                                        </p:tgtEl>
                                        <p:attrNameLst>
                                          <p:attrName>style.visibility</p:attrName>
                                        </p:attrNameLst>
                                      </p:cBhvr>
                                      <p:to>
                                        <p:strVal val="visible"/>
                                      </p:to>
                                    </p:set>
                                    <p:animEffect transition="in" filter="box(in)">
                                      <p:cBhvr>
                                        <p:cTn id="17" dur="500"/>
                                        <p:tgtEl>
                                          <p:spTgt spid="41881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AU design">
  <a:themeElements>
    <a:clrScheme name="AU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U design">
      <a:majorFont>
        <a:latin typeface="Verdana"/>
        <a:ea typeface=""/>
        <a:cs typeface=""/>
      </a:majorFont>
      <a:minorFont>
        <a:latin typeface="Verdana"/>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AU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U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U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U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U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U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U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U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U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U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U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U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Kontor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ontor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17910</TotalTime>
  <Words>6380</Words>
  <Application>Microsoft Office PowerPoint</Application>
  <PresentationFormat>Skærmshow (4:3)</PresentationFormat>
  <Paragraphs>518</Paragraphs>
  <Slides>64</Slides>
  <Notes>27</Notes>
  <HiddenSlides>1</HiddenSlides>
  <MMClips>0</MMClips>
  <ScaleCrop>false</ScaleCrop>
  <HeadingPairs>
    <vt:vector size="6" baseType="variant">
      <vt:variant>
        <vt:lpstr>Benyttede skrifttyper</vt:lpstr>
      </vt:variant>
      <vt:variant>
        <vt:i4>6</vt:i4>
      </vt:variant>
      <vt:variant>
        <vt:lpstr>Tema</vt:lpstr>
      </vt:variant>
      <vt:variant>
        <vt:i4>1</vt:i4>
      </vt:variant>
      <vt:variant>
        <vt:lpstr>Diastitler</vt:lpstr>
      </vt:variant>
      <vt:variant>
        <vt:i4>64</vt:i4>
      </vt:variant>
    </vt:vector>
  </HeadingPairs>
  <TitlesOfParts>
    <vt:vector size="71" baseType="lpstr">
      <vt:lpstr>Arial</vt:lpstr>
      <vt:lpstr>ＭＳ Ｐゴシック</vt:lpstr>
      <vt:lpstr>Wingdings</vt:lpstr>
      <vt:lpstr>Futura Medium</vt:lpstr>
      <vt:lpstr>Verdana</vt:lpstr>
      <vt:lpstr>Calibri</vt:lpstr>
      <vt:lpstr>AU design</vt:lpstr>
      <vt:lpstr>Forudsættelser og underforståelser</vt:lpstr>
      <vt:lpstr>Make America great again</vt:lpstr>
      <vt:lpstr>Keep America great</vt:lpstr>
      <vt:lpstr>Facebook</vt:lpstr>
      <vt:lpstr>Rasmus Paludan</vt:lpstr>
      <vt:lpstr>Samarbejdsprincippet</vt:lpstr>
      <vt:lpstr>Maksimer</vt:lpstr>
      <vt:lpstr>Sandhed, relevans og gennemskuelighed</vt:lpstr>
      <vt:lpstr>Relevans </vt:lpstr>
      <vt:lpstr>PowerPoint-præsentation</vt:lpstr>
      <vt:lpstr>PowerPoint-præsentation</vt:lpstr>
      <vt:lpstr>PowerPoint-præsentation</vt:lpstr>
      <vt:lpstr>Typer af information</vt:lpstr>
      <vt:lpstr>Typer af information</vt:lpstr>
      <vt:lpstr>PowerPoint-præsentation</vt:lpstr>
      <vt:lpstr>Forudsættelser</vt:lpstr>
      <vt:lpstr>Forudsættelse</vt:lpstr>
      <vt:lpstr>Forudsættelser</vt:lpstr>
      <vt:lpstr>Underforståelse</vt:lpstr>
      <vt:lpstr>Underforståelse</vt:lpstr>
      <vt:lpstr>Underforståelser</vt:lpstr>
      <vt:lpstr>Underforståelser</vt:lpstr>
      <vt:lpstr>Underforståelse</vt:lpstr>
      <vt:lpstr>Underforståelser</vt:lpstr>
      <vt:lpstr>Underforståelser</vt:lpstr>
      <vt:lpstr> Tolkningen er i betragterens øjne</vt:lpstr>
      <vt:lpstr>Underforståelse</vt:lpstr>
      <vt:lpstr>Gæt selv!</vt:lpstr>
      <vt:lpstr>Opgave</vt:lpstr>
      <vt:lpstr>GÆT ET ARBEJDERPARTI</vt:lpstr>
      <vt:lpstr>GÆT ET ARBEJDERPARTI</vt:lpstr>
      <vt:lpstr>Dårlig spiritus</vt:lpstr>
      <vt:lpstr>Parentetisk information</vt:lpstr>
      <vt:lpstr>Relevans</vt:lpstr>
      <vt:lpstr>Bullshit</vt:lpstr>
      <vt:lpstr>Bullshit</vt:lpstr>
      <vt:lpstr>Bullshit</vt:lpstr>
      <vt:lpstr>Rasmus Paludan</vt:lpstr>
      <vt:lpstr>Koranafbrænding</vt:lpstr>
      <vt:lpstr>Arlas mission og vision </vt:lpstr>
      <vt:lpstr>Universitetets mission (som den kunne se ud)</vt:lpstr>
      <vt:lpstr>Universitetets mission  (som den faktisk ser ud)</vt:lpstr>
      <vt:lpstr>Forudsættelser og underforståelser</vt:lpstr>
      <vt:lpstr>God kommunikation</vt:lpstr>
      <vt:lpstr>Misbrug af underforståelser</vt:lpstr>
      <vt:lpstr>PowerPoint-præsentation</vt:lpstr>
      <vt:lpstr>Den sociale konstruktion af virkeligheden</vt:lpstr>
      <vt:lpstr>Litteraturliste</vt:lpstr>
      <vt:lpstr>PowerPoint-præsentation</vt:lpstr>
      <vt:lpstr>Herning</vt:lpstr>
      <vt:lpstr>Aktivitets- og kulturhuset P4</vt:lpstr>
      <vt:lpstr>Mølleskolens værdigrundlag</vt:lpstr>
      <vt:lpstr>Om Jobbanken</vt:lpstr>
      <vt:lpstr>PowerPoint-præsentation</vt:lpstr>
      <vt:lpstr>PowerPoint-præsentation</vt:lpstr>
      <vt:lpstr>Historien bag Sigma Estimates</vt:lpstr>
      <vt:lpstr>Om os</vt:lpstr>
      <vt:lpstr>De Danske Sprogcentre</vt:lpstr>
      <vt:lpstr>De Danske Sprogcentre</vt:lpstr>
      <vt:lpstr>Trosbekendelsen</vt:lpstr>
      <vt:lpstr>Pådutning eller bullshit i  ritualer?</vt:lpstr>
      <vt:lpstr>Kødets opstandelse</vt:lpstr>
      <vt:lpstr>PowerPoint-præsentation</vt:lpstr>
      <vt:lpstr>Trosbekendelsen uden pådutning</vt:lpstr>
    </vt:vector>
  </TitlesOfParts>
  <Company>Aarhus Universitet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Tekstkomposition</dc:title>
  <dc:creator>Ole Togeby</dc:creator>
  <cp:lastModifiedBy>Ole Togeby</cp:lastModifiedBy>
  <cp:revision>206</cp:revision>
  <cp:lastPrinted>2019-04-23T08:50:56Z</cp:lastPrinted>
  <dcterms:created xsi:type="dcterms:W3CDTF">2005-09-07T13:38:28Z</dcterms:created>
  <dcterms:modified xsi:type="dcterms:W3CDTF">2019-04-23T09:05:50Z</dcterms:modified>
</cp:coreProperties>
</file>