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5"/>
  </p:notesMasterIdLst>
  <p:handoutMasterIdLst>
    <p:handoutMasterId r:id="rId46"/>
  </p:handoutMasterIdLst>
  <p:sldIdLst>
    <p:sldId id="257" r:id="rId2"/>
    <p:sldId id="515" r:id="rId3"/>
    <p:sldId id="459" r:id="rId4"/>
    <p:sldId id="460" r:id="rId5"/>
    <p:sldId id="461" r:id="rId6"/>
    <p:sldId id="462" r:id="rId7"/>
    <p:sldId id="468" r:id="rId8"/>
    <p:sldId id="463" r:id="rId9"/>
    <p:sldId id="473" r:id="rId10"/>
    <p:sldId id="464" r:id="rId11"/>
    <p:sldId id="469" r:id="rId12"/>
    <p:sldId id="471" r:id="rId13"/>
    <p:sldId id="470" r:id="rId14"/>
    <p:sldId id="479" r:id="rId15"/>
    <p:sldId id="465" r:id="rId16"/>
    <p:sldId id="481" r:id="rId17"/>
    <p:sldId id="472" r:id="rId18"/>
    <p:sldId id="490" r:id="rId19"/>
    <p:sldId id="484" r:id="rId20"/>
    <p:sldId id="491" r:id="rId21"/>
    <p:sldId id="485" r:id="rId22"/>
    <p:sldId id="492" r:id="rId23"/>
    <p:sldId id="495" r:id="rId24"/>
    <p:sldId id="516" r:id="rId25"/>
    <p:sldId id="493" r:id="rId26"/>
    <p:sldId id="497" r:id="rId27"/>
    <p:sldId id="496" r:id="rId28"/>
    <p:sldId id="501" r:id="rId29"/>
    <p:sldId id="502" r:id="rId30"/>
    <p:sldId id="503" r:id="rId31"/>
    <p:sldId id="504" r:id="rId32"/>
    <p:sldId id="505" r:id="rId33"/>
    <p:sldId id="506" r:id="rId34"/>
    <p:sldId id="507" r:id="rId35"/>
    <p:sldId id="508" r:id="rId36"/>
    <p:sldId id="512" r:id="rId37"/>
    <p:sldId id="510" r:id="rId38"/>
    <p:sldId id="511" r:id="rId39"/>
    <p:sldId id="513" r:id="rId40"/>
    <p:sldId id="514" r:id="rId41"/>
    <p:sldId id="430" r:id="rId42"/>
    <p:sldId id="448" r:id="rId43"/>
    <p:sldId id="452" r:id="rId44"/>
  </p:sldIdLst>
  <p:sldSz cx="9144000" cy="6858000" type="screen4x3"/>
  <p:notesSz cx="6865938" cy="9996488"/>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091" autoAdjust="0"/>
    <p:restoredTop sz="76923" autoAdjust="0"/>
  </p:normalViewPr>
  <p:slideViewPr>
    <p:cSldViewPr>
      <p:cViewPr varScale="1">
        <p:scale>
          <a:sx n="59" d="100"/>
          <a:sy n="59" d="100"/>
        </p:scale>
        <p:origin x="-111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notesViewPr>
    <p:cSldViewPr>
      <p:cViewPr varScale="1">
        <p:scale>
          <a:sx n="82" d="100"/>
          <a:sy n="82" d="100"/>
        </p:scale>
        <p:origin x="-1824" y="-78"/>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1" y="0"/>
            <a:ext cx="3360841"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eaLnBrk="1" hangingPunct="1">
              <a:defRPr sz="1300">
                <a:latin typeface="Arial" charset="0"/>
              </a:defRPr>
            </a:lvl1pPr>
          </a:lstStyle>
          <a:p>
            <a:pPr>
              <a:defRPr/>
            </a:pPr>
            <a:r>
              <a:rPr lang="da-DK" altLang="da-DK" dirty="0"/>
              <a:t>Ole Togeby 2017: </a:t>
            </a:r>
            <a:r>
              <a:rPr lang="da-DK" altLang="da-DK" dirty="0" err="1" smtClean="0"/>
              <a:t>Emojiers</a:t>
            </a:r>
            <a:r>
              <a:rPr lang="da-DK" altLang="da-DK" dirty="0" smtClean="0"/>
              <a:t> kommunikative funktion</a:t>
            </a:r>
            <a:endParaRPr lang="da-DK" altLang="da-DK" dirty="0"/>
          </a:p>
        </p:txBody>
      </p:sp>
      <p:sp>
        <p:nvSpPr>
          <p:cNvPr id="174083" name="Rectangle 3"/>
          <p:cNvSpPr>
            <a:spLocks noGrp="1" noChangeArrowheads="1"/>
          </p:cNvSpPr>
          <p:nvPr>
            <p:ph type="dt" sz="quarter" idx="1"/>
          </p:nvPr>
        </p:nvSpPr>
        <p:spPr bwMode="auto">
          <a:xfrm>
            <a:off x="3888755" y="0"/>
            <a:ext cx="2975650"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algn="r" eaLnBrk="1" hangingPunct="1">
              <a:defRPr sz="1300">
                <a:latin typeface="Arial" charset="0"/>
              </a:defRPr>
            </a:lvl1pPr>
          </a:lstStyle>
          <a:p>
            <a:pPr>
              <a:defRPr/>
            </a:pPr>
            <a:fld id="{123158C4-1217-47E4-8ABA-8CF01A24D571}" type="datetime1">
              <a:rPr lang="da-DK" altLang="da-DK"/>
              <a:pPr>
                <a:defRPr/>
              </a:pPr>
              <a:t>02-05-2018</a:t>
            </a:fld>
            <a:endParaRPr lang="da-DK" altLang="da-DK"/>
          </a:p>
        </p:txBody>
      </p:sp>
      <p:sp>
        <p:nvSpPr>
          <p:cNvPr id="174084" name="Rectangle 4"/>
          <p:cNvSpPr>
            <a:spLocks noGrp="1" noChangeArrowheads="1"/>
          </p:cNvSpPr>
          <p:nvPr>
            <p:ph type="ftr" sz="quarter" idx="2"/>
          </p:nvPr>
        </p:nvSpPr>
        <p:spPr bwMode="auto">
          <a:xfrm>
            <a:off x="0"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eaLnBrk="1" hangingPunct="1">
              <a:defRPr sz="1300">
                <a:latin typeface="Arial" charset="0"/>
              </a:defRPr>
            </a:lvl1pPr>
          </a:lstStyle>
          <a:p>
            <a:pPr>
              <a:defRPr/>
            </a:pPr>
            <a:r>
              <a:rPr lang="da-DK" altLang="da-DK" dirty="0"/>
              <a:t>Ole Togeby: </a:t>
            </a:r>
            <a:r>
              <a:rPr lang="da-DK" altLang="da-DK" dirty="0" err="1" smtClean="0"/>
              <a:t>Emojier</a:t>
            </a:r>
            <a:r>
              <a:rPr lang="da-DK" altLang="da-DK" dirty="0" smtClean="0"/>
              <a:t> og følelser</a:t>
            </a:r>
            <a:endParaRPr lang="da-DK" altLang="da-DK" dirty="0"/>
          </a:p>
        </p:txBody>
      </p:sp>
      <p:sp>
        <p:nvSpPr>
          <p:cNvPr id="174085" name="Rectangle 5"/>
          <p:cNvSpPr>
            <a:spLocks noGrp="1" noChangeArrowheads="1"/>
          </p:cNvSpPr>
          <p:nvPr>
            <p:ph type="sldNum" sz="quarter" idx="3"/>
          </p:nvPr>
        </p:nvSpPr>
        <p:spPr bwMode="auto">
          <a:xfrm>
            <a:off x="3888755"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algn="r" eaLnBrk="1" hangingPunct="1">
              <a:defRPr sz="1300"/>
            </a:lvl1pPr>
          </a:lstStyle>
          <a:p>
            <a:fld id="{53C9D98D-D614-4273-864C-D43EB519DC6F}" type="slidenum">
              <a:rPr lang="da-DK" altLang="da-DK"/>
              <a:pPr/>
              <a:t>‹nr.›</a:t>
            </a:fld>
            <a:endParaRPr lang="da-DK" altLang="da-DK"/>
          </a:p>
        </p:txBody>
      </p:sp>
    </p:spTree>
    <p:extLst>
      <p:ext uri="{BB962C8B-B14F-4D97-AF65-F5344CB8AC3E}">
        <p14:creationId xmlns:p14="http://schemas.microsoft.com/office/powerpoint/2010/main" val="1781628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288714"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eaLnBrk="1" hangingPunct="1">
              <a:defRPr sz="1300">
                <a:latin typeface="Arial" charset="0"/>
              </a:defRPr>
            </a:lvl1pPr>
          </a:lstStyle>
          <a:p>
            <a:pPr>
              <a:defRPr/>
            </a:pPr>
            <a:r>
              <a:rPr lang="da-DK" altLang="da-DK"/>
              <a:t>Ole Togeby 2017: Aftrædelsesforelæsning</a:t>
            </a:r>
          </a:p>
        </p:txBody>
      </p:sp>
      <p:sp>
        <p:nvSpPr>
          <p:cNvPr id="4099" name="Rectangle 3"/>
          <p:cNvSpPr>
            <a:spLocks noGrp="1" noChangeArrowheads="1"/>
          </p:cNvSpPr>
          <p:nvPr>
            <p:ph type="dt" idx="1"/>
          </p:nvPr>
        </p:nvSpPr>
        <p:spPr bwMode="auto">
          <a:xfrm>
            <a:off x="3888755" y="0"/>
            <a:ext cx="2975650"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algn="r" eaLnBrk="1" hangingPunct="1">
              <a:defRPr sz="1300">
                <a:latin typeface="Arial" charset="0"/>
              </a:defRPr>
            </a:lvl1pPr>
          </a:lstStyle>
          <a:p>
            <a:pPr>
              <a:defRPr/>
            </a:pPr>
            <a:fld id="{533149DE-6BD2-4B6E-8FC9-3B7B44FCDC2A}" type="datetime1">
              <a:rPr lang="da-DK" altLang="da-DK"/>
              <a:pPr>
                <a:defRPr/>
              </a:pPr>
              <a:t>02-05-2018</a:t>
            </a:fld>
            <a:endParaRPr lang="da-DK" altLang="da-DK"/>
          </a:p>
        </p:txBody>
      </p:sp>
      <p:sp>
        <p:nvSpPr>
          <p:cNvPr id="52228" name="Rectangle 4"/>
          <p:cNvSpPr>
            <a:spLocks noGrp="1" noRot="1" noChangeAspect="1" noChangeArrowheads="1" noTextEdit="1"/>
          </p:cNvSpPr>
          <p:nvPr>
            <p:ph type="sldImg" idx="2"/>
          </p:nvPr>
        </p:nvSpPr>
        <p:spPr bwMode="auto">
          <a:xfrm>
            <a:off x="933450" y="749300"/>
            <a:ext cx="4999038"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7515" y="4747828"/>
            <a:ext cx="5492444" cy="449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p>
            <a:pPr lvl="0"/>
            <a:r>
              <a:rPr lang="da-DK" altLang="da-DK" noProof="0" dirty="0" smtClean="0"/>
              <a:t>Klik for at redigere teksttypografierne i masteren</a:t>
            </a:r>
          </a:p>
          <a:p>
            <a:pPr lvl="1"/>
            <a:r>
              <a:rPr lang="da-DK" altLang="da-DK" noProof="0" dirty="0" smtClean="0"/>
              <a:t>Andet niveau</a:t>
            </a:r>
          </a:p>
          <a:p>
            <a:pPr lvl="2"/>
            <a:r>
              <a:rPr lang="da-DK" altLang="da-DK" noProof="0" dirty="0" smtClean="0"/>
              <a:t>Tredje niveau</a:t>
            </a:r>
          </a:p>
          <a:p>
            <a:pPr lvl="3"/>
            <a:r>
              <a:rPr lang="da-DK" altLang="da-DK" noProof="0" dirty="0" smtClean="0"/>
              <a:t>Fjerde niveau</a:t>
            </a:r>
          </a:p>
          <a:p>
            <a:pPr lvl="4"/>
            <a:r>
              <a:rPr lang="da-DK" altLang="da-DK" noProof="0" dirty="0" smtClean="0"/>
              <a:t>Femte niveau</a:t>
            </a:r>
          </a:p>
        </p:txBody>
      </p:sp>
      <p:sp>
        <p:nvSpPr>
          <p:cNvPr id="4102" name="Rectangle 6"/>
          <p:cNvSpPr>
            <a:spLocks noGrp="1" noChangeArrowheads="1"/>
          </p:cNvSpPr>
          <p:nvPr>
            <p:ph type="ftr" sz="quarter" idx="4"/>
          </p:nvPr>
        </p:nvSpPr>
        <p:spPr bwMode="auto">
          <a:xfrm>
            <a:off x="0"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eaLnBrk="1" hangingPunct="1">
              <a:defRPr sz="1300">
                <a:latin typeface="Arial" charset="0"/>
              </a:defRPr>
            </a:lvl1pPr>
          </a:lstStyle>
          <a:p>
            <a:pPr>
              <a:defRPr/>
            </a:pPr>
            <a:r>
              <a:rPr lang="da-DK" altLang="da-DK"/>
              <a:t>Ole Togeby: Siger et billede mere end 1000 ord?</a:t>
            </a:r>
          </a:p>
        </p:txBody>
      </p:sp>
      <p:sp>
        <p:nvSpPr>
          <p:cNvPr id="4103" name="Rectangle 7"/>
          <p:cNvSpPr>
            <a:spLocks noGrp="1" noChangeArrowheads="1"/>
          </p:cNvSpPr>
          <p:nvPr>
            <p:ph type="sldNum" sz="quarter" idx="5"/>
          </p:nvPr>
        </p:nvSpPr>
        <p:spPr bwMode="auto">
          <a:xfrm>
            <a:off x="3888755"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algn="r" eaLnBrk="1" hangingPunct="1">
              <a:defRPr sz="1300"/>
            </a:lvl1pPr>
          </a:lstStyle>
          <a:p>
            <a:fld id="{747B1552-A182-427D-AA4D-D4C4A14E656B}" type="slidenum">
              <a:rPr lang="da-DK" altLang="da-DK"/>
              <a:pPr/>
              <a:t>‹nr.›</a:t>
            </a:fld>
            <a:endParaRPr lang="da-DK" altLang="da-DK"/>
          </a:p>
        </p:txBody>
      </p:sp>
    </p:spTree>
    <p:extLst>
      <p:ext uri="{BB962C8B-B14F-4D97-AF65-F5344CB8AC3E}">
        <p14:creationId xmlns:p14="http://schemas.microsoft.com/office/powerpoint/2010/main" val="1414985510"/>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lvl1pPr>
              <a:spcBef>
                <a:spcPct val="30000"/>
              </a:spcBef>
              <a:defRPr sz="1200">
                <a:solidFill>
                  <a:schemeClr val="tx1"/>
                </a:solidFill>
                <a:latin typeface="Arial" panose="020B0604020202020204" pitchFamily="34" charset="0"/>
              </a:defRPr>
            </a:lvl1pPr>
            <a:lvl2pPr marL="742666" indent="-285641">
              <a:spcBef>
                <a:spcPct val="30000"/>
              </a:spcBef>
              <a:defRPr sz="1200">
                <a:solidFill>
                  <a:schemeClr val="tx1"/>
                </a:solidFill>
                <a:latin typeface="Arial" panose="020B0604020202020204" pitchFamily="34" charset="0"/>
              </a:defRPr>
            </a:lvl2pPr>
            <a:lvl3pPr marL="1142562" indent="-228512">
              <a:spcBef>
                <a:spcPct val="30000"/>
              </a:spcBef>
              <a:defRPr sz="1200">
                <a:solidFill>
                  <a:schemeClr val="tx1"/>
                </a:solidFill>
                <a:latin typeface="Arial" panose="020B0604020202020204" pitchFamily="34" charset="0"/>
              </a:defRPr>
            </a:lvl3pPr>
            <a:lvl4pPr marL="1599587" indent="-228512">
              <a:spcBef>
                <a:spcPct val="30000"/>
              </a:spcBef>
              <a:defRPr sz="1200">
                <a:solidFill>
                  <a:schemeClr val="tx1"/>
                </a:solidFill>
                <a:latin typeface="Arial" panose="020B0604020202020204" pitchFamily="34" charset="0"/>
              </a:defRPr>
            </a:lvl4pPr>
            <a:lvl5pPr marL="2056611" indent="-228512">
              <a:spcBef>
                <a:spcPct val="30000"/>
              </a:spcBef>
              <a:defRPr sz="1200">
                <a:solidFill>
                  <a:schemeClr val="tx1"/>
                </a:solidFill>
                <a:latin typeface="Arial" panose="020B0604020202020204" pitchFamily="34" charset="0"/>
              </a:defRPr>
            </a:lvl5pPr>
            <a:lvl6pPr marL="2501284" indent="-228512" eaLnBrk="0" fontAlgn="base" hangingPunct="0">
              <a:spcBef>
                <a:spcPct val="30000"/>
              </a:spcBef>
              <a:spcAft>
                <a:spcPct val="0"/>
              </a:spcAft>
              <a:defRPr sz="1200">
                <a:solidFill>
                  <a:schemeClr val="tx1"/>
                </a:solidFill>
                <a:latin typeface="Arial" panose="020B0604020202020204" pitchFamily="34" charset="0"/>
              </a:defRPr>
            </a:lvl6pPr>
            <a:lvl7pPr marL="2945957" indent="-228512" eaLnBrk="0" fontAlgn="base" hangingPunct="0">
              <a:spcBef>
                <a:spcPct val="30000"/>
              </a:spcBef>
              <a:spcAft>
                <a:spcPct val="0"/>
              </a:spcAft>
              <a:defRPr sz="1200">
                <a:solidFill>
                  <a:schemeClr val="tx1"/>
                </a:solidFill>
                <a:latin typeface="Arial" panose="020B0604020202020204" pitchFamily="34" charset="0"/>
              </a:defRPr>
            </a:lvl7pPr>
            <a:lvl8pPr marL="3390629" indent="-228512" eaLnBrk="0" fontAlgn="base" hangingPunct="0">
              <a:spcBef>
                <a:spcPct val="30000"/>
              </a:spcBef>
              <a:spcAft>
                <a:spcPct val="0"/>
              </a:spcAft>
              <a:defRPr sz="1200">
                <a:solidFill>
                  <a:schemeClr val="tx1"/>
                </a:solidFill>
                <a:latin typeface="Arial" panose="020B0604020202020204" pitchFamily="34" charset="0"/>
              </a:defRPr>
            </a:lvl8pPr>
            <a:lvl9pPr marL="3835302" indent="-2285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89BA83-E594-44E6-B649-A4E52CFF75AB}" type="datetime1">
              <a:rPr lang="da-DK" altLang="da-DK" sz="1300"/>
              <a:pPr>
                <a:spcBef>
                  <a:spcPct val="0"/>
                </a:spcBef>
              </a:pPr>
              <a:t>02-05-2018</a:t>
            </a:fld>
            <a:endParaRPr lang="da-DK" altLang="da-DK" sz="1300"/>
          </a:p>
        </p:txBody>
      </p:sp>
      <p:sp>
        <p:nvSpPr>
          <p:cNvPr id="53251" name="Rectangle 6"/>
          <p:cNvSpPr>
            <a:spLocks noGrp="1" noChangeArrowheads="1"/>
          </p:cNvSpPr>
          <p:nvPr>
            <p:ph type="ftr" sz="quarter" idx="4"/>
          </p:nvPr>
        </p:nvSpPr>
        <p:spPr>
          <a:noFill/>
        </p:spPr>
        <p:txBody>
          <a:bodyPr/>
          <a:lstStyle>
            <a:lvl1pPr>
              <a:spcBef>
                <a:spcPct val="30000"/>
              </a:spcBef>
              <a:defRPr sz="1200">
                <a:solidFill>
                  <a:schemeClr val="tx1"/>
                </a:solidFill>
                <a:latin typeface="Arial" panose="020B0604020202020204" pitchFamily="34" charset="0"/>
              </a:defRPr>
            </a:lvl1pPr>
            <a:lvl2pPr marL="742666" indent="-285641">
              <a:spcBef>
                <a:spcPct val="30000"/>
              </a:spcBef>
              <a:defRPr sz="1200">
                <a:solidFill>
                  <a:schemeClr val="tx1"/>
                </a:solidFill>
                <a:latin typeface="Arial" panose="020B0604020202020204" pitchFamily="34" charset="0"/>
              </a:defRPr>
            </a:lvl2pPr>
            <a:lvl3pPr marL="1142562" indent="-228512">
              <a:spcBef>
                <a:spcPct val="30000"/>
              </a:spcBef>
              <a:defRPr sz="1200">
                <a:solidFill>
                  <a:schemeClr val="tx1"/>
                </a:solidFill>
                <a:latin typeface="Arial" panose="020B0604020202020204" pitchFamily="34" charset="0"/>
              </a:defRPr>
            </a:lvl3pPr>
            <a:lvl4pPr marL="1599587" indent="-228512">
              <a:spcBef>
                <a:spcPct val="30000"/>
              </a:spcBef>
              <a:defRPr sz="1200">
                <a:solidFill>
                  <a:schemeClr val="tx1"/>
                </a:solidFill>
                <a:latin typeface="Arial" panose="020B0604020202020204" pitchFamily="34" charset="0"/>
              </a:defRPr>
            </a:lvl4pPr>
            <a:lvl5pPr marL="2056611" indent="-228512">
              <a:spcBef>
                <a:spcPct val="30000"/>
              </a:spcBef>
              <a:defRPr sz="1200">
                <a:solidFill>
                  <a:schemeClr val="tx1"/>
                </a:solidFill>
                <a:latin typeface="Arial" panose="020B0604020202020204" pitchFamily="34" charset="0"/>
              </a:defRPr>
            </a:lvl5pPr>
            <a:lvl6pPr marL="2501284" indent="-228512" eaLnBrk="0" fontAlgn="base" hangingPunct="0">
              <a:spcBef>
                <a:spcPct val="30000"/>
              </a:spcBef>
              <a:spcAft>
                <a:spcPct val="0"/>
              </a:spcAft>
              <a:defRPr sz="1200">
                <a:solidFill>
                  <a:schemeClr val="tx1"/>
                </a:solidFill>
                <a:latin typeface="Arial" panose="020B0604020202020204" pitchFamily="34" charset="0"/>
              </a:defRPr>
            </a:lvl6pPr>
            <a:lvl7pPr marL="2945957" indent="-228512" eaLnBrk="0" fontAlgn="base" hangingPunct="0">
              <a:spcBef>
                <a:spcPct val="30000"/>
              </a:spcBef>
              <a:spcAft>
                <a:spcPct val="0"/>
              </a:spcAft>
              <a:defRPr sz="1200">
                <a:solidFill>
                  <a:schemeClr val="tx1"/>
                </a:solidFill>
                <a:latin typeface="Arial" panose="020B0604020202020204" pitchFamily="34" charset="0"/>
              </a:defRPr>
            </a:lvl7pPr>
            <a:lvl8pPr marL="3390629" indent="-228512" eaLnBrk="0" fontAlgn="base" hangingPunct="0">
              <a:spcBef>
                <a:spcPct val="30000"/>
              </a:spcBef>
              <a:spcAft>
                <a:spcPct val="0"/>
              </a:spcAft>
              <a:defRPr sz="1200">
                <a:solidFill>
                  <a:schemeClr val="tx1"/>
                </a:solidFill>
                <a:latin typeface="Arial" panose="020B0604020202020204" pitchFamily="34" charset="0"/>
              </a:defRPr>
            </a:lvl8pPr>
            <a:lvl9pPr marL="3835302" indent="-2285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da-DK" altLang="da-DK" sz="1300"/>
              <a:t>Ole Togeby: Multimodale tekster - 2009</a:t>
            </a:r>
          </a:p>
        </p:txBody>
      </p:sp>
      <p:sp>
        <p:nvSpPr>
          <p:cNvPr id="5325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666" indent="-285641">
              <a:spcBef>
                <a:spcPct val="30000"/>
              </a:spcBef>
              <a:defRPr sz="1200">
                <a:solidFill>
                  <a:schemeClr val="tx1"/>
                </a:solidFill>
                <a:latin typeface="Arial" panose="020B0604020202020204" pitchFamily="34" charset="0"/>
              </a:defRPr>
            </a:lvl2pPr>
            <a:lvl3pPr marL="1142562" indent="-228512">
              <a:spcBef>
                <a:spcPct val="30000"/>
              </a:spcBef>
              <a:defRPr sz="1200">
                <a:solidFill>
                  <a:schemeClr val="tx1"/>
                </a:solidFill>
                <a:latin typeface="Arial" panose="020B0604020202020204" pitchFamily="34" charset="0"/>
              </a:defRPr>
            </a:lvl3pPr>
            <a:lvl4pPr marL="1599587" indent="-228512">
              <a:spcBef>
                <a:spcPct val="30000"/>
              </a:spcBef>
              <a:defRPr sz="1200">
                <a:solidFill>
                  <a:schemeClr val="tx1"/>
                </a:solidFill>
                <a:latin typeface="Arial" panose="020B0604020202020204" pitchFamily="34" charset="0"/>
              </a:defRPr>
            </a:lvl4pPr>
            <a:lvl5pPr marL="2056611" indent="-228512">
              <a:spcBef>
                <a:spcPct val="30000"/>
              </a:spcBef>
              <a:defRPr sz="1200">
                <a:solidFill>
                  <a:schemeClr val="tx1"/>
                </a:solidFill>
                <a:latin typeface="Arial" panose="020B0604020202020204" pitchFamily="34" charset="0"/>
              </a:defRPr>
            </a:lvl5pPr>
            <a:lvl6pPr marL="2501284" indent="-228512" eaLnBrk="0" fontAlgn="base" hangingPunct="0">
              <a:spcBef>
                <a:spcPct val="30000"/>
              </a:spcBef>
              <a:spcAft>
                <a:spcPct val="0"/>
              </a:spcAft>
              <a:defRPr sz="1200">
                <a:solidFill>
                  <a:schemeClr val="tx1"/>
                </a:solidFill>
                <a:latin typeface="Arial" panose="020B0604020202020204" pitchFamily="34" charset="0"/>
              </a:defRPr>
            </a:lvl6pPr>
            <a:lvl7pPr marL="2945957" indent="-228512" eaLnBrk="0" fontAlgn="base" hangingPunct="0">
              <a:spcBef>
                <a:spcPct val="30000"/>
              </a:spcBef>
              <a:spcAft>
                <a:spcPct val="0"/>
              </a:spcAft>
              <a:defRPr sz="1200">
                <a:solidFill>
                  <a:schemeClr val="tx1"/>
                </a:solidFill>
                <a:latin typeface="Arial" panose="020B0604020202020204" pitchFamily="34" charset="0"/>
              </a:defRPr>
            </a:lvl7pPr>
            <a:lvl8pPr marL="3390629" indent="-228512" eaLnBrk="0" fontAlgn="base" hangingPunct="0">
              <a:spcBef>
                <a:spcPct val="30000"/>
              </a:spcBef>
              <a:spcAft>
                <a:spcPct val="0"/>
              </a:spcAft>
              <a:defRPr sz="1200">
                <a:solidFill>
                  <a:schemeClr val="tx1"/>
                </a:solidFill>
                <a:latin typeface="Arial" panose="020B0604020202020204" pitchFamily="34" charset="0"/>
              </a:defRPr>
            </a:lvl8pPr>
            <a:lvl9pPr marL="3835302" indent="-2285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FC10A5-D50D-4891-83D7-30BA37FD5663}" type="slidenum">
              <a:rPr lang="da-DK" altLang="da-DK" sz="1300"/>
              <a:pPr>
                <a:spcBef>
                  <a:spcPct val="0"/>
                </a:spcBef>
              </a:pPr>
              <a:t>1</a:t>
            </a:fld>
            <a:endParaRPr lang="da-DK" altLang="da-DK" sz="1300"/>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p:spPr>
        <p:txBody>
          <a:bodyPr/>
          <a:lstStyle/>
          <a:p>
            <a:pPr eaLnBrk="1" hangingPunct="1"/>
            <a:r>
              <a:rPr lang="da-DK" altLang="da-DK" dirty="0" smtClean="0">
                <a:latin typeface="Arial" panose="020B0604020202020204" pitchFamily="34" charset="0"/>
              </a:rPr>
              <a:t>Friday May</a:t>
            </a:r>
            <a:r>
              <a:rPr lang="da-DK" altLang="da-DK" baseline="0" dirty="0" smtClean="0">
                <a:latin typeface="Arial" panose="020B0604020202020204" pitchFamily="34" charset="0"/>
              </a:rPr>
              <a:t> 4th 2018  </a:t>
            </a:r>
            <a:r>
              <a:rPr lang="da-DK" altLang="da-DK" baseline="0" dirty="0" err="1" smtClean="0">
                <a:latin typeface="Arial" panose="020B0604020202020204" pitchFamily="34" charset="0"/>
              </a:rPr>
              <a:t>Room</a:t>
            </a:r>
            <a:r>
              <a:rPr lang="da-DK" altLang="da-DK" baseline="0" dirty="0" smtClean="0">
                <a:latin typeface="Arial" panose="020B0604020202020204" pitchFamily="34" charset="0"/>
              </a:rPr>
              <a:t> 1481-239</a:t>
            </a:r>
          </a:p>
          <a:p>
            <a:pPr marL="285750" indent="-285750" eaLnBrk="1" hangingPunct="1">
              <a:buAutoNum type="romanUcPeriod"/>
            </a:pPr>
            <a:r>
              <a:rPr lang="da-DK" altLang="da-DK" baseline="0" dirty="0" err="1" smtClean="0">
                <a:latin typeface="Arial" panose="020B0604020202020204" pitchFamily="34" charset="0"/>
              </a:rPr>
              <a:t>Emojis</a:t>
            </a:r>
            <a:r>
              <a:rPr lang="da-DK" altLang="da-DK" baseline="0" dirty="0" smtClean="0">
                <a:latin typeface="Arial" panose="020B0604020202020204" pitchFamily="34" charset="0"/>
              </a:rPr>
              <a:t> </a:t>
            </a:r>
            <a:r>
              <a:rPr lang="da-DK" altLang="da-DK" baseline="0" dirty="0" err="1" smtClean="0">
                <a:latin typeface="Arial" panose="020B0604020202020204" pitchFamily="34" charset="0"/>
              </a:rPr>
              <a:t>defined</a:t>
            </a:r>
            <a:endParaRPr lang="da-DK" altLang="da-DK" baseline="0" dirty="0" smtClean="0">
              <a:latin typeface="Arial" panose="020B0604020202020204" pitchFamily="34" charset="0"/>
            </a:endParaRPr>
          </a:p>
          <a:p>
            <a:pPr marL="285750" indent="-285750" eaLnBrk="1" hangingPunct="1">
              <a:buAutoNum type="romanUcPeriod"/>
            </a:pPr>
            <a:r>
              <a:rPr lang="da-DK" altLang="da-DK" baseline="0" dirty="0" smtClean="0">
                <a:latin typeface="Arial" panose="020B0604020202020204" pitchFamily="34" charset="0"/>
              </a:rPr>
              <a:t>Modal ensemble</a:t>
            </a:r>
          </a:p>
          <a:p>
            <a:pPr marL="285750" indent="-285750" eaLnBrk="1" hangingPunct="1">
              <a:buAutoNum type="romanUcPeriod"/>
            </a:pPr>
            <a:r>
              <a:rPr lang="da-DK" altLang="da-DK" baseline="0" dirty="0" err="1" smtClean="0">
                <a:latin typeface="Arial" panose="020B0604020202020204" pitchFamily="34" charset="0"/>
              </a:rPr>
              <a:t>Meaning</a:t>
            </a:r>
            <a:r>
              <a:rPr lang="da-DK" altLang="da-DK" baseline="0" dirty="0" smtClean="0">
                <a:latin typeface="Arial" panose="020B0604020202020204" pitchFamily="34" charset="0"/>
              </a:rPr>
              <a:t> of double </a:t>
            </a:r>
            <a:r>
              <a:rPr lang="da-DK" altLang="da-DK" baseline="0" dirty="0" err="1" smtClean="0">
                <a:latin typeface="Arial" panose="020B0604020202020204" pitchFamily="34" charset="0"/>
              </a:rPr>
              <a:t>articulated</a:t>
            </a:r>
            <a:r>
              <a:rPr lang="da-DK" altLang="da-DK" baseline="0" dirty="0" smtClean="0">
                <a:latin typeface="Arial" panose="020B0604020202020204" pitchFamily="34" charset="0"/>
              </a:rPr>
              <a:t> </a:t>
            </a:r>
            <a:r>
              <a:rPr lang="da-DK" altLang="da-DK" baseline="0" dirty="0" err="1" smtClean="0">
                <a:latin typeface="Arial" panose="020B0604020202020204" pitchFamily="34" charset="0"/>
              </a:rPr>
              <a:t>signs</a:t>
            </a:r>
            <a:endParaRPr lang="da-DK" altLang="da-DK" baseline="0" dirty="0" smtClean="0">
              <a:latin typeface="Arial" panose="020B0604020202020204" pitchFamily="34" charset="0"/>
            </a:endParaRPr>
          </a:p>
          <a:p>
            <a:pPr marL="285750" indent="-285750" eaLnBrk="1" hangingPunct="1">
              <a:buAutoNum type="romanUcPeriod"/>
            </a:pPr>
            <a:r>
              <a:rPr lang="da-DK" altLang="da-DK" baseline="0" dirty="0" err="1" smtClean="0">
                <a:latin typeface="Arial" panose="020B0604020202020204" pitchFamily="34" charset="0"/>
              </a:rPr>
              <a:t>Meaning</a:t>
            </a:r>
            <a:r>
              <a:rPr lang="da-DK" altLang="da-DK" baseline="0" dirty="0" smtClean="0">
                <a:latin typeface="Arial" panose="020B0604020202020204" pitchFamily="34" charset="0"/>
              </a:rPr>
              <a:t> of </a:t>
            </a:r>
            <a:r>
              <a:rPr lang="da-DK" altLang="da-DK" baseline="0" dirty="0" err="1" smtClean="0">
                <a:latin typeface="Arial" panose="020B0604020202020204" pitchFamily="34" charset="0"/>
              </a:rPr>
              <a:t>emojis</a:t>
            </a:r>
            <a:endParaRPr lang="da-DK" altLang="da-DK" baseline="0" dirty="0" smtClean="0">
              <a:latin typeface="Arial" panose="020B0604020202020204" pitchFamily="34" charset="0"/>
            </a:endParaRPr>
          </a:p>
          <a:p>
            <a:pPr marL="285750" indent="-285750" eaLnBrk="1" hangingPunct="1">
              <a:buAutoNum type="romanUcPeriod"/>
            </a:pPr>
            <a:r>
              <a:rPr lang="da-DK" altLang="da-DK" baseline="0" dirty="0" smtClean="0">
                <a:latin typeface="Arial" panose="020B0604020202020204" pitchFamily="34" charset="0"/>
              </a:rPr>
              <a:t>Interpretation of </a:t>
            </a:r>
            <a:r>
              <a:rPr lang="da-DK" altLang="da-DK" baseline="0" dirty="0" err="1" smtClean="0">
                <a:latin typeface="Arial" panose="020B0604020202020204" pitchFamily="34" charset="0"/>
              </a:rPr>
              <a:t>emojis</a:t>
            </a:r>
            <a:r>
              <a:rPr lang="da-DK" altLang="da-DK" baseline="0" dirty="0" smtClean="0">
                <a:latin typeface="Arial" panose="020B0604020202020204" pitchFamily="34" charset="0"/>
              </a:rPr>
              <a:t>. </a:t>
            </a:r>
            <a:endParaRPr lang="da-DK" altLang="da-DK" dirty="0"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III. </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29</a:t>
            </a:fld>
            <a:endParaRPr lang="da-DK" altLang="da-DK"/>
          </a:p>
        </p:txBody>
      </p:sp>
    </p:spTree>
    <p:extLst>
      <p:ext uri="{BB962C8B-B14F-4D97-AF65-F5344CB8AC3E}">
        <p14:creationId xmlns:p14="http://schemas.microsoft.com/office/powerpoint/2010/main" val="317422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IV.</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33</a:t>
            </a:fld>
            <a:endParaRPr lang="da-DK" altLang="da-DK"/>
          </a:p>
        </p:txBody>
      </p:sp>
    </p:spTree>
    <p:extLst>
      <p:ext uri="{BB962C8B-B14F-4D97-AF65-F5344CB8AC3E}">
        <p14:creationId xmlns:p14="http://schemas.microsoft.com/office/powerpoint/2010/main" val="197289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 siges  begge </a:t>
            </a:r>
            <a:r>
              <a:rPr lang="da-DK" baseline="0" dirty="0" smtClean="0"/>
              <a:t> at betyde</a:t>
            </a:r>
            <a:r>
              <a:rPr lang="da-DK" dirty="0" smtClean="0"/>
              <a:t> ‘løgner’, men den venstre er ked af det og har</a:t>
            </a:r>
            <a:r>
              <a:rPr lang="da-DK" baseline="0" dirty="0" smtClean="0"/>
              <a:t> måske fået en lang næse</a:t>
            </a:r>
            <a:r>
              <a:rPr lang="da-DK" dirty="0" smtClean="0"/>
              <a:t>, mens den højre er smart og fortryder ikke, men tænker: ”Går den så går den”.</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36</a:t>
            </a:fld>
            <a:endParaRPr lang="da-DK" altLang="da-DK"/>
          </a:p>
        </p:txBody>
      </p:sp>
    </p:spTree>
    <p:extLst>
      <p:ext uri="{BB962C8B-B14F-4D97-AF65-F5344CB8AC3E}">
        <p14:creationId xmlns:p14="http://schemas.microsoft.com/office/powerpoint/2010/main" val="239156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a:t>
            </a:r>
          </a:p>
          <a:p>
            <a:r>
              <a:rPr lang="da-DK" dirty="0" smtClean="0"/>
              <a:t>Anja </a:t>
            </a:r>
            <a:r>
              <a:rPr lang="da-DK" dirty="0" err="1" smtClean="0"/>
              <a:t>Rennison</a:t>
            </a:r>
            <a:r>
              <a:rPr lang="da-DK" dirty="0" smtClean="0"/>
              <a:t>: </a:t>
            </a:r>
            <a:r>
              <a:rPr lang="da-DK" dirty="0" err="1" smtClean="0"/>
              <a:t>Emojier</a:t>
            </a:r>
            <a:r>
              <a:rPr lang="da-DK" dirty="0" smtClean="0"/>
              <a:t> i dansk skriftsprog.  BA-projekt 2016</a:t>
            </a:r>
          </a:p>
          <a:p>
            <a:r>
              <a:rPr lang="da-DK" dirty="0" smtClean="0"/>
              <a:t>Michelle Louise Friis von </a:t>
            </a:r>
            <a:r>
              <a:rPr lang="da-DK" dirty="0" err="1" smtClean="0"/>
              <a:t>Schimmelmann</a:t>
            </a:r>
            <a:r>
              <a:rPr lang="da-DK" dirty="0" smtClean="0"/>
              <a:t> 2016: </a:t>
            </a:r>
            <a:r>
              <a:rPr lang="da-DK" dirty="0" err="1" smtClean="0"/>
              <a:t>SIOTrolling</a:t>
            </a:r>
            <a:r>
              <a:rPr lang="da-DK" dirty="0" smtClean="0"/>
              <a:t>. BA-projekt</a:t>
            </a:r>
            <a:r>
              <a:rPr lang="da-DK" baseline="0" dirty="0" smtClean="0"/>
              <a:t> </a:t>
            </a:r>
          </a:p>
          <a:p>
            <a:pPr marL="0" marR="0" lvl="2" indent="0" algn="l" defTabSz="914400" rtl="0" eaLnBrk="0" fontAlgn="base" latinLnBrk="0" hangingPunct="0">
              <a:lnSpc>
                <a:spcPct val="100000"/>
              </a:lnSpc>
              <a:spcBef>
                <a:spcPct val="30000"/>
              </a:spcBef>
              <a:spcAft>
                <a:spcPct val="0"/>
              </a:spcAft>
              <a:buClrTx/>
              <a:buSzTx/>
              <a:buFontTx/>
              <a:buNone/>
              <a:tabLst/>
              <a:defRPr/>
            </a:pPr>
            <a:r>
              <a:rPr lang="da-DK" sz="1100" dirty="0" smtClean="0"/>
              <a:t>Boje </a:t>
            </a:r>
            <a:r>
              <a:rPr lang="da-DK" sz="1100" dirty="0" err="1" smtClean="0"/>
              <a:t>Katzenelsom</a:t>
            </a:r>
            <a:r>
              <a:rPr lang="da-DK" sz="1100" dirty="0" smtClean="0"/>
              <a:t> 2004: Drivkræfter, følelser og erkendelse</a:t>
            </a:r>
          </a:p>
          <a:p>
            <a:pPr marL="0" marR="0" lvl="2" indent="0" algn="l" defTabSz="914400" rtl="0" eaLnBrk="0" fontAlgn="base" latinLnBrk="0" hangingPunct="0">
              <a:lnSpc>
                <a:spcPct val="100000"/>
              </a:lnSpc>
              <a:spcBef>
                <a:spcPct val="30000"/>
              </a:spcBef>
              <a:spcAft>
                <a:spcPct val="0"/>
              </a:spcAft>
              <a:buClrTx/>
              <a:buSzTx/>
              <a:buFontTx/>
              <a:buNone/>
              <a:tabLst/>
              <a:defRPr/>
            </a:pPr>
            <a:r>
              <a:rPr lang="da-DK" sz="1100" kern="1200" dirty="0" smtClean="0">
                <a:latin typeface="Arial" charset="0"/>
              </a:rPr>
              <a:t>Katrine Marie Guldager 2017: Føleri får for meget plads i offentligheden. Politiken 23. </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da-DK" sz="1000" dirty="0" smtClean="0"/>
              <a:t>Grice, H.P. 1957: “Meaning” in </a:t>
            </a:r>
            <a:r>
              <a:rPr lang="en-US" altLang="da-DK" sz="1000" i="1" dirty="0" smtClean="0"/>
              <a:t>Philosophical Review 66: 377-88</a:t>
            </a:r>
            <a:endParaRPr lang="en-US" altLang="da-DK" sz="1000" dirty="0" smtClean="0"/>
          </a:p>
          <a:p>
            <a:r>
              <a:rPr lang="en-US" altLang="da-DK" sz="1000" dirty="0" smtClean="0"/>
              <a:t>Grice, H.P., 1975: </a:t>
            </a:r>
            <a:r>
              <a:rPr lang="en-US" altLang="da-DK" sz="1000" i="1" dirty="0" smtClean="0"/>
              <a:t>Logic and Conversation</a:t>
            </a:r>
            <a:r>
              <a:rPr lang="en-US" altLang="da-DK" sz="1000" dirty="0" smtClean="0"/>
              <a:t>, </a:t>
            </a:r>
            <a:r>
              <a:rPr lang="en-US" altLang="da-DK" sz="1000" dirty="0" err="1" smtClean="0"/>
              <a:t>i</a:t>
            </a:r>
            <a:r>
              <a:rPr lang="en-US" altLang="da-DK" sz="1000" dirty="0" smtClean="0"/>
              <a:t> Cole, Peter &amp; Jerry Morgan, 1975: </a:t>
            </a:r>
            <a:r>
              <a:rPr lang="en-US" altLang="da-DK" sz="1000" i="1" dirty="0" smtClean="0"/>
              <a:t>Syntax and Semantics, vol. 3. Speech Acts,</a:t>
            </a:r>
            <a:r>
              <a:rPr lang="en-US" altLang="da-DK" sz="1000" dirty="0" smtClean="0"/>
              <a:t> Academic Press, New York.</a:t>
            </a:r>
          </a:p>
          <a:p>
            <a:pPr eaLnBrk="1" hangingPunct="1">
              <a:lnSpc>
                <a:spcPct val="80000"/>
              </a:lnSpc>
            </a:pPr>
            <a:r>
              <a:rPr lang="da-DK" altLang="da-DK" sz="1000" dirty="0" smtClean="0"/>
              <a:t>Habermas, Jürgen 1971: “Forberedende bemærkninger til en teori om den kommunikative kompetens”, oversat af Peter </a:t>
            </a:r>
            <a:r>
              <a:rPr lang="da-DK" altLang="da-DK" sz="1000" dirty="0" err="1" smtClean="0"/>
              <a:t>Widell</a:t>
            </a:r>
            <a:r>
              <a:rPr lang="da-DK" altLang="da-DK" sz="1000" dirty="0" smtClean="0"/>
              <a:t> og Niels Hornborg Jensen, i Henriksen, Carol (red) 2001: </a:t>
            </a:r>
            <a:r>
              <a:rPr lang="da-DK" altLang="da-DK" sz="1000" i="1" dirty="0" smtClean="0"/>
              <a:t>Can </a:t>
            </a:r>
            <a:r>
              <a:rPr lang="da-DK" altLang="da-DK" sz="1000" i="1" dirty="0" err="1" smtClean="0"/>
              <a:t>you</a:t>
            </a:r>
            <a:r>
              <a:rPr lang="da-DK" altLang="da-DK" sz="1000" i="1" dirty="0" smtClean="0"/>
              <a:t> </a:t>
            </a:r>
            <a:r>
              <a:rPr lang="da-DK" altLang="da-DK" sz="1000" i="1" dirty="0" err="1" smtClean="0"/>
              <a:t>reach</a:t>
            </a:r>
            <a:r>
              <a:rPr lang="da-DK" altLang="da-DK" sz="1000" i="1" dirty="0" smtClean="0"/>
              <a:t> the salt?</a:t>
            </a:r>
            <a:r>
              <a:rPr lang="da-DK" altLang="da-DK" sz="1000" dirty="0" smtClean="0"/>
              <a:t>, København: Roskilde Universitetsforlag</a:t>
            </a:r>
          </a:p>
          <a:p>
            <a:pPr eaLnBrk="1" hangingPunct="1">
              <a:lnSpc>
                <a:spcPct val="80000"/>
              </a:lnSpc>
            </a:pPr>
            <a:r>
              <a:rPr lang="da-DK" altLang="da-DK" sz="1000" dirty="0" smtClean="0"/>
              <a:t>Kjeldsen, Jens E. 2006: ”Billedets retorik” i </a:t>
            </a:r>
            <a:r>
              <a:rPr lang="da-DK" altLang="da-DK" sz="1000" dirty="0" err="1" smtClean="0"/>
              <a:t>Klujeff</a:t>
            </a:r>
            <a:r>
              <a:rPr lang="da-DK" altLang="da-DK" sz="1000" dirty="0" smtClean="0"/>
              <a:t> &amp; Roer 2006: </a:t>
            </a:r>
            <a:r>
              <a:rPr lang="da-DK" altLang="da-DK" sz="1000" i="1" dirty="0" smtClean="0"/>
              <a:t>Retorikkens aktualitet. Grundbog i retorisk analyse</a:t>
            </a:r>
            <a:endParaRPr lang="da-DK" altLang="da-DK" sz="1000" dirty="0" smtClean="0"/>
          </a:p>
          <a:p>
            <a:pPr eaLnBrk="1" hangingPunct="1">
              <a:lnSpc>
                <a:spcPct val="80000"/>
              </a:lnSpc>
            </a:pPr>
            <a:r>
              <a:rPr lang="da-DK" altLang="da-DK" sz="1000" dirty="0" smtClean="0"/>
              <a:t>Togeby, Ole 2003: </a:t>
            </a:r>
            <a:r>
              <a:rPr lang="da-DK" altLang="da-DK" sz="1000" i="1" dirty="0" smtClean="0"/>
              <a:t>Fungerer denne sætning? Funktionel dansk sproglære</a:t>
            </a:r>
            <a:r>
              <a:rPr lang="da-DK" altLang="da-DK" sz="1000" dirty="0" smtClean="0"/>
              <a:t>, København: Gad.</a:t>
            </a:r>
          </a:p>
          <a:p>
            <a:pPr eaLnBrk="1" hangingPunct="1">
              <a:lnSpc>
                <a:spcPct val="80000"/>
              </a:lnSpc>
            </a:pPr>
            <a:r>
              <a:rPr lang="da-DK" altLang="da-DK" sz="1000" dirty="0" smtClean="0"/>
              <a:t>Togeby, Ole 2005: “Tegn og gerninger” i Cramer, Jens, Mette </a:t>
            </a:r>
            <a:r>
              <a:rPr lang="da-DK" altLang="da-DK" sz="1000" dirty="0" err="1" smtClean="0"/>
              <a:t>Kunøe</a:t>
            </a:r>
            <a:r>
              <a:rPr lang="da-DK" altLang="da-DK" sz="1000" dirty="0" smtClean="0"/>
              <a:t> og Ole Togeby (red) 2005: </a:t>
            </a:r>
            <a:r>
              <a:rPr lang="da-DK" altLang="da-DK" sz="1000" i="1" dirty="0" smtClean="0"/>
              <a:t>Teorien om alt og andre artikler om sprog og filosofi</a:t>
            </a:r>
            <a:r>
              <a:rPr lang="da-DK" altLang="da-DK" sz="1000" dirty="0" smtClean="0"/>
              <a:t>, Århus: Wessel og Huitfeldt, side 339-352. </a:t>
            </a:r>
          </a:p>
          <a:p>
            <a:pPr eaLnBrk="1" hangingPunct="1">
              <a:lnSpc>
                <a:spcPct val="80000"/>
              </a:lnSpc>
            </a:pPr>
            <a:r>
              <a:rPr lang="da-DK" altLang="da-DK" sz="1000" dirty="0" smtClean="0"/>
              <a:t>Togeby, Ole 2005: “Ole tegner og fortæller. Om den semiotiske forskel på billeder og tekst” i </a:t>
            </a:r>
            <a:r>
              <a:rPr lang="da-DK" altLang="da-DK" sz="1000" i="1" dirty="0" smtClean="0"/>
              <a:t>Tidsskrift for Sprogforskning Årg. 3 nr. 1</a:t>
            </a:r>
            <a:r>
              <a:rPr lang="da-DK" altLang="da-DK" sz="1000" dirty="0" smtClean="0"/>
              <a:t>, Århus: Statsbiblioteket, side 29-46.</a:t>
            </a:r>
          </a:p>
          <a:p>
            <a:pPr eaLnBrk="1" hangingPunct="1">
              <a:lnSpc>
                <a:spcPct val="80000"/>
              </a:lnSpc>
            </a:pPr>
            <a:r>
              <a:rPr lang="da-DK" altLang="da-DK" sz="1000" dirty="0" smtClean="0"/>
              <a:t>Togeby, Ole 2005: “Dette er (ikke) en pibe - billedtekster og tekstbilleder” i </a:t>
            </a:r>
            <a:r>
              <a:rPr lang="da-DK" altLang="da-DK" sz="1000" dirty="0" err="1" smtClean="0"/>
              <a:t>Widell</a:t>
            </a:r>
            <a:r>
              <a:rPr lang="da-DK" altLang="da-DK" sz="1000" dirty="0" smtClean="0"/>
              <a:t>, Peter og Mette </a:t>
            </a:r>
            <a:r>
              <a:rPr lang="da-DK" altLang="da-DK" sz="1000" dirty="0" err="1" smtClean="0"/>
              <a:t>Kunøe</a:t>
            </a:r>
            <a:r>
              <a:rPr lang="da-DK" altLang="da-DK" sz="1000" dirty="0" smtClean="0"/>
              <a:t> 2005: </a:t>
            </a:r>
            <a:r>
              <a:rPr lang="da-DK" altLang="da-DK" sz="1000" i="1" dirty="0" smtClean="0"/>
              <a:t>10. møde om Udforskningen af Dansk Sprog. Aarhus Universitet 7.-8. oktober 2004</a:t>
            </a:r>
            <a:r>
              <a:rPr lang="da-DK" altLang="da-DK" sz="1000" dirty="0" smtClean="0"/>
              <a:t>, Århus: Aarhus Universitet, side 370-382.</a:t>
            </a:r>
          </a:p>
          <a:p>
            <a:pPr eaLnBrk="1" hangingPunct="1">
              <a:lnSpc>
                <a:spcPct val="80000"/>
              </a:lnSpc>
            </a:pPr>
            <a:r>
              <a:rPr lang="da-DK" altLang="da-DK" sz="1000" dirty="0" smtClean="0"/>
              <a:t>Togeby Ole 2014: </a:t>
            </a:r>
            <a:r>
              <a:rPr lang="da-DK" altLang="da-DK" sz="1000" i="1" dirty="0" smtClean="0"/>
              <a:t>Bland blot genrerne – ikke tekstarterne! </a:t>
            </a:r>
            <a:r>
              <a:rPr lang="da-DK" altLang="da-DK" sz="1000" dirty="0" smtClean="0"/>
              <a:t>København: Samfundslitteratur</a:t>
            </a:r>
          </a:p>
          <a:p>
            <a:pPr eaLnBrk="1" hangingPunct="1">
              <a:lnSpc>
                <a:spcPct val="80000"/>
              </a:lnSpc>
            </a:pPr>
            <a:r>
              <a:rPr lang="da-DK" altLang="da-DK" sz="1000" dirty="0" err="1" smtClean="0"/>
              <a:t>Watzlawick</a:t>
            </a:r>
            <a:r>
              <a:rPr lang="da-DK" altLang="da-DK" sz="1000" dirty="0" smtClean="0"/>
              <a:t>, Paul, Janet </a:t>
            </a:r>
            <a:r>
              <a:rPr lang="da-DK" altLang="da-DK" sz="1000" dirty="0" err="1" smtClean="0"/>
              <a:t>Helmick</a:t>
            </a:r>
            <a:r>
              <a:rPr lang="da-DK" altLang="da-DK" sz="1000" dirty="0" smtClean="0"/>
              <a:t> </a:t>
            </a:r>
            <a:r>
              <a:rPr lang="da-DK" altLang="da-DK" sz="1000" dirty="0" err="1" smtClean="0"/>
              <a:t>Beavin</a:t>
            </a:r>
            <a:r>
              <a:rPr lang="da-DK" altLang="da-DK" sz="1000" dirty="0" smtClean="0"/>
              <a:t> and Don D. Jackson 1968: </a:t>
            </a:r>
            <a:r>
              <a:rPr lang="da-DK" altLang="da-DK" sz="1000" i="1" dirty="0" err="1" smtClean="0"/>
              <a:t>Pragmatics</a:t>
            </a:r>
            <a:r>
              <a:rPr lang="da-DK" altLang="da-DK" sz="1000" i="1" dirty="0" smtClean="0"/>
              <a:t> of Human </a:t>
            </a:r>
            <a:r>
              <a:rPr lang="da-DK" altLang="da-DK" sz="1000" i="1" dirty="0" err="1" smtClean="0"/>
              <a:t>Communication</a:t>
            </a:r>
            <a:r>
              <a:rPr lang="da-DK" altLang="da-DK" sz="1000" i="1" dirty="0" smtClean="0"/>
              <a:t>. A </a:t>
            </a:r>
            <a:r>
              <a:rPr lang="da-DK" altLang="da-DK" sz="1000" i="1" dirty="0" err="1" smtClean="0"/>
              <a:t>Study</a:t>
            </a:r>
            <a:r>
              <a:rPr lang="da-DK" altLang="da-DK" sz="1000" i="1" dirty="0" smtClean="0"/>
              <a:t> of </a:t>
            </a:r>
            <a:r>
              <a:rPr lang="da-DK" altLang="da-DK" sz="1000" i="1" dirty="0" err="1" smtClean="0"/>
              <a:t>Interactional</a:t>
            </a:r>
            <a:r>
              <a:rPr lang="da-DK" altLang="da-DK" sz="1000" i="1" dirty="0" smtClean="0"/>
              <a:t> Patterns, </a:t>
            </a:r>
            <a:r>
              <a:rPr lang="da-DK" altLang="da-DK" sz="1000" i="1" dirty="0" err="1" smtClean="0"/>
              <a:t>Pathologies</a:t>
            </a:r>
            <a:r>
              <a:rPr lang="da-DK" altLang="da-DK" sz="1000" i="1" dirty="0" smtClean="0"/>
              <a:t> and </a:t>
            </a:r>
            <a:r>
              <a:rPr lang="da-DK" altLang="da-DK" sz="1000" i="1" dirty="0" err="1" smtClean="0"/>
              <a:t>Paradoxes</a:t>
            </a:r>
            <a:r>
              <a:rPr lang="da-DK" altLang="da-DK" sz="1000" dirty="0" smtClean="0"/>
              <a:t>, London: Faber and Faber. </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da-DK" sz="1100" dirty="0" smtClean="0"/>
          </a:p>
          <a:p>
            <a:endParaRPr lang="da-DK" dirty="0" smtClean="0"/>
          </a:p>
          <a:p>
            <a:endParaRPr lang="da-DK" dirty="0" smtClean="0"/>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38</a:t>
            </a:fld>
            <a:endParaRPr lang="da-DK" altLang="da-DK"/>
          </a:p>
        </p:txBody>
      </p:sp>
    </p:spTree>
    <p:extLst>
      <p:ext uri="{BB962C8B-B14F-4D97-AF65-F5344CB8AC3E}">
        <p14:creationId xmlns:p14="http://schemas.microsoft.com/office/powerpoint/2010/main" val="1133131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02-05-2018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41</a:t>
            </a:fld>
            <a:endParaRPr lang="da-DK" altLang="da-DK"/>
          </a:p>
        </p:txBody>
      </p:sp>
    </p:spTree>
    <p:extLst>
      <p:ext uri="{BB962C8B-B14F-4D97-AF65-F5344CB8AC3E}">
        <p14:creationId xmlns:p14="http://schemas.microsoft.com/office/powerpoint/2010/main" val="355696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smtClean="0"/>
              <a:t>Facebookkommentar modstridende vilkår: </a:t>
            </a:r>
          </a:p>
          <a:p>
            <a:r>
              <a:rPr lang="da-DK" sz="1200" dirty="0" smtClean="0"/>
              <a:t>dels som skrift: grafisk, permanent, planlagt, en-til-mange, pseudonym, </a:t>
            </a:r>
          </a:p>
          <a:p>
            <a:r>
              <a:rPr lang="da-DK" sz="1200" dirty="0" smtClean="0"/>
              <a:t>dels som samtale: kort, forbrug, dialog, næsten simultan.</a:t>
            </a:r>
          </a:p>
          <a:p>
            <a:r>
              <a:rPr lang="da-DK" sz="1200" dirty="0" smtClean="0"/>
              <a:t>Manglen på naturlige </a:t>
            </a:r>
            <a:r>
              <a:rPr lang="da-DK" sz="1200" dirty="0" err="1" smtClean="0"/>
              <a:t>symptomale</a:t>
            </a:r>
            <a:r>
              <a:rPr lang="da-DK" sz="1200" dirty="0" smtClean="0"/>
              <a:t> tegn (gestik, mimik, stemmeføring) kompenseres ved multimodalitet: </a:t>
            </a:r>
          </a:p>
          <a:p>
            <a:r>
              <a:rPr lang="da-DK" sz="1200" dirty="0" smtClean="0"/>
              <a:t>foruden konventionelle bogstaver bruges:  billeder, </a:t>
            </a:r>
            <a:r>
              <a:rPr lang="da-DK" sz="1200" dirty="0" err="1" smtClean="0"/>
              <a:t>emojier</a:t>
            </a:r>
            <a:r>
              <a:rPr lang="da-DK" sz="1200" dirty="0" smtClean="0"/>
              <a:t>, smileys, </a:t>
            </a:r>
            <a:r>
              <a:rPr lang="da-DK" sz="1200" dirty="0" err="1" smtClean="0"/>
              <a:t>emotikoner</a:t>
            </a:r>
            <a:r>
              <a:rPr lang="da-DK" sz="1200" dirty="0" smtClean="0"/>
              <a:t>, </a:t>
            </a:r>
            <a:r>
              <a:rPr lang="da-DK" sz="1200" dirty="0" err="1" smtClean="0"/>
              <a:t>likes</a:t>
            </a:r>
            <a:r>
              <a:rPr lang="da-DK" sz="1200" dirty="0" smtClean="0"/>
              <a:t>.  </a:t>
            </a:r>
          </a:p>
          <a:p>
            <a:endParaRPr lang="da-DK" dirty="0" smtClean="0"/>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a:t>
            </a:fld>
            <a:endParaRPr lang="da-DK" altLang="da-DK"/>
          </a:p>
        </p:txBody>
      </p:sp>
    </p:spTree>
    <p:extLst>
      <p:ext uri="{BB962C8B-B14F-4D97-AF65-F5344CB8AC3E}">
        <p14:creationId xmlns:p14="http://schemas.microsoft.com/office/powerpoint/2010/main" val="171468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4</a:t>
            </a:fld>
            <a:endParaRPr lang="da-DK" altLang="da-DK"/>
          </a:p>
        </p:txBody>
      </p:sp>
    </p:spTree>
    <p:extLst>
      <p:ext uri="{BB962C8B-B14F-4D97-AF65-F5344CB8AC3E}">
        <p14:creationId xmlns:p14="http://schemas.microsoft.com/office/powerpoint/2010/main" val="418600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600" b="1" dirty="0" smtClean="0"/>
              <a:t>II.</a:t>
            </a:r>
            <a:endParaRPr lang="da-DK" b="1" dirty="0" smtClean="0"/>
          </a:p>
          <a:p>
            <a:endParaRPr lang="da-DK" dirty="0" smtClean="0"/>
          </a:p>
          <a:p>
            <a:r>
              <a:rPr lang="da-DK" dirty="0" smtClean="0"/>
              <a:t>De forskellige medlemmer af ensemblet skal spille sammen til en samlet mening af et (</a:t>
            </a:r>
            <a:r>
              <a:rPr lang="da-DK" dirty="0" err="1" smtClean="0"/>
              <a:t>distributionet</a:t>
            </a:r>
            <a:r>
              <a:rPr lang="da-DK" dirty="0" smtClean="0"/>
              <a:t> defineret) samlet tegn. </a:t>
            </a:r>
          </a:p>
          <a:p>
            <a:r>
              <a:rPr lang="da-DK" dirty="0" smtClean="0"/>
              <a:t>Hvordan spiller tekst og </a:t>
            </a:r>
            <a:r>
              <a:rPr lang="da-DK" dirty="0" err="1" smtClean="0"/>
              <a:t>emoji</a:t>
            </a:r>
            <a:r>
              <a:rPr lang="da-DK" dirty="0" smtClean="0"/>
              <a:t> sammen til en samlet kommunikativ handling?</a:t>
            </a:r>
          </a:p>
          <a:p>
            <a:endParaRPr lang="da-DK" dirty="0" smtClean="0"/>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10</a:t>
            </a:fld>
            <a:endParaRPr lang="da-DK" altLang="da-DK"/>
          </a:p>
        </p:txBody>
      </p:sp>
    </p:spTree>
    <p:extLst>
      <p:ext uri="{BB962C8B-B14F-4D97-AF65-F5344CB8AC3E}">
        <p14:creationId xmlns:p14="http://schemas.microsoft.com/office/powerpoint/2010/main" val="305891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Emojier</a:t>
            </a:r>
            <a:r>
              <a:rPr lang="da-DK" dirty="0" smtClean="0"/>
              <a:t> er som oftest placeret som et element i et multimodalt ensemble sammen med tegnelementer af andre typer (sproglige bogstaver og billeder) i en </a:t>
            </a:r>
            <a:r>
              <a:rPr lang="da-DK" dirty="0" err="1" smtClean="0"/>
              <a:t>distributionel</a:t>
            </a:r>
            <a:r>
              <a:rPr lang="da-DK" dirty="0" smtClean="0"/>
              <a:t> enhed.</a:t>
            </a:r>
          </a:p>
          <a:p>
            <a:r>
              <a:rPr lang="da-DK" dirty="0" smtClean="0"/>
              <a:t>Problemet er hvordan de spiller sammen.  </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11</a:t>
            </a:fld>
            <a:endParaRPr lang="da-DK" altLang="da-DK"/>
          </a:p>
        </p:txBody>
      </p:sp>
    </p:spTree>
    <p:extLst>
      <p:ext uri="{BB962C8B-B14F-4D97-AF65-F5344CB8AC3E}">
        <p14:creationId xmlns:p14="http://schemas.microsoft.com/office/powerpoint/2010/main" val="50167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smtClean="0"/>
              <a:t>II. Et tegn for et begreb (piktogram eller ideogram, svarende til et morfem) som er konstituent i et sætningsudsagn:</a:t>
            </a:r>
          </a:p>
          <a:p>
            <a:r>
              <a:rPr lang="da-DK" sz="1200" dirty="0" smtClean="0"/>
              <a:t>	B. Attitudeadverbial, som parentetisk angiver 	propositionens </a:t>
            </a:r>
            <a:r>
              <a:rPr lang="da-DK" sz="1200" dirty="0" err="1" smtClean="0"/>
              <a:t>valeur</a:t>
            </a:r>
            <a:r>
              <a:rPr lang="da-DK" sz="1200" dirty="0" smtClean="0"/>
              <a:t> </a:t>
            </a:r>
          </a:p>
          <a:p>
            <a:r>
              <a:rPr lang="da-DK" sz="1200" dirty="0" smtClean="0"/>
              <a:t>	1. </a:t>
            </a:r>
            <a:r>
              <a:rPr lang="da-DK" sz="1200" dirty="0" err="1" smtClean="0"/>
              <a:t>informativitet</a:t>
            </a:r>
            <a:r>
              <a:rPr lang="da-DK" sz="1200" dirty="0" smtClean="0"/>
              <a:t>: </a:t>
            </a:r>
            <a:r>
              <a:rPr lang="da-DK" sz="1200" i="1" dirty="0" smtClean="0">
                <a:solidFill>
                  <a:srgbClr val="FF0000"/>
                </a:solidFill>
              </a:rPr>
              <a:t>jo, sgu</a:t>
            </a:r>
            <a:r>
              <a:rPr lang="da-DK" sz="1200" dirty="0" smtClean="0"/>
              <a:t>, </a:t>
            </a:r>
          </a:p>
          <a:p>
            <a:r>
              <a:rPr lang="da-DK" sz="1200" dirty="0" smtClean="0"/>
              <a:t>	2. komposition: </a:t>
            </a:r>
            <a:r>
              <a:rPr lang="da-DK" sz="1200" i="1" dirty="0" smtClean="0"/>
              <a:t>altså, endvidere, kort sagt</a:t>
            </a:r>
            <a:r>
              <a:rPr lang="da-DK" sz="1200" dirty="0" smtClean="0"/>
              <a:t>,</a:t>
            </a:r>
          </a:p>
          <a:p>
            <a:r>
              <a:rPr lang="da-DK" sz="1200" dirty="0" smtClean="0"/>
              <a:t>	3. kriteriemarkører: </a:t>
            </a:r>
            <a:r>
              <a:rPr lang="da-DK" sz="1200" i="1" dirty="0" smtClean="0"/>
              <a:t>åbenbar, faktisk, givetvis, muligvis</a:t>
            </a:r>
          </a:p>
          <a:p>
            <a:r>
              <a:rPr lang="da-DK" sz="1200" i="1" dirty="0" smtClean="0"/>
              <a:t>	</a:t>
            </a:r>
            <a:r>
              <a:rPr lang="da-DK" sz="1200" dirty="0" smtClean="0"/>
              <a:t>4. vurderingsmarkører</a:t>
            </a:r>
            <a:r>
              <a:rPr lang="da-DK" sz="1200" dirty="0" smtClean="0">
                <a:solidFill>
                  <a:srgbClr val="FF0000"/>
                </a:solidFill>
              </a:rPr>
              <a:t>: </a:t>
            </a:r>
            <a:r>
              <a:rPr lang="da-DK" sz="1200" i="1" dirty="0" smtClean="0">
                <a:solidFill>
                  <a:srgbClr val="FF0000"/>
                </a:solidFill>
              </a:rPr>
              <a:t>desværre, forbavsende nok, 	utroligt nok</a:t>
            </a:r>
            <a:endParaRPr lang="da-DK" sz="1200" dirty="0" smtClean="0">
              <a:solidFill>
                <a:srgbClr val="FF0000"/>
              </a:solidFill>
            </a:endParaRP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12</a:t>
            </a:fld>
            <a:endParaRPr lang="da-DK" altLang="da-DK"/>
          </a:p>
        </p:txBody>
      </p:sp>
    </p:spTree>
    <p:extLst>
      <p:ext uri="{BB962C8B-B14F-4D97-AF65-F5344CB8AC3E}">
        <p14:creationId xmlns:p14="http://schemas.microsoft.com/office/powerpoint/2010/main" val="159303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smtClean="0"/>
              <a:t>1. emotive</a:t>
            </a:r>
          </a:p>
          <a:p>
            <a:r>
              <a:rPr lang="da-DK" sz="1800" dirty="0" smtClean="0"/>
              <a:t>a. affekt: </a:t>
            </a:r>
            <a:r>
              <a:rPr lang="da-DK" sz="1800" dirty="0" smtClean="0">
                <a:solidFill>
                  <a:srgbClr val="FF0000"/>
                </a:solidFill>
              </a:rPr>
              <a:t>panik, raseri, begejstring:</a:t>
            </a:r>
          </a:p>
          <a:p>
            <a:r>
              <a:rPr lang="da-DK" sz="1800" dirty="0" smtClean="0"/>
              <a:t>b. emotion: </a:t>
            </a:r>
            <a:r>
              <a:rPr lang="da-DK" sz="1800" dirty="0" smtClean="0">
                <a:solidFill>
                  <a:srgbClr val="FF9966"/>
                </a:solidFill>
              </a:rPr>
              <a:t>vrede, frygt, glæde, bedrøvelse, interesse, overraskelse, afsky, foragt, forlegenhed, skam</a:t>
            </a:r>
          </a:p>
          <a:p>
            <a:r>
              <a:rPr lang="da-DK" sz="1800" dirty="0" smtClean="0"/>
              <a:t>c. sekundære emotioner: stolthed, jalousi, </a:t>
            </a:r>
            <a:r>
              <a:rPr lang="da-DK" sz="1800" dirty="0" smtClean="0">
                <a:solidFill>
                  <a:srgbClr val="FF0000"/>
                </a:solidFill>
              </a:rPr>
              <a:t>skadefryd</a:t>
            </a:r>
            <a:r>
              <a:rPr lang="da-DK" sz="1800" dirty="0" smtClean="0"/>
              <a:t>, 	lykke, </a:t>
            </a:r>
            <a:r>
              <a:rPr lang="da-DK" sz="1800" dirty="0" smtClean="0">
                <a:solidFill>
                  <a:srgbClr val="FF0000"/>
                </a:solidFill>
              </a:rPr>
              <a:t>kærlighed</a:t>
            </a:r>
            <a:r>
              <a:rPr lang="da-DK" sz="1800" dirty="0" smtClean="0"/>
              <a:t>, overmod, </a:t>
            </a:r>
            <a:r>
              <a:rPr lang="da-DK" sz="1800" dirty="0" smtClean="0">
                <a:solidFill>
                  <a:srgbClr val="FF0000"/>
                </a:solidFill>
              </a:rPr>
              <a:t>angst</a:t>
            </a:r>
            <a:r>
              <a:rPr lang="da-DK" sz="1800" dirty="0" smtClean="0"/>
              <a:t>, selvagtelse</a:t>
            </a:r>
          </a:p>
          <a:p>
            <a:r>
              <a:rPr lang="da-DK" sz="1800" dirty="0" smtClean="0"/>
              <a:t>d. vitalitetsfølelse: brusende, sprød, sprudlende, lys, 	svævende, irritabel, vemodig, dunkel, let,</a:t>
            </a:r>
            <a:r>
              <a:rPr lang="da-DK" sz="1800" baseline="0" dirty="0" smtClean="0"/>
              <a:t> </a:t>
            </a:r>
            <a:r>
              <a:rPr lang="da-DK" sz="1800" dirty="0" smtClean="0"/>
              <a:t>munter, tungsindig, heftig, sindig, gnaven, dyster, tøvende</a:t>
            </a:r>
          </a:p>
          <a:p>
            <a:r>
              <a:rPr lang="da-DK" sz="1800" dirty="0" smtClean="0"/>
              <a:t>e. stemning: glad, mørk</a:t>
            </a:r>
          </a:p>
          <a:p>
            <a:r>
              <a:rPr lang="da-DK" sz="1800" dirty="0" smtClean="0"/>
              <a:t>f. temperament  </a:t>
            </a:r>
          </a:p>
          <a:p>
            <a:pPr lvl="2"/>
            <a:r>
              <a:rPr lang="da-DK" sz="1100" dirty="0" smtClean="0"/>
              <a:t>Boje </a:t>
            </a:r>
            <a:r>
              <a:rPr lang="da-DK" sz="1100" dirty="0" err="1" smtClean="0"/>
              <a:t>Katzenelsom</a:t>
            </a:r>
            <a:r>
              <a:rPr lang="da-DK" sz="1100" dirty="0" smtClean="0"/>
              <a:t> 2004: Drivkræfter, følelser og erkendelse</a:t>
            </a:r>
          </a:p>
          <a:p>
            <a:endParaRPr lang="da-DK" sz="1800" dirty="0" smtClean="0"/>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16</a:t>
            </a:fld>
            <a:endParaRPr lang="da-DK" altLang="da-DK"/>
          </a:p>
        </p:txBody>
      </p:sp>
    </p:spTree>
    <p:extLst>
      <p:ext uri="{BB962C8B-B14F-4D97-AF65-F5344CB8AC3E}">
        <p14:creationId xmlns:p14="http://schemas.microsoft.com/office/powerpoint/2010/main" val="125626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2"/>
            <a:endParaRPr lang="da-DK" sz="1400" dirty="0" smtClean="0"/>
          </a:p>
          <a:p>
            <a:pPr lvl="2"/>
            <a:r>
              <a:rPr lang="da-DK" sz="1400" dirty="0" smtClean="0"/>
              <a:t>Stoffet </a:t>
            </a:r>
            <a:r>
              <a:rPr lang="da-DK" sz="1400" dirty="0" err="1" smtClean="0"/>
              <a:t>krokodil</a:t>
            </a:r>
            <a:r>
              <a:rPr lang="da-DK" sz="1400" dirty="0" smtClean="0"/>
              <a:t>, fungerer - ifølge Ekstra Bladet - “som en billig erstatning for heroin, og produceres når brugerne blander </a:t>
            </a:r>
            <a:r>
              <a:rPr lang="da-DK" sz="1400" dirty="0" err="1" smtClean="0"/>
              <a:t>kodein</a:t>
            </a:r>
            <a:r>
              <a:rPr lang="da-DK" sz="1400" dirty="0" smtClean="0"/>
              <a:t> med benzin, olie eller alkohol. Herefter filtreres og koges det, inden det bliver sprøjtet ind i venerne. - Selvom de mener, at det meste af olien og benzinen er væk, er der stadig rester af det. Du kan forestille dig bare at indsprøjte en lille smule af det i dine årer kan forårsage en masse skader.”</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da-DK" sz="1200" dirty="0" smtClean="0"/>
              <a:t>The </a:t>
            </a:r>
            <a:r>
              <a:rPr lang="da-DK" sz="1200" dirty="0" err="1" smtClean="0"/>
              <a:t>contribution</a:t>
            </a:r>
            <a:r>
              <a:rPr lang="da-DK" sz="1200" dirty="0" smtClean="0"/>
              <a:t> is </a:t>
            </a:r>
            <a:r>
              <a:rPr lang="da-DK" sz="1400" dirty="0" err="1" smtClean="0"/>
              <a:t>ndlægget</a:t>
            </a:r>
            <a:r>
              <a:rPr lang="da-DK" sz="1400" dirty="0" smtClean="0"/>
              <a:t> er delt 18 gange, </a:t>
            </a:r>
            <a:r>
              <a:rPr lang="da-DK" sz="1400" dirty="0" err="1" smtClean="0"/>
              <a:t>liket</a:t>
            </a:r>
            <a:r>
              <a:rPr lang="da-DK" sz="1400" dirty="0" smtClean="0"/>
              <a:t> 54 gange og kommenteret 67 gange (</a:t>
            </a:r>
            <a:r>
              <a:rPr lang="da-DK" sz="1400" dirty="0" err="1" smtClean="0"/>
              <a:t>Schimmelmann</a:t>
            </a:r>
            <a:r>
              <a:rPr lang="da-DK" sz="1400" dirty="0" smtClean="0"/>
              <a:t> 2016). Efter flere kommentarer fra kl. 14:29, som fx </a:t>
            </a:r>
            <a:r>
              <a:rPr lang="da-DK" sz="1400" i="1" dirty="0" smtClean="0"/>
              <a:t>fy for helvede</a:t>
            </a:r>
            <a:r>
              <a:rPr lang="da-DK" sz="1400" dirty="0" smtClean="0"/>
              <a:t>, </a:t>
            </a:r>
            <a:r>
              <a:rPr lang="da-DK" sz="1400" i="1" dirty="0" smtClean="0"/>
              <a:t>Ad:/ </a:t>
            </a:r>
            <a:r>
              <a:rPr lang="da-DK" sz="1400" dirty="0" smtClean="0"/>
              <a:t>(en ad-smiley) og </a:t>
            </a:r>
            <a:r>
              <a:rPr lang="da-DK" sz="1400" i="1" dirty="0" smtClean="0"/>
              <a:t>Det er </a:t>
            </a:r>
            <a:r>
              <a:rPr lang="da-DK" sz="1400" i="1" dirty="0" err="1" smtClean="0"/>
              <a:t>fuck’d</a:t>
            </a:r>
            <a:r>
              <a:rPr lang="da-DK" sz="1400" i="1" dirty="0" smtClean="0"/>
              <a:t> up det der..</a:t>
            </a:r>
            <a:r>
              <a:rPr lang="da-DK" sz="1400" dirty="0" smtClean="0"/>
              <a:t>, </a:t>
            </a:r>
          </a:p>
          <a:p>
            <a:pPr lvl="2"/>
            <a:endParaRPr lang="da-DK" sz="1400" dirty="0" smtClean="0"/>
          </a:p>
          <a:p>
            <a:r>
              <a:rPr lang="da-DK" sz="1600" dirty="0" smtClean="0"/>
              <a:t>I</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20</a:t>
            </a:fld>
            <a:endParaRPr lang="da-DK" altLang="da-DK"/>
          </a:p>
        </p:txBody>
      </p:sp>
    </p:spTree>
    <p:extLst>
      <p:ext uri="{BB962C8B-B14F-4D97-AF65-F5344CB8AC3E}">
        <p14:creationId xmlns:p14="http://schemas.microsoft.com/office/powerpoint/2010/main" val="303389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smtClean="0">
                <a:latin typeface="Arial" charset="0"/>
              </a:rPr>
              <a:t>Og når man finder en tegngiver der siger noget, som ved (a) et brud på </a:t>
            </a:r>
            <a:r>
              <a:rPr lang="da-DK" sz="1200" dirty="0" err="1" smtClean="0">
                <a:latin typeface="Arial" charset="0"/>
              </a:rPr>
              <a:t>Grice’s</a:t>
            </a:r>
            <a:r>
              <a:rPr lang="da-DK" sz="1200" dirty="0" smtClean="0">
                <a:latin typeface="Arial" charset="0"/>
              </a:rPr>
              <a:t> maksimer er markeret som (b) et modificeret ekko af adressatens tanke, hvorved der (c) uden ansvar for afsenderen er underforstået (d) en hån af adressaten, er der tale om et eksempel på sarkasme; sarkasme i modsætning til ironi, som ikke er en hån af adressaten, men en kritik af sagen som adressatens tanke er om (Togeby 2013).</a:t>
            </a:r>
            <a:endParaRPr lang="da-DK" dirty="0" smtClean="0"/>
          </a:p>
          <a:p>
            <a:endParaRPr lang="da-DK" dirty="0" smtClean="0"/>
          </a:p>
          <a:p>
            <a:r>
              <a:rPr lang="da-DK" dirty="0" smtClean="0"/>
              <a:t>Denne </a:t>
            </a:r>
            <a:r>
              <a:rPr lang="da-DK" dirty="0"/>
              <a:t>kommentar må tolkes således: Den er komponeret som en opfordring + en begrundelse + en smiley. Opfordringen til de andre kommentatorer i tråden er et brud på </a:t>
            </a:r>
            <a:r>
              <a:rPr lang="da-DK" dirty="0" err="1"/>
              <a:t>Grice’s</a:t>
            </a:r>
            <a:r>
              <a:rPr lang="da-DK" dirty="0"/>
              <a:t> maksime om </a:t>
            </a:r>
            <a:r>
              <a:rPr lang="da-DK" dirty="0" err="1"/>
              <a:t>informativitet</a:t>
            </a:r>
            <a:r>
              <a:rPr lang="da-DK" dirty="0"/>
              <a:t>, for der har allerede været mange </a:t>
            </a:r>
            <a:r>
              <a:rPr lang="da-DK" dirty="0" err="1"/>
              <a:t>likes</a:t>
            </a:r>
            <a:r>
              <a:rPr lang="da-DK" dirty="0"/>
              <a:t>. Og begrundelsen skal vel forstås således at hvis der kommer mange </a:t>
            </a:r>
            <a:r>
              <a:rPr lang="da-DK" dirty="0" err="1"/>
              <a:t>likes</a:t>
            </a:r>
            <a:r>
              <a:rPr lang="da-DK" dirty="0"/>
              <a:t>, kommer stoffet </a:t>
            </a:r>
            <a:r>
              <a:rPr lang="da-DK" dirty="0" err="1"/>
              <a:t>krokodil</a:t>
            </a:r>
            <a:r>
              <a:rPr lang="da-DK" dirty="0"/>
              <a:t> ikke til Danmark. Det turde være et brud på </a:t>
            </a:r>
            <a:r>
              <a:rPr lang="da-DK" dirty="0" err="1"/>
              <a:t>maksimet</a:t>
            </a:r>
            <a:r>
              <a:rPr lang="da-DK" dirty="0"/>
              <a:t> om sandhed. </a:t>
            </a:r>
          </a:p>
          <a:p>
            <a:r>
              <a:rPr lang="da-DK" dirty="0"/>
              <a:t>	Og når man finder en tegngiver der siger noget, som ved (a) et brud på </a:t>
            </a:r>
            <a:r>
              <a:rPr lang="da-DK" dirty="0" err="1"/>
              <a:t>Grice’s</a:t>
            </a:r>
            <a:r>
              <a:rPr lang="da-DK" dirty="0"/>
              <a:t> maksimer er markeret som (b) et modificeret ekko af adressatens tanke, hvorved der (c) uden ansvar for afsenderen er underforstået (d) en hån af adressaten, er der tale om et eksempel på sarkasme; sarkasme i modsætning til ironi, som ikke er en hån af adressaten, men en kritik af sagen som adressatens tanke er om (Togeby 2013).</a:t>
            </a:r>
          </a:p>
          <a:p>
            <a:r>
              <a:rPr lang="da-DK" dirty="0"/>
              <a:t>	Det er nok denne sarkasme Sean </a:t>
            </a:r>
            <a:r>
              <a:rPr lang="da-DK" dirty="0" err="1"/>
              <a:t>Downey</a:t>
            </a:r>
            <a:r>
              <a:rPr lang="da-DK" dirty="0"/>
              <a:t> har villet markere med den metakommunikative smiley med de 8 smilemunde. Sean </a:t>
            </a:r>
            <a:r>
              <a:rPr lang="da-DK" dirty="0" err="1"/>
              <a:t>Downey</a:t>
            </a:r>
            <a:r>
              <a:rPr lang="da-DK" dirty="0"/>
              <a:t> mener - antagelig - at det er tåbeligt at give </a:t>
            </a:r>
            <a:r>
              <a:rPr lang="da-DK" dirty="0" err="1"/>
              <a:t>likes</a:t>
            </a:r>
            <a:r>
              <a:rPr lang="da-DK" dirty="0"/>
              <a:t> til sådan en sag på Facebook, og at det kun er idioter der gider at kommentere på den slags. Der er også tegn på at Facebookgruppen fra begyndelsen af er oprettet af en </a:t>
            </a:r>
            <a:r>
              <a:rPr lang="da-DK" dirty="0" err="1"/>
              <a:t>troll</a:t>
            </a:r>
            <a:r>
              <a:rPr lang="da-DK" dirty="0"/>
              <a:t> der vil få folk til at dumme sig ved at </a:t>
            </a:r>
            <a:r>
              <a:rPr lang="da-DK" dirty="0" err="1"/>
              <a:t>like</a:t>
            </a:r>
            <a:r>
              <a:rPr lang="da-DK" dirty="0"/>
              <a:t> en sådan sag (</a:t>
            </a:r>
            <a:r>
              <a:rPr lang="da-DK" dirty="0" err="1"/>
              <a:t>Schimmelmann</a:t>
            </a:r>
            <a:r>
              <a:rPr lang="da-DK" dirty="0"/>
              <a:t> 2016). Om Sean </a:t>
            </a:r>
            <a:r>
              <a:rPr lang="da-DK" dirty="0" err="1"/>
              <a:t>Downey</a:t>
            </a:r>
            <a:r>
              <a:rPr lang="da-DK" dirty="0"/>
              <a:t> er med i oprettelsen af gruppen, ved man ikke. </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03-05-2018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22</a:t>
            </a:fld>
            <a:endParaRPr lang="da-DK" altLang="da-DK"/>
          </a:p>
        </p:txBody>
      </p:sp>
    </p:spTree>
    <p:extLst>
      <p:ext uri="{BB962C8B-B14F-4D97-AF65-F5344CB8AC3E}">
        <p14:creationId xmlns:p14="http://schemas.microsoft.com/office/powerpoint/2010/main" val="67268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
        <p:nvSpPr>
          <p:cNvPr id="4" name="Pladsholder til sidefod 3"/>
          <p:cNvSpPr>
            <a:spLocks noGrp="1"/>
          </p:cNvSpPr>
          <p:nvPr>
            <p:ph type="ftr" sz="quarter" idx="10"/>
          </p:nvPr>
        </p:nvSpPr>
        <p:spPr>
          <a:xfrm>
            <a:off x="1547813" y="6165850"/>
            <a:ext cx="2895600" cy="628650"/>
          </a:xfrm>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5" name="Pladsholder til diasnummer 4"/>
          <p:cNvSpPr>
            <a:spLocks noGrp="1"/>
          </p:cNvSpPr>
          <p:nvPr>
            <p:ph type="sldNum" sz="quarter" idx="11"/>
          </p:nvPr>
        </p:nvSpPr>
        <p:spPr>
          <a:xfrm>
            <a:off x="5003800" y="6453188"/>
            <a:ext cx="3646488" cy="268287"/>
          </a:xfrm>
        </p:spPr>
        <p:txBody>
          <a:bodyPr/>
          <a:lstStyle>
            <a:lvl1pPr>
              <a:defRPr/>
            </a:lvl1pPr>
          </a:lstStyle>
          <a:p>
            <a:pPr>
              <a:defRPr/>
            </a:pPr>
            <a:r>
              <a:rPr lang="da-DK" altLang="da-DK" dirty="0" smtClean="0"/>
              <a:t>Ole Togeby 2018: The </a:t>
            </a:r>
            <a:r>
              <a:rPr lang="da-DK" altLang="da-DK" dirty="0" err="1" smtClean="0"/>
              <a:t>meaning</a:t>
            </a:r>
            <a:r>
              <a:rPr lang="da-DK" altLang="da-DK" dirty="0" smtClean="0"/>
              <a:t> of </a:t>
            </a:r>
            <a:r>
              <a:rPr lang="da-DK" altLang="da-DK" dirty="0" err="1" smtClean="0"/>
              <a:t>e</a:t>
            </a:r>
            <a:r>
              <a:rPr lang="da-DK" altLang="da-DK" i="1" dirty="0" err="1" smtClean="0"/>
              <a:t>mojis</a:t>
            </a:r>
            <a:endParaRPr lang="da-DK" altLang="da-DK" i="1" dirty="0"/>
          </a:p>
        </p:txBody>
      </p:sp>
    </p:spTree>
    <p:extLst>
      <p:ext uri="{BB962C8B-B14F-4D97-AF65-F5344CB8AC3E}">
        <p14:creationId xmlns:p14="http://schemas.microsoft.com/office/powerpoint/2010/main" val="396063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5" name="Pladsholder til diasnummer 4"/>
          <p:cNvSpPr>
            <a:spLocks noGrp="1"/>
          </p:cNvSpPr>
          <p:nvPr>
            <p:ph type="sldNum" sz="quarter" idx="11"/>
          </p:nvPr>
        </p:nvSpPr>
        <p:spPr/>
        <p:txBody>
          <a:bodyPr/>
          <a:lstStyle>
            <a:lvl1pPr>
              <a:defRPr/>
            </a:lvl1pPr>
          </a:lstStyle>
          <a:p>
            <a:pPr>
              <a:defRPr/>
            </a:pPr>
            <a:r>
              <a:rPr lang="da-DK" altLang="da-DK" dirty="0" smtClean="0"/>
              <a:t>Ole Togeby 2018:  The </a:t>
            </a:r>
            <a:r>
              <a:rPr lang="da-DK" altLang="da-DK" dirty="0" err="1" smtClean="0"/>
              <a:t>meaning</a:t>
            </a:r>
            <a:r>
              <a:rPr lang="da-DK" altLang="da-DK" dirty="0" smtClean="0"/>
              <a:t>  of </a:t>
            </a:r>
            <a:r>
              <a:rPr lang="da-DK" altLang="da-DK" dirty="0" err="1" smtClean="0"/>
              <a:t>e</a:t>
            </a:r>
            <a:r>
              <a:rPr lang="da-DK" altLang="da-DK" i="1" dirty="0" err="1" smtClean="0"/>
              <a:t>mojis</a:t>
            </a:r>
            <a:endParaRPr lang="da-DK" altLang="da-DK" i="1" dirty="0"/>
          </a:p>
        </p:txBody>
      </p:sp>
    </p:spTree>
    <p:extLst>
      <p:ext uri="{BB962C8B-B14F-4D97-AF65-F5344CB8AC3E}">
        <p14:creationId xmlns:p14="http://schemas.microsoft.com/office/powerpoint/2010/main" val="187534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sidefod 6"/>
          <p:cNvSpPr>
            <a:spLocks noGrp="1"/>
          </p:cNvSpPr>
          <p:nvPr>
            <p:ph type="ftr" sz="quarter" idx="10"/>
          </p:nvPr>
        </p:nvSpPr>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8" name="Pladsholder til diasnummer 7"/>
          <p:cNvSpPr>
            <a:spLocks noGrp="1"/>
          </p:cNvSpPr>
          <p:nvPr>
            <p:ph type="sldNum" sz="quarter" idx="11"/>
          </p:nvPr>
        </p:nvSpPr>
        <p:spPr>
          <a:xfrm>
            <a:off x="5390331" y="6453188"/>
            <a:ext cx="3286125" cy="268287"/>
          </a:xfrm>
        </p:spPr>
        <p:txBody>
          <a:bodyPr/>
          <a:lstStyle>
            <a:lvl1pPr>
              <a:defRPr/>
            </a:lvl1pPr>
          </a:lstStyle>
          <a:p>
            <a:pPr>
              <a:defRPr/>
            </a:pPr>
            <a:r>
              <a:rPr lang="da-DK" altLang="da-DK" dirty="0" smtClean="0"/>
              <a:t>Ole Togeby 2018: The </a:t>
            </a:r>
            <a:r>
              <a:rPr lang="da-DK" altLang="da-DK" dirty="0" err="1" smtClean="0"/>
              <a:t>meaning</a:t>
            </a:r>
            <a:r>
              <a:rPr lang="da-DK" altLang="da-DK" dirty="0" smtClean="0"/>
              <a:t> of </a:t>
            </a:r>
            <a:r>
              <a:rPr lang="da-DK" altLang="da-DK" dirty="0" err="1" smtClean="0"/>
              <a:t>e</a:t>
            </a:r>
            <a:r>
              <a:rPr lang="da-DK" altLang="da-DK" i="1" dirty="0" err="1" smtClean="0"/>
              <a:t>mojis</a:t>
            </a:r>
            <a:endParaRPr lang="da-DK" altLang="da-DK" i="1" dirty="0"/>
          </a:p>
        </p:txBody>
      </p:sp>
    </p:spTree>
    <p:extLst>
      <p:ext uri="{BB962C8B-B14F-4D97-AF65-F5344CB8AC3E}">
        <p14:creationId xmlns:p14="http://schemas.microsoft.com/office/powerpoint/2010/main" val="2435321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76133" name="Rectangle 5"/>
          <p:cNvSpPr>
            <a:spLocks noGrp="1" noChangeArrowheads="1"/>
          </p:cNvSpPr>
          <p:nvPr>
            <p:ph type="ftr" sz="quarter" idx="3"/>
          </p:nvPr>
        </p:nvSpPr>
        <p:spPr bwMode="auto">
          <a:xfrm>
            <a:off x="1584325" y="6132513"/>
            <a:ext cx="2895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1">
                <a:latin typeface="Futura Medium" pitchFamily="34" charset="0"/>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176134" name="Rectangle 6"/>
          <p:cNvSpPr>
            <a:spLocks noGrp="1" noChangeArrowheads="1"/>
          </p:cNvSpPr>
          <p:nvPr>
            <p:ph type="sldNum" sz="quarter" idx="4"/>
          </p:nvPr>
        </p:nvSpPr>
        <p:spPr bwMode="auto">
          <a:xfrm>
            <a:off x="5364163" y="6453188"/>
            <a:ext cx="32861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r>
              <a:rPr lang="da-DK" altLang="da-DK" dirty="0" smtClean="0">
                <a:latin typeface="Arial" panose="020B0604020202020204" pitchFamily="34" charset="0"/>
              </a:rPr>
              <a:t>Ole Togeby 2018: The </a:t>
            </a:r>
            <a:r>
              <a:rPr lang="da-DK" altLang="da-DK" dirty="0" err="1" smtClean="0">
                <a:latin typeface="Arial" panose="020B0604020202020204" pitchFamily="34" charset="0"/>
              </a:rPr>
              <a:t>meaning</a:t>
            </a:r>
            <a:r>
              <a:rPr lang="da-DK" altLang="da-DK" dirty="0" smtClean="0">
                <a:latin typeface="Arial" panose="020B0604020202020204" pitchFamily="34" charset="0"/>
              </a:rPr>
              <a:t> of </a:t>
            </a:r>
            <a:r>
              <a:rPr lang="da-DK" altLang="da-DK" dirty="0" err="1" smtClean="0">
                <a:latin typeface="Arial" panose="020B0604020202020204" pitchFamily="34" charset="0"/>
              </a:rPr>
              <a:t>e</a:t>
            </a:r>
            <a:r>
              <a:rPr lang="da-DK" altLang="da-DK" i="1" dirty="0" err="1" smtClean="0">
                <a:latin typeface="Arial" panose="020B0604020202020204" pitchFamily="34" charset="0"/>
              </a:rPr>
              <a:t>mojis</a:t>
            </a:r>
            <a:r>
              <a:rPr lang="da-DK" altLang="da-DK" i="1" dirty="0" smtClean="0">
                <a:latin typeface="Arial" panose="020B0604020202020204" pitchFamily="34" charset="0"/>
              </a:rPr>
              <a:t> </a:t>
            </a:r>
            <a:endParaRPr lang="da-DK" altLang="da-DK" i="1" dirty="0" smtClean="0">
              <a:latin typeface="Arial" panose="020B0604020202020204" pitchFamily="34" charset="0"/>
            </a:endParaRPr>
          </a:p>
        </p:txBody>
      </p:sp>
      <p:pic>
        <p:nvPicPr>
          <p:cNvPr id="1031" name="Picture 7" descr="roedlinje"/>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userDrawn="1"/>
        </p:nvSpPr>
        <p:spPr bwMode="auto">
          <a:xfrm>
            <a:off x="7956550" y="5949950"/>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30739D-5F2B-4E28-9C2D-C2997159985B}" type="slidenum">
              <a:rPr lang="da-DK" altLang="da-DK"/>
              <a:pPr eaLnBrk="1" hangingPunct="1"/>
              <a:t>‹nr.›</a:t>
            </a:fld>
            <a:endParaRPr lang="da-DK" altLang="da-DK"/>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hdr="0" dt="0"/>
  <p:txStyles>
    <p:titleStyle>
      <a:lvl1pPr algn="ctr" rtl="0" eaLnBrk="0" fontAlgn="base" hangingPunct="0">
        <a:spcBef>
          <a:spcPct val="0"/>
        </a:spcBef>
        <a:spcAft>
          <a:spcPct val="0"/>
        </a:spcAft>
        <a:defRPr sz="4000" b="1">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Verdana" pitchFamily="34" charset="0"/>
        </a:defRPr>
      </a:lvl2pPr>
      <a:lvl3pPr algn="ctr" rtl="0" eaLnBrk="0" fontAlgn="base" hangingPunct="0">
        <a:spcBef>
          <a:spcPct val="0"/>
        </a:spcBef>
        <a:spcAft>
          <a:spcPct val="0"/>
        </a:spcAft>
        <a:defRPr sz="4000" b="1">
          <a:solidFill>
            <a:schemeClr val="tx1"/>
          </a:solidFill>
          <a:latin typeface="Verdana" pitchFamily="34" charset="0"/>
        </a:defRPr>
      </a:lvl3pPr>
      <a:lvl4pPr algn="ctr" rtl="0" eaLnBrk="0" fontAlgn="base" hangingPunct="0">
        <a:spcBef>
          <a:spcPct val="0"/>
        </a:spcBef>
        <a:spcAft>
          <a:spcPct val="0"/>
        </a:spcAft>
        <a:defRPr sz="4000" b="1">
          <a:solidFill>
            <a:schemeClr val="tx1"/>
          </a:solidFill>
          <a:latin typeface="Verdana" pitchFamily="34" charset="0"/>
        </a:defRPr>
      </a:lvl4pPr>
      <a:lvl5pPr algn="ctr" rtl="0" eaLnBrk="0" fontAlgn="base" hangingPunct="0">
        <a:spcBef>
          <a:spcPct val="0"/>
        </a:spcBef>
        <a:spcAft>
          <a:spcPct val="0"/>
        </a:spcAft>
        <a:defRPr sz="4000" b="1">
          <a:solidFill>
            <a:schemeClr val="tx1"/>
          </a:solidFill>
          <a:latin typeface="Verdana" pitchFamily="34" charset="0"/>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mn-lt"/>
        </a:defRPr>
      </a:lvl5pPr>
      <a:lvl6pPr marL="25146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da-DK" altLang="da-DK" dirty="0" smtClean="0"/>
              <a:t/>
            </a:r>
            <a:br>
              <a:rPr lang="da-DK" altLang="da-DK" dirty="0" smtClean="0"/>
            </a:br>
            <a:r>
              <a:rPr lang="da-DK" altLang="da-DK" dirty="0" smtClean="0"/>
              <a:t>The </a:t>
            </a:r>
            <a:r>
              <a:rPr lang="da-DK" altLang="da-DK" dirty="0" err="1" smtClean="0"/>
              <a:t>meaning</a:t>
            </a:r>
            <a:r>
              <a:rPr lang="da-DK" altLang="da-DK" dirty="0" smtClean="0"/>
              <a:t> of </a:t>
            </a:r>
            <a:r>
              <a:rPr lang="da-DK" altLang="da-DK" sz="3600" dirty="0" err="1" smtClean="0"/>
              <a:t>e</a:t>
            </a:r>
            <a:r>
              <a:rPr lang="da-DK" altLang="da-DK" sz="3600" dirty="0" err="1" smtClean="0"/>
              <a:t>mojis</a:t>
            </a:r>
            <a:r>
              <a:rPr lang="da-DK" altLang="da-DK" sz="3600" dirty="0" smtClean="0"/>
              <a:t/>
            </a:r>
            <a:br>
              <a:rPr lang="da-DK" altLang="da-DK" sz="3600" dirty="0" smtClean="0"/>
            </a:br>
            <a:r>
              <a:rPr lang="da-DK" altLang="da-DK" sz="1800" dirty="0" smtClean="0"/>
              <a:t>SEMSVEND – a workshop in </a:t>
            </a:r>
            <a:r>
              <a:rPr lang="da-DK" altLang="da-DK" sz="1800" dirty="0" err="1" smtClean="0"/>
              <a:t>honor</a:t>
            </a:r>
            <a:r>
              <a:rPr lang="da-DK" altLang="da-DK" sz="1800" dirty="0" smtClean="0"/>
              <a:t> of </a:t>
            </a:r>
            <a:br>
              <a:rPr lang="da-DK" altLang="da-DK" sz="1800" dirty="0" smtClean="0"/>
            </a:br>
            <a:r>
              <a:rPr lang="da-DK" altLang="da-DK" sz="1800" dirty="0" smtClean="0"/>
              <a:t>Svend Østergaard (1949-2017)</a:t>
            </a:r>
            <a:r>
              <a:rPr lang="da-DK" altLang="da-DK" sz="3200" dirty="0" smtClean="0"/>
              <a:t/>
            </a:r>
            <a:br>
              <a:rPr lang="da-DK" altLang="da-DK" sz="3200" dirty="0" smtClean="0"/>
            </a:br>
            <a:r>
              <a:rPr lang="da-DK" altLang="da-DK" dirty="0" smtClean="0"/>
              <a:t>	</a:t>
            </a:r>
          </a:p>
        </p:txBody>
      </p:sp>
      <p:sp>
        <p:nvSpPr>
          <p:cNvPr id="5123" name="Rectangle 3"/>
          <p:cNvSpPr>
            <a:spLocks noGrp="1" noChangeArrowheads="1"/>
          </p:cNvSpPr>
          <p:nvPr>
            <p:ph type="subTitle" idx="1"/>
          </p:nvPr>
        </p:nvSpPr>
        <p:spPr/>
        <p:txBody>
          <a:bodyPr/>
          <a:lstStyle/>
          <a:p>
            <a:pPr eaLnBrk="1" hangingPunct="1"/>
            <a:endParaRPr lang="da-DK" altLang="da-DK" dirty="0" smtClean="0"/>
          </a:p>
          <a:p>
            <a:pPr eaLnBrk="1" hangingPunct="1"/>
            <a:r>
              <a:rPr lang="da-DK" altLang="da-DK" dirty="0" smtClean="0"/>
              <a:t>Ole Togeby</a:t>
            </a:r>
          </a:p>
          <a:p>
            <a:pPr eaLnBrk="1" hangingPunct="1"/>
            <a:r>
              <a:rPr lang="da-DK" altLang="da-DK" sz="1400" dirty="0" smtClean="0"/>
              <a:t>Professor emeritus</a:t>
            </a:r>
          </a:p>
          <a:p>
            <a:pPr eaLnBrk="1" hangingPunct="1"/>
            <a:r>
              <a:rPr lang="da-DK" altLang="da-DK" sz="1400" dirty="0" smtClean="0"/>
              <a:t>norot@cc.au.dk</a:t>
            </a:r>
          </a:p>
        </p:txBody>
      </p:sp>
      <p:sp>
        <p:nvSpPr>
          <p:cNvPr id="5124" name="Pladsholder til sidefod 3"/>
          <p:cNvSpPr>
            <a:spLocks noGrp="1"/>
          </p:cNvSpPr>
          <p:nvPr>
            <p:ph type="ftr" sz="quarter" idx="10"/>
          </p:nvPr>
        </p:nvSpPr>
        <p:spPr>
          <a:noFill/>
        </p:spPr>
        <p:txBody>
          <a:bodyPr/>
          <a:lstStyle>
            <a:lvl1pPr>
              <a:spcBef>
                <a:spcPct val="20000"/>
              </a:spcBef>
              <a:buClr>
                <a:srgbClr val="FF0000"/>
              </a:buClr>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rgbClr val="FF0000"/>
              </a:buClr>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4pPr>
            <a:lvl5pPr marL="20574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9pPr>
          </a:lstStyle>
          <a:p>
            <a:pPr>
              <a:spcBef>
                <a:spcPct val="0"/>
              </a:spcBef>
              <a:buClrTx/>
              <a:buFontTx/>
              <a:buNone/>
            </a:pPr>
            <a:r>
              <a:rPr lang="da-DK" altLang="da-DK" sz="1200" smtClean="0">
                <a:latin typeface="Futura Medium" pitchFamily="34" charset="0"/>
              </a:rPr>
              <a:t>A R H U S   U N I V E R S I T E T</a:t>
            </a:r>
          </a:p>
          <a:p>
            <a:pPr>
              <a:spcBef>
                <a:spcPct val="0"/>
              </a:spcBef>
              <a:buClrTx/>
              <a:buFontTx/>
              <a:buNone/>
            </a:pPr>
            <a:endParaRPr lang="da-DK" altLang="da-DK" sz="1200" smtClean="0">
              <a:latin typeface="Futura Medium" pitchFamily="34" charset="0"/>
            </a:endParaRPr>
          </a:p>
          <a:p>
            <a:pPr>
              <a:spcBef>
                <a:spcPct val="0"/>
              </a:spcBef>
              <a:buClrTx/>
              <a:buFontTx/>
              <a:buNone/>
            </a:pPr>
            <a:r>
              <a:rPr lang="da-DK" altLang="da-DK" sz="1200" smtClean="0">
                <a:latin typeface="Futura Medium" pitchFamily="34" charset="0"/>
              </a:rPr>
              <a:t>Institut for Kommunikation og kultur</a:t>
            </a:r>
          </a:p>
        </p:txBody>
      </p:sp>
      <p:sp>
        <p:nvSpPr>
          <p:cNvPr id="5125" name="Pladsholder til diasnummer 4"/>
          <p:cNvSpPr>
            <a:spLocks noGrp="1"/>
          </p:cNvSpPr>
          <p:nvPr>
            <p:ph type="sldNum" sz="quarter" idx="11"/>
          </p:nvPr>
        </p:nvSpPr>
        <p:spPr>
          <a:xfrm>
            <a:off x="5148263" y="6453188"/>
            <a:ext cx="3646487" cy="268287"/>
          </a:xfrm>
          <a:noFill/>
        </p:spPr>
        <p:txBody>
          <a:bodyPr/>
          <a:lstStyle>
            <a:lvl1pPr>
              <a:spcBef>
                <a:spcPct val="20000"/>
              </a:spcBef>
              <a:buClr>
                <a:srgbClr val="FF0000"/>
              </a:buClr>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rgbClr val="FF0000"/>
              </a:buClr>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4pPr>
            <a:lvl5pPr marL="20574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9pPr>
          </a:lstStyle>
          <a:p>
            <a:pPr>
              <a:spcBef>
                <a:spcPct val="0"/>
              </a:spcBef>
              <a:buClrTx/>
              <a:buFontTx/>
              <a:buNone/>
            </a:pPr>
            <a:r>
              <a:rPr lang="da-DK" altLang="da-DK" sz="1100" dirty="0" smtClean="0">
                <a:latin typeface="Arial" panose="020B0604020202020204" pitchFamily="34" charset="0"/>
              </a:rPr>
              <a:t>Ole Togeby </a:t>
            </a:r>
            <a:r>
              <a:rPr lang="da-DK" altLang="da-DK" sz="1100" dirty="0" smtClean="0">
                <a:latin typeface="Arial" panose="020B0604020202020204" pitchFamily="34" charset="0"/>
              </a:rPr>
              <a:t>2018: The </a:t>
            </a:r>
            <a:r>
              <a:rPr lang="da-DK" altLang="da-DK" sz="1100" dirty="0" err="1" smtClean="0">
                <a:latin typeface="Arial" panose="020B0604020202020204" pitchFamily="34" charset="0"/>
              </a:rPr>
              <a:t>meaning</a:t>
            </a:r>
            <a:r>
              <a:rPr lang="da-DK" altLang="da-DK" sz="1100" dirty="0" smtClean="0">
                <a:latin typeface="Arial" panose="020B0604020202020204" pitchFamily="34" charset="0"/>
              </a:rPr>
              <a:t> of </a:t>
            </a:r>
            <a:r>
              <a:rPr lang="da-DK" altLang="da-DK" sz="1100" dirty="0" err="1" smtClean="0">
                <a:latin typeface="Arial" panose="020B0604020202020204" pitchFamily="34" charset="0"/>
              </a:rPr>
              <a:t>e</a:t>
            </a:r>
            <a:r>
              <a:rPr lang="da-DK" altLang="da-DK" sz="1000" i="1" dirty="0" err="1" smtClean="0">
                <a:latin typeface="Arial" panose="020B0604020202020204" pitchFamily="34" charset="0"/>
              </a:rPr>
              <a:t>mojis</a:t>
            </a:r>
            <a:r>
              <a:rPr lang="da-DK" altLang="da-DK" sz="1000" i="1" dirty="0" smtClean="0">
                <a:latin typeface="Arial" panose="020B0604020202020204" pitchFamily="34" charset="0"/>
              </a:rPr>
              <a:t> </a:t>
            </a:r>
            <a:endParaRPr lang="da-DK" altLang="da-DK" sz="1000" i="1"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Ensemble</a:t>
            </a:r>
            <a:endParaRPr lang="da-DK" dirty="0"/>
          </a:p>
        </p:txBody>
      </p:sp>
      <p:sp>
        <p:nvSpPr>
          <p:cNvPr id="3" name="Pladsholder til indhold 2"/>
          <p:cNvSpPr>
            <a:spLocks noGrp="1"/>
          </p:cNvSpPr>
          <p:nvPr>
            <p:ph idx="1"/>
          </p:nvPr>
        </p:nvSpPr>
        <p:spPr/>
        <p:txBody>
          <a:bodyPr/>
          <a:lstStyle/>
          <a:p>
            <a:r>
              <a:rPr lang="en-US" dirty="0"/>
              <a:t>Modal ensemble is the </a:t>
            </a:r>
            <a:r>
              <a:rPr lang="en-US" dirty="0" smtClean="0"/>
              <a:t>layout </a:t>
            </a:r>
            <a:r>
              <a:rPr lang="en-US" dirty="0"/>
              <a:t>and arrangement of semiotic resources for making a specific message, designed so that each mode has a specific task and function. </a:t>
            </a:r>
          </a:p>
          <a:p>
            <a:pPr lvl="1"/>
            <a:r>
              <a:rPr lang="en-US" sz="1400" dirty="0"/>
              <a:t>Gunther Kress 2010: </a:t>
            </a:r>
            <a:r>
              <a:rPr lang="en-US" sz="1400" i="1" dirty="0"/>
              <a:t>Multimodality. A social semiotic approach to contemporary communication, </a:t>
            </a:r>
            <a:r>
              <a:rPr lang="en-US" sz="1400" dirty="0"/>
              <a:t>Oxon: Routledge</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293096"/>
            <a:ext cx="1637039" cy="1488682"/>
          </a:xfrm>
          <a:prstGeom prst="rect">
            <a:avLst/>
          </a:prstGeom>
        </p:spPr>
      </p:pic>
    </p:spTree>
    <p:extLst>
      <p:ext uri="{BB962C8B-B14F-4D97-AF65-F5344CB8AC3E}">
        <p14:creationId xmlns:p14="http://schemas.microsoft.com/office/powerpoint/2010/main" val="135111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a:t>
            </a:r>
            <a:r>
              <a:rPr lang="da-DK" dirty="0" err="1" smtClean="0"/>
              <a:t>syntax</a:t>
            </a:r>
            <a:r>
              <a:rPr lang="da-DK" dirty="0" smtClean="0"/>
              <a:t> of multimodal ensembles</a:t>
            </a:r>
            <a:endParaRPr lang="da-DK" dirty="0"/>
          </a:p>
        </p:txBody>
      </p:sp>
      <p:sp>
        <p:nvSpPr>
          <p:cNvPr id="3" name="Pladsholder til indhold 2"/>
          <p:cNvSpPr>
            <a:spLocks noGrp="1"/>
          </p:cNvSpPr>
          <p:nvPr>
            <p:ph idx="1"/>
          </p:nvPr>
        </p:nvSpPr>
        <p:spPr/>
        <p:txBody>
          <a:bodyPr/>
          <a:lstStyle/>
          <a:p>
            <a:r>
              <a:rPr lang="en-GB" dirty="0" err="1" smtClean="0"/>
              <a:t>Emojis</a:t>
            </a:r>
            <a:r>
              <a:rPr lang="en-GB" dirty="0" smtClean="0"/>
              <a:t> are always part of a multimodal ensemble together with conventional ideograms and linguistic sentences or words and have various functions depending on the semiotic unit in which they occur (a whole electronic message, a written text, a sentence). </a:t>
            </a:r>
          </a:p>
          <a:p>
            <a:endParaRPr lang="en-GB"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82" y="4797152"/>
            <a:ext cx="7817935" cy="163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16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a:t>
            </a:r>
            <a:r>
              <a:rPr lang="da-DK" dirty="0" err="1" smtClean="0"/>
              <a:t>function</a:t>
            </a:r>
            <a:r>
              <a:rPr lang="da-DK" dirty="0" smtClean="0"/>
              <a:t> of </a:t>
            </a:r>
            <a:r>
              <a:rPr lang="da-DK" dirty="0" err="1" smtClean="0"/>
              <a:t>emojis</a:t>
            </a:r>
            <a:endParaRPr lang="da-DK" dirty="0"/>
          </a:p>
        </p:txBody>
      </p:sp>
      <p:sp>
        <p:nvSpPr>
          <p:cNvPr id="3" name="Pladsholder til indhold 2"/>
          <p:cNvSpPr>
            <a:spLocks noGrp="1"/>
          </p:cNvSpPr>
          <p:nvPr>
            <p:ph idx="1"/>
          </p:nvPr>
        </p:nvSpPr>
        <p:spPr/>
        <p:txBody>
          <a:bodyPr/>
          <a:lstStyle/>
          <a:p>
            <a:r>
              <a:rPr lang="en-GB" sz="2000" dirty="0"/>
              <a:t>I. </a:t>
            </a:r>
            <a:r>
              <a:rPr lang="en-GB" sz="2000" dirty="0" smtClean="0"/>
              <a:t>as a whole (electronic) </a:t>
            </a:r>
            <a:r>
              <a:rPr lang="en-GB" sz="2000" dirty="0"/>
              <a:t>reply</a:t>
            </a:r>
          </a:p>
          <a:p>
            <a:pPr lvl="1"/>
            <a:r>
              <a:rPr lang="en-GB" sz="1800" dirty="0"/>
              <a:t>A. as minimal </a:t>
            </a:r>
            <a:r>
              <a:rPr lang="en-GB" sz="1800" dirty="0" smtClean="0"/>
              <a:t>response, </a:t>
            </a:r>
            <a:r>
              <a:rPr lang="en-GB" sz="1800" dirty="0"/>
              <a:t>e.g. </a:t>
            </a:r>
            <a:r>
              <a:rPr lang="en-GB" sz="1800" dirty="0" smtClean="0"/>
              <a:t>likes (thumbs up)</a:t>
            </a:r>
            <a:endParaRPr lang="en-GB" sz="1800" dirty="0"/>
          </a:p>
          <a:p>
            <a:pPr lvl="1"/>
            <a:r>
              <a:rPr lang="en-GB" sz="1800" dirty="0"/>
              <a:t>B. as genuine answer, standard </a:t>
            </a:r>
            <a:r>
              <a:rPr lang="en-GB" sz="1800" dirty="0" err="1" smtClean="0"/>
              <a:t>emojis</a:t>
            </a:r>
            <a:endParaRPr lang="en-GB" sz="1800" dirty="0" smtClean="0"/>
          </a:p>
          <a:p>
            <a:r>
              <a:rPr lang="en-GB" sz="2000" dirty="0" smtClean="0"/>
              <a:t>II.  as a comment to a linguistic sentence in a modal ensemble</a:t>
            </a:r>
          </a:p>
          <a:p>
            <a:pPr lvl="1"/>
            <a:r>
              <a:rPr lang="en-GB" sz="1800" dirty="0" smtClean="0"/>
              <a:t>A. as a kind of punctuation mark</a:t>
            </a:r>
          </a:p>
          <a:p>
            <a:pPr lvl="1"/>
            <a:r>
              <a:rPr lang="en-GB" sz="1800" dirty="0" smtClean="0"/>
              <a:t>B. as a kind of attitude adverbial</a:t>
            </a:r>
          </a:p>
          <a:p>
            <a:pPr lvl="1"/>
            <a:r>
              <a:rPr lang="en-GB" sz="1800" dirty="0" smtClean="0"/>
              <a:t>C. as a kind of illocutionary force indicator</a:t>
            </a:r>
          </a:p>
          <a:p>
            <a:r>
              <a:rPr lang="en-GB" sz="2000" dirty="0" smtClean="0"/>
              <a:t>III. as a part of speech or a word in a sentence, often as a NP (but not as in a rebus)</a:t>
            </a:r>
          </a:p>
          <a:p>
            <a:pPr lvl="1"/>
            <a:r>
              <a:rPr lang="en-GB" sz="1800" dirty="0" smtClean="0"/>
              <a:t>A. as a word in a </a:t>
            </a:r>
            <a:r>
              <a:rPr lang="en-GB" sz="1800" dirty="0" err="1" smtClean="0"/>
              <a:t>liguistic</a:t>
            </a:r>
            <a:r>
              <a:rPr lang="en-GB" sz="1800" dirty="0" smtClean="0"/>
              <a:t> sentence</a:t>
            </a:r>
          </a:p>
          <a:p>
            <a:pPr lvl="1"/>
            <a:r>
              <a:rPr lang="en-GB" sz="1800" dirty="0" smtClean="0"/>
              <a:t>B. as a syntactic unit </a:t>
            </a:r>
            <a:r>
              <a:rPr lang="en-GB" sz="1800" dirty="0"/>
              <a:t>c</a:t>
            </a:r>
            <a:r>
              <a:rPr lang="en-GB" sz="1800" dirty="0" smtClean="0"/>
              <a:t>omposed solely by </a:t>
            </a:r>
            <a:r>
              <a:rPr lang="en-GB" sz="1800" dirty="0" err="1" smtClean="0"/>
              <a:t>emojis</a:t>
            </a:r>
            <a:endParaRPr lang="en-GB" sz="1800" dirty="0"/>
          </a:p>
          <a:p>
            <a:r>
              <a:rPr lang="en-GB" sz="2400" dirty="0" smtClean="0"/>
              <a:t> </a:t>
            </a:r>
            <a:endParaRPr lang="en-GB" sz="2400" dirty="0"/>
          </a:p>
          <a:p>
            <a:endParaRPr lang="en-GB" dirty="0" smtClean="0"/>
          </a:p>
          <a:p>
            <a:pPr lvl="1"/>
            <a:endParaRPr lang="en-GB"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3875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Facebook standard </a:t>
            </a:r>
            <a:r>
              <a:rPr lang="da-DK" dirty="0" err="1" smtClean="0"/>
              <a:t>emojis</a:t>
            </a:r>
            <a:endParaRPr lang="da-DK" dirty="0"/>
          </a:p>
        </p:txBody>
      </p:sp>
      <p:sp>
        <p:nvSpPr>
          <p:cNvPr id="3" name="Pladsholder til indhold 2"/>
          <p:cNvSpPr>
            <a:spLocks noGrp="1"/>
          </p:cNvSpPr>
          <p:nvPr>
            <p:ph idx="1"/>
          </p:nvPr>
        </p:nvSpPr>
        <p:spPr/>
        <p:txBody>
          <a:bodyPr/>
          <a:lstStyle/>
          <a:p>
            <a:pPr lvl="1"/>
            <a:r>
              <a:rPr lang="en-GB" dirty="0" smtClean="0"/>
              <a:t>Facebooks standard </a:t>
            </a:r>
            <a:r>
              <a:rPr lang="en-GB" dirty="0" err="1" smtClean="0"/>
              <a:t>emojis</a:t>
            </a:r>
            <a:r>
              <a:rPr lang="en-GB" dirty="0" smtClean="0"/>
              <a:t>:</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1026" name="Picture 2" descr="C:\Users\Ole Togeby\Dropbox\Artikler\Frans-fest 1-2-18\Facebookemoj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946295" cy="2016224"/>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8"/>
          <p:cNvSpPr txBox="1"/>
          <p:nvPr/>
        </p:nvSpPr>
        <p:spPr>
          <a:xfrm>
            <a:off x="755576" y="4059778"/>
            <a:ext cx="7812360" cy="1477328"/>
          </a:xfrm>
          <a:prstGeom prst="rect">
            <a:avLst/>
          </a:prstGeom>
          <a:noFill/>
        </p:spPr>
        <p:txBody>
          <a:bodyPr wrap="square" rtlCol="0">
            <a:spAutoFit/>
          </a:bodyPr>
          <a:lstStyle/>
          <a:p>
            <a:r>
              <a:rPr lang="en-US" dirty="0" smtClean="0"/>
              <a:t>Official translation: </a:t>
            </a:r>
          </a:p>
          <a:p>
            <a:r>
              <a:rPr lang="en-US" dirty="0" smtClean="0"/>
              <a:t>a</a:t>
            </a:r>
            <a:r>
              <a:rPr lang="en-US" dirty="0"/>
              <a:t>) Like — Thumbs Up; b) Love — Beating Heart; c) </a:t>
            </a:r>
            <a:r>
              <a:rPr lang="en-US" dirty="0" err="1"/>
              <a:t>Haha</a:t>
            </a:r>
            <a:r>
              <a:rPr lang="en-US" dirty="0"/>
              <a:t>— Laughing Face; d) Yay — Smiling Face (discontinued); e) Wow — Surprised Face; f) Sad — Crying Face, showing an animated tear; g) Angry — Red/ Angry/ Pouting Face:</a:t>
            </a:r>
            <a:endParaRPr lang="da-DK" dirty="0"/>
          </a:p>
        </p:txBody>
      </p:sp>
    </p:spTree>
    <p:extLst>
      <p:ext uri="{BB962C8B-B14F-4D97-AF65-F5344CB8AC3E}">
        <p14:creationId xmlns:p14="http://schemas.microsoft.com/office/powerpoint/2010/main" val="4233275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3250704" cy="1143000"/>
          </a:xfrm>
        </p:spPr>
        <p:txBody>
          <a:bodyPr/>
          <a:lstStyle/>
          <a:p>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smtClean="0"/>
              <a:t>The most </a:t>
            </a:r>
            <a:r>
              <a:rPr lang="da-DK" dirty="0" err="1" smtClean="0"/>
              <a:t>frequent</a:t>
            </a:r>
            <a:r>
              <a:rPr lang="da-DK" dirty="0" smtClean="0"/>
              <a:t> </a:t>
            </a:r>
            <a:r>
              <a:rPr lang="da-DK" dirty="0" err="1" smtClean="0"/>
              <a:t>emojis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332656"/>
            <a:ext cx="5472608" cy="1339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612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3970784" cy="1143000"/>
          </a:xfrm>
        </p:spPr>
        <p:txBody>
          <a:bodyPr/>
          <a:lstStyle/>
          <a:p>
            <a:r>
              <a:rPr lang="da-DK" dirty="0" smtClean="0"/>
              <a:t>IA. Minimal </a:t>
            </a:r>
            <a:r>
              <a:rPr lang="da-DK" dirty="0" err="1" smtClean="0"/>
              <a:t>response</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7944" y="260648"/>
            <a:ext cx="5511713"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5722375"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boks 5"/>
          <p:cNvSpPr txBox="1"/>
          <p:nvPr/>
        </p:nvSpPr>
        <p:spPr>
          <a:xfrm>
            <a:off x="6045903" y="3933056"/>
            <a:ext cx="3350633" cy="2246769"/>
          </a:xfrm>
          <a:prstGeom prst="rect">
            <a:avLst/>
          </a:prstGeom>
          <a:noFill/>
        </p:spPr>
        <p:txBody>
          <a:bodyPr wrap="square" rtlCol="0">
            <a:spAutoFit/>
          </a:bodyPr>
          <a:lstStyle/>
          <a:p>
            <a:r>
              <a:rPr lang="en-GB" sz="1200" dirty="0"/>
              <a:t>I. as a whole </a:t>
            </a:r>
            <a:r>
              <a:rPr lang="en-GB" sz="1200" dirty="0" smtClean="0"/>
              <a:t>electronic  </a:t>
            </a:r>
            <a:r>
              <a:rPr lang="en-GB" sz="1200" dirty="0"/>
              <a:t>reply</a:t>
            </a:r>
          </a:p>
          <a:p>
            <a:pPr lvl="1"/>
            <a:r>
              <a:rPr lang="en-GB" sz="1100" dirty="0"/>
              <a:t>A. as minimal response, e.g. likes</a:t>
            </a:r>
          </a:p>
          <a:p>
            <a:pPr lvl="1"/>
            <a:r>
              <a:rPr lang="en-GB" sz="1100" dirty="0"/>
              <a:t>B. as genuine answer, standard </a:t>
            </a:r>
            <a:r>
              <a:rPr lang="en-GB" sz="1100" dirty="0" err="1"/>
              <a:t>emojis</a:t>
            </a:r>
            <a:endParaRPr lang="en-GB" sz="1100" dirty="0"/>
          </a:p>
          <a:p>
            <a:r>
              <a:rPr lang="en-GB" sz="1200" dirty="0"/>
              <a:t>II.  as a comment to a linguistic sentence in a modal ensemble</a:t>
            </a:r>
          </a:p>
          <a:p>
            <a:pPr lvl="1"/>
            <a:r>
              <a:rPr lang="en-GB" sz="1100" dirty="0"/>
              <a:t>A. as a kind of punctuation</a:t>
            </a:r>
          </a:p>
          <a:p>
            <a:pPr lvl="1"/>
            <a:r>
              <a:rPr lang="en-GB" sz="1100" dirty="0"/>
              <a:t>B. as a kind of attitude adverbial</a:t>
            </a:r>
          </a:p>
          <a:p>
            <a:r>
              <a:rPr lang="en-GB" sz="1200" dirty="0"/>
              <a:t>III. as a part of speech or a word in a sentence, often as a NP (but not as in a rebus)</a:t>
            </a:r>
          </a:p>
          <a:p>
            <a:r>
              <a:rPr lang="en-GB" dirty="0"/>
              <a:t> </a:t>
            </a:r>
          </a:p>
          <a:p>
            <a:endParaRPr lang="da-DK" dirty="0"/>
          </a:p>
        </p:txBody>
      </p:sp>
    </p:spTree>
    <p:extLst>
      <p:ext uri="{BB962C8B-B14F-4D97-AF65-F5344CB8AC3E}">
        <p14:creationId xmlns:p14="http://schemas.microsoft.com/office/powerpoint/2010/main" val="1177994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IB. </a:t>
            </a:r>
            <a:r>
              <a:rPr lang="da-DK" dirty="0" err="1" smtClean="0"/>
              <a:t>Emojis</a:t>
            </a:r>
            <a:r>
              <a:rPr lang="da-DK" dirty="0" smtClean="0"/>
              <a:t> as a genuine </a:t>
            </a:r>
            <a:r>
              <a:rPr lang="da-DK" dirty="0" err="1" smtClean="0"/>
              <a:t>answer</a:t>
            </a:r>
            <a:endParaRPr lang="da-DK" dirty="0"/>
          </a:p>
        </p:txBody>
      </p:sp>
      <p:pic>
        <p:nvPicPr>
          <p:cNvPr id="6" name="Pladsholder til ind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1772816"/>
            <a:ext cx="4608512" cy="5561998"/>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7" name="Bille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1628800"/>
            <a:ext cx="5429250" cy="3905250"/>
          </a:xfrm>
          <a:prstGeom prst="rect">
            <a:avLst/>
          </a:prstGeom>
        </p:spPr>
      </p:pic>
    </p:spTree>
    <p:extLst>
      <p:ext uri="{BB962C8B-B14F-4D97-AF65-F5344CB8AC3E}">
        <p14:creationId xmlns:p14="http://schemas.microsoft.com/office/powerpoint/2010/main" val="3642318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IIA. Smiley as an </a:t>
            </a:r>
            <a:r>
              <a:rPr lang="da-DK" dirty="0" err="1" smtClean="0"/>
              <a:t>punctuation</a:t>
            </a:r>
            <a:r>
              <a:rPr lang="da-DK" dirty="0" smtClean="0"/>
              <a:t> mark</a:t>
            </a:r>
            <a:endParaRPr lang="da-DK" dirty="0"/>
          </a:p>
        </p:txBody>
      </p:sp>
      <p:sp>
        <p:nvSpPr>
          <p:cNvPr id="3" name="Pladsholder til indhold 2"/>
          <p:cNvSpPr>
            <a:spLocks noGrp="1"/>
          </p:cNvSpPr>
          <p:nvPr>
            <p:ph idx="1"/>
          </p:nvPr>
        </p:nvSpPr>
        <p:spPr/>
        <p:txBody>
          <a:bodyPr/>
          <a:lstStyle/>
          <a:p>
            <a:r>
              <a:rPr lang="da-DK" dirty="0" smtClean="0"/>
              <a:t>In </a:t>
            </a:r>
            <a:r>
              <a:rPr lang="da-DK" dirty="0" err="1" smtClean="0"/>
              <a:t>many</a:t>
            </a:r>
            <a:r>
              <a:rPr lang="da-DK" dirty="0" smtClean="0"/>
              <a:t> </a:t>
            </a:r>
            <a:r>
              <a:rPr lang="da-DK" dirty="0" err="1" smtClean="0"/>
              <a:t>contributions</a:t>
            </a:r>
            <a:r>
              <a:rPr lang="da-DK" dirty="0" smtClean="0"/>
              <a:t> a smiley </a:t>
            </a:r>
            <a:r>
              <a:rPr lang="da-DK" dirty="0" err="1" smtClean="0"/>
              <a:t>replaces</a:t>
            </a:r>
            <a:r>
              <a:rPr lang="da-DK" dirty="0" smtClean="0"/>
              <a:t> a </a:t>
            </a:r>
            <a:r>
              <a:rPr lang="da-DK" dirty="0" err="1" smtClean="0"/>
              <a:t>full</a:t>
            </a:r>
            <a:r>
              <a:rPr lang="da-DK" dirty="0" smtClean="0"/>
              <a:t> stop and has the same </a:t>
            </a:r>
            <a:r>
              <a:rPr lang="da-DK" dirty="0" err="1" smtClean="0"/>
              <a:t>function</a:t>
            </a:r>
            <a:r>
              <a:rPr lang="da-DK" dirty="0" smtClean="0"/>
              <a:t>, </a:t>
            </a:r>
            <a:r>
              <a:rPr lang="da-DK" dirty="0" err="1" smtClean="0"/>
              <a:t>meaning</a:t>
            </a:r>
            <a:r>
              <a:rPr lang="da-DK" dirty="0" smtClean="0"/>
              <a:t>: ‘My </a:t>
            </a:r>
            <a:r>
              <a:rPr lang="da-DK" dirty="0" err="1" smtClean="0"/>
              <a:t>message</a:t>
            </a:r>
            <a:r>
              <a:rPr lang="da-DK" dirty="0" smtClean="0"/>
              <a:t> is </a:t>
            </a:r>
            <a:r>
              <a:rPr lang="da-DK" dirty="0" err="1" smtClean="0"/>
              <a:t>finished</a:t>
            </a:r>
            <a:r>
              <a:rPr lang="da-DK" dirty="0" smtClean="0"/>
              <a:t> by </a:t>
            </a:r>
            <a:r>
              <a:rPr lang="da-DK" dirty="0" err="1" smtClean="0"/>
              <a:t>this</a:t>
            </a:r>
            <a:r>
              <a:rPr lang="da-DK" dirty="0" smtClean="0"/>
              <a:t>’.</a:t>
            </a:r>
            <a:endParaRPr lang="da-DK"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52181"/>
            <a:ext cx="7632848" cy="342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393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err="1" smtClean="0"/>
              <a:t>IIA.Emojis</a:t>
            </a:r>
            <a:r>
              <a:rPr lang="da-DK" sz="3600" dirty="0" smtClean="0"/>
              <a:t> as </a:t>
            </a:r>
            <a:r>
              <a:rPr lang="da-DK" sz="3600" dirty="0" err="1" smtClean="0"/>
              <a:t>punctuation</a:t>
            </a:r>
            <a:endParaRPr lang="da-DK" sz="3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6085714" cy="161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076575"/>
            <a:ext cx="612068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3781425"/>
            <a:ext cx="62769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348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IIB. </a:t>
            </a:r>
            <a:r>
              <a:rPr lang="da-DK" dirty="0" err="1" smtClean="0"/>
              <a:t>Emoji</a:t>
            </a:r>
            <a:r>
              <a:rPr lang="da-DK" dirty="0" smtClean="0"/>
              <a:t> as an attitude adverbial</a:t>
            </a:r>
            <a:endParaRPr lang="da-DK" dirty="0"/>
          </a:p>
        </p:txBody>
      </p:sp>
      <p:pic>
        <p:nvPicPr>
          <p:cNvPr id="7" name="Pladsholder til indhol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924" y="2060848"/>
            <a:ext cx="8788076" cy="3815648"/>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84717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Plan</a:t>
            </a:r>
            <a:endParaRPr lang="da-DK" dirty="0"/>
          </a:p>
        </p:txBody>
      </p:sp>
      <p:sp>
        <p:nvSpPr>
          <p:cNvPr id="3" name="Pladsholder til indhold 2"/>
          <p:cNvSpPr>
            <a:spLocks noGrp="1"/>
          </p:cNvSpPr>
          <p:nvPr>
            <p:ph idx="1"/>
          </p:nvPr>
        </p:nvSpPr>
        <p:spPr/>
        <p:txBody>
          <a:bodyPr/>
          <a:lstStyle/>
          <a:p>
            <a:pPr marL="285750" indent="-285750" eaLnBrk="1" hangingPunct="1">
              <a:buAutoNum type="romanUcPeriod"/>
            </a:pPr>
            <a:r>
              <a:rPr lang="da-DK" altLang="da-DK" dirty="0" smtClean="0">
                <a:latin typeface="Arial" panose="020B0604020202020204" pitchFamily="34" charset="0"/>
              </a:rPr>
              <a:t> </a:t>
            </a:r>
            <a:r>
              <a:rPr lang="da-DK" altLang="da-DK" dirty="0" err="1" smtClean="0">
                <a:latin typeface="Arial" panose="020B0604020202020204" pitchFamily="34" charset="0"/>
              </a:rPr>
              <a:t>Emojis</a:t>
            </a:r>
            <a:r>
              <a:rPr lang="da-DK" altLang="da-DK" dirty="0" smtClean="0">
                <a:latin typeface="Arial" panose="020B0604020202020204" pitchFamily="34" charset="0"/>
              </a:rPr>
              <a:t> </a:t>
            </a:r>
            <a:r>
              <a:rPr lang="da-DK" altLang="da-DK" dirty="0" err="1">
                <a:latin typeface="Arial" panose="020B0604020202020204" pitchFamily="34" charset="0"/>
              </a:rPr>
              <a:t>defined</a:t>
            </a:r>
            <a:endParaRPr lang="da-DK" altLang="da-DK" dirty="0">
              <a:latin typeface="Arial" panose="020B0604020202020204" pitchFamily="34" charset="0"/>
            </a:endParaRPr>
          </a:p>
          <a:p>
            <a:pPr marL="285750" indent="-285750" eaLnBrk="1" hangingPunct="1">
              <a:buAutoNum type="romanUcPeriod"/>
            </a:pPr>
            <a:r>
              <a:rPr lang="da-DK" altLang="da-DK" dirty="0" smtClean="0">
                <a:latin typeface="Arial" panose="020B0604020202020204" pitchFamily="34" charset="0"/>
              </a:rPr>
              <a:t> Modal </a:t>
            </a:r>
            <a:r>
              <a:rPr lang="da-DK" altLang="da-DK" dirty="0">
                <a:latin typeface="Arial" panose="020B0604020202020204" pitchFamily="34" charset="0"/>
              </a:rPr>
              <a:t>ensemble</a:t>
            </a:r>
          </a:p>
          <a:p>
            <a:pPr marL="285750" indent="-285750" eaLnBrk="1" hangingPunct="1">
              <a:buAutoNum type="romanUcPeriod"/>
            </a:pPr>
            <a:r>
              <a:rPr lang="da-DK" altLang="da-DK" dirty="0" smtClean="0">
                <a:latin typeface="Arial" panose="020B0604020202020204" pitchFamily="34" charset="0"/>
              </a:rPr>
              <a:t> </a:t>
            </a:r>
            <a:r>
              <a:rPr lang="da-DK" altLang="da-DK" dirty="0" err="1" smtClean="0">
                <a:latin typeface="Arial" panose="020B0604020202020204" pitchFamily="34" charset="0"/>
              </a:rPr>
              <a:t>Meaning</a:t>
            </a:r>
            <a:r>
              <a:rPr lang="da-DK" altLang="da-DK" dirty="0" smtClean="0">
                <a:latin typeface="Arial" panose="020B0604020202020204" pitchFamily="34" charset="0"/>
              </a:rPr>
              <a:t> </a:t>
            </a:r>
            <a:r>
              <a:rPr lang="da-DK" altLang="da-DK" dirty="0">
                <a:latin typeface="Arial" panose="020B0604020202020204" pitchFamily="34" charset="0"/>
              </a:rPr>
              <a:t>of double </a:t>
            </a:r>
            <a:r>
              <a:rPr lang="da-DK" altLang="da-DK" dirty="0" err="1">
                <a:latin typeface="Arial" panose="020B0604020202020204" pitchFamily="34" charset="0"/>
              </a:rPr>
              <a:t>articulated</a:t>
            </a:r>
            <a:r>
              <a:rPr lang="da-DK" altLang="da-DK" dirty="0">
                <a:latin typeface="Arial" panose="020B0604020202020204" pitchFamily="34" charset="0"/>
              </a:rPr>
              <a:t> </a:t>
            </a:r>
            <a:r>
              <a:rPr lang="da-DK" altLang="da-DK" dirty="0" err="1">
                <a:latin typeface="Arial" panose="020B0604020202020204" pitchFamily="34" charset="0"/>
              </a:rPr>
              <a:t>signs</a:t>
            </a:r>
            <a:endParaRPr lang="da-DK" altLang="da-DK" dirty="0">
              <a:latin typeface="Arial" panose="020B0604020202020204" pitchFamily="34" charset="0"/>
            </a:endParaRPr>
          </a:p>
          <a:p>
            <a:pPr marL="285750" indent="-285750" eaLnBrk="1" hangingPunct="1">
              <a:buAutoNum type="romanUcPeriod"/>
            </a:pPr>
            <a:r>
              <a:rPr lang="da-DK" altLang="da-DK" dirty="0" smtClean="0">
                <a:latin typeface="Arial" panose="020B0604020202020204" pitchFamily="34" charset="0"/>
              </a:rPr>
              <a:t> </a:t>
            </a:r>
            <a:r>
              <a:rPr lang="da-DK" altLang="da-DK" dirty="0" err="1" smtClean="0">
                <a:latin typeface="Arial" panose="020B0604020202020204" pitchFamily="34" charset="0"/>
              </a:rPr>
              <a:t>Meaning</a:t>
            </a:r>
            <a:r>
              <a:rPr lang="da-DK" altLang="da-DK" dirty="0" smtClean="0">
                <a:latin typeface="Arial" panose="020B0604020202020204" pitchFamily="34" charset="0"/>
              </a:rPr>
              <a:t> </a:t>
            </a:r>
            <a:r>
              <a:rPr lang="da-DK" altLang="da-DK" dirty="0">
                <a:latin typeface="Arial" panose="020B0604020202020204" pitchFamily="34" charset="0"/>
              </a:rPr>
              <a:t>of </a:t>
            </a:r>
            <a:r>
              <a:rPr lang="da-DK" altLang="da-DK" dirty="0" smtClean="0">
                <a:latin typeface="Arial" panose="020B0604020202020204" pitchFamily="34" charset="0"/>
              </a:rPr>
              <a:t>single </a:t>
            </a:r>
            <a:r>
              <a:rPr lang="da-DK" altLang="da-DK" dirty="0" err="1" smtClean="0">
                <a:latin typeface="Arial" panose="020B0604020202020204" pitchFamily="34" charset="0"/>
              </a:rPr>
              <a:t>articulated</a:t>
            </a:r>
            <a:r>
              <a:rPr lang="da-DK" altLang="da-DK" dirty="0" smtClean="0">
                <a:latin typeface="Arial" panose="020B0604020202020204" pitchFamily="34" charset="0"/>
              </a:rPr>
              <a:t> </a:t>
            </a:r>
            <a:r>
              <a:rPr lang="da-DK" altLang="da-DK" dirty="0" err="1" smtClean="0">
                <a:latin typeface="Arial" panose="020B0604020202020204" pitchFamily="34" charset="0"/>
              </a:rPr>
              <a:t>emojis</a:t>
            </a:r>
            <a:endParaRPr lang="da-DK" altLang="da-DK" dirty="0">
              <a:latin typeface="Arial" panose="020B0604020202020204" pitchFamily="34" charset="0"/>
            </a:endParaRPr>
          </a:p>
          <a:p>
            <a:pPr marL="285750" indent="-285750" eaLnBrk="1" hangingPunct="1">
              <a:buAutoNum type="romanUcPeriod"/>
            </a:pPr>
            <a:r>
              <a:rPr lang="da-DK" altLang="da-DK" dirty="0" smtClean="0">
                <a:latin typeface="Arial" panose="020B0604020202020204" pitchFamily="34" charset="0"/>
              </a:rPr>
              <a:t> Interpretation </a:t>
            </a:r>
            <a:r>
              <a:rPr lang="da-DK" altLang="da-DK" dirty="0">
                <a:latin typeface="Arial" panose="020B0604020202020204" pitchFamily="34" charset="0"/>
              </a:rPr>
              <a:t>of </a:t>
            </a:r>
            <a:r>
              <a:rPr lang="da-DK" altLang="da-DK" dirty="0" err="1">
                <a:latin typeface="Arial" panose="020B0604020202020204" pitchFamily="34" charset="0"/>
              </a:rPr>
              <a:t>emojis</a:t>
            </a:r>
            <a:r>
              <a:rPr lang="da-DK" altLang="da-DK" dirty="0">
                <a:latin typeface="Arial" panose="020B0604020202020204" pitchFamily="34" charset="0"/>
              </a:rPr>
              <a:t>.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r>
              <a:rPr lang="da-DK" altLang="da-DK" dirty="0">
                <a:latin typeface="Arial" panose="020B0604020202020204" pitchFamily="34" charset="0"/>
              </a:rPr>
              <a:t>Ole Togeby 2018: The </a:t>
            </a:r>
            <a:r>
              <a:rPr lang="da-DK" altLang="da-DK" dirty="0" err="1">
                <a:latin typeface="Arial" panose="020B0604020202020204" pitchFamily="34" charset="0"/>
              </a:rPr>
              <a:t>meaning</a:t>
            </a:r>
            <a:r>
              <a:rPr lang="da-DK" altLang="da-DK" dirty="0">
                <a:latin typeface="Arial" panose="020B0604020202020204" pitchFamily="34" charset="0"/>
              </a:rPr>
              <a:t> of </a:t>
            </a:r>
            <a:r>
              <a:rPr lang="da-DK" altLang="da-DK" dirty="0" err="1">
                <a:latin typeface="Arial" panose="020B0604020202020204" pitchFamily="34" charset="0"/>
              </a:rPr>
              <a:t>e</a:t>
            </a:r>
            <a:r>
              <a:rPr lang="da-DK" altLang="da-DK" sz="800" i="1" dirty="0" err="1">
                <a:latin typeface="Arial" panose="020B0604020202020204" pitchFamily="34" charset="0"/>
              </a:rPr>
              <a:t>mojis</a:t>
            </a:r>
            <a:r>
              <a:rPr lang="da-DK" altLang="da-DK" sz="800" i="1" dirty="0">
                <a:latin typeface="Arial" panose="020B0604020202020204" pitchFamily="34" charset="0"/>
              </a:rPr>
              <a:t> </a:t>
            </a:r>
          </a:p>
        </p:txBody>
      </p:sp>
    </p:spTree>
    <p:extLst>
      <p:ext uri="{BB962C8B-B14F-4D97-AF65-F5344CB8AC3E}">
        <p14:creationId xmlns:p14="http://schemas.microsoft.com/office/powerpoint/2010/main" val="1839627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IIC.Krokodil</a:t>
            </a:r>
            <a:r>
              <a:rPr lang="da-DK" dirty="0" smtClean="0"/>
              <a:t/>
            </a:r>
            <a:br>
              <a:rPr lang="da-DK" dirty="0" smtClean="0"/>
            </a:br>
            <a:r>
              <a:rPr lang="da-DK" dirty="0" smtClean="0"/>
              <a:t>IFI</a:t>
            </a:r>
            <a:endParaRPr lang="da-DK" dirty="0"/>
          </a:p>
        </p:txBody>
      </p:sp>
      <p:sp>
        <p:nvSpPr>
          <p:cNvPr id="3" name="Pladsholder til indhold 2"/>
          <p:cNvSpPr>
            <a:spLocks noGrp="1"/>
          </p:cNvSpPr>
          <p:nvPr>
            <p:ph idx="1"/>
          </p:nvPr>
        </p:nvSpPr>
        <p:spPr/>
        <p:txBody>
          <a:bodyPr/>
          <a:lstStyle/>
          <a:p>
            <a:r>
              <a:rPr lang="da-DK" sz="2400" dirty="0" err="1" smtClean="0"/>
              <a:t>C</a:t>
            </a:r>
            <a:r>
              <a:rPr lang="da-DK" sz="2400" dirty="0" err="1" smtClean="0"/>
              <a:t>omment</a:t>
            </a:r>
            <a:r>
              <a:rPr lang="da-DK" sz="2400" dirty="0" smtClean="0"/>
              <a:t> 13-9-12</a:t>
            </a:r>
            <a:r>
              <a:rPr lang="da-DK" sz="2400" dirty="0"/>
              <a:t>: </a:t>
            </a:r>
          </a:p>
          <a:p>
            <a:pPr lvl="1"/>
            <a:r>
              <a:rPr lang="da-DK" sz="2000" dirty="0" smtClean="0"/>
              <a:t>NEJ </a:t>
            </a:r>
            <a:r>
              <a:rPr lang="da-DK" sz="2000" dirty="0"/>
              <a:t>TAK til </a:t>
            </a:r>
            <a:r>
              <a:rPr lang="da-DK" sz="2000" dirty="0" err="1"/>
              <a:t>krokodil</a:t>
            </a:r>
            <a:r>
              <a:rPr lang="da-DK" sz="2000" dirty="0"/>
              <a:t> i Danmark </a:t>
            </a:r>
            <a:endParaRPr lang="da-DK" sz="2000" dirty="0" smtClean="0"/>
          </a:p>
          <a:p>
            <a:pPr lvl="2"/>
            <a:r>
              <a:rPr lang="da-DK" sz="1600" dirty="0" smtClean="0"/>
              <a:t>NO THANKS to </a:t>
            </a:r>
            <a:r>
              <a:rPr lang="da-DK" sz="1600" dirty="0" err="1" smtClean="0"/>
              <a:t>krokodil</a:t>
            </a:r>
            <a:r>
              <a:rPr lang="da-DK" sz="1600" dirty="0" smtClean="0"/>
              <a:t> in Denmark</a:t>
            </a:r>
            <a:endParaRPr lang="da-DK" sz="1600" dirty="0"/>
          </a:p>
          <a:p>
            <a:pPr lvl="1"/>
            <a:r>
              <a:rPr lang="da-DK" sz="2000" dirty="0"/>
              <a:t>Er du i tvivl om hvad </a:t>
            </a:r>
            <a:r>
              <a:rPr lang="da-DK" sz="2000" dirty="0" err="1"/>
              <a:t>krokodil</a:t>
            </a:r>
            <a:r>
              <a:rPr lang="da-DK" sz="2000" dirty="0"/>
              <a:t> er</a:t>
            </a:r>
            <a:r>
              <a:rPr lang="da-DK" sz="2000" dirty="0" smtClean="0"/>
              <a:t>??</a:t>
            </a:r>
          </a:p>
          <a:p>
            <a:pPr lvl="2"/>
            <a:r>
              <a:rPr lang="da-DK" sz="1600" dirty="0" smtClean="0"/>
              <a:t>Do </a:t>
            </a:r>
            <a:r>
              <a:rPr lang="da-DK" sz="1600" dirty="0" err="1" smtClean="0"/>
              <a:t>you</a:t>
            </a:r>
            <a:r>
              <a:rPr lang="da-DK" sz="1600" dirty="0" smtClean="0"/>
              <a:t> have </a:t>
            </a:r>
            <a:r>
              <a:rPr lang="da-DK" sz="1600" dirty="0" err="1" smtClean="0"/>
              <a:t>doubts</a:t>
            </a:r>
            <a:r>
              <a:rPr lang="da-DK" sz="1600" dirty="0" smtClean="0"/>
              <a:t> </a:t>
            </a:r>
            <a:r>
              <a:rPr lang="da-DK" sz="1600" dirty="0" err="1" smtClean="0"/>
              <a:t>about</a:t>
            </a:r>
            <a:r>
              <a:rPr lang="da-DK" sz="1600" dirty="0" smtClean="0"/>
              <a:t>  </a:t>
            </a:r>
            <a:r>
              <a:rPr lang="da-DK" sz="1600" dirty="0" err="1" smtClean="0"/>
              <a:t>what</a:t>
            </a:r>
            <a:r>
              <a:rPr lang="da-DK" sz="1600" dirty="0" smtClean="0"/>
              <a:t> </a:t>
            </a:r>
            <a:r>
              <a:rPr lang="da-DK" sz="1600" dirty="0" err="1" smtClean="0"/>
              <a:t>krokodil</a:t>
            </a:r>
            <a:r>
              <a:rPr lang="da-DK" sz="1600" dirty="0" smtClean="0"/>
              <a:t> is??</a:t>
            </a:r>
            <a:endParaRPr lang="da-DK" sz="1600" dirty="0"/>
          </a:p>
          <a:p>
            <a:pPr lvl="1"/>
            <a:r>
              <a:rPr lang="da-DK" sz="2000" dirty="0"/>
              <a:t>Læs om det her, og spred budskabet</a:t>
            </a:r>
            <a:r>
              <a:rPr lang="da-DK" sz="2000" dirty="0" smtClean="0"/>
              <a:t>!</a:t>
            </a:r>
          </a:p>
          <a:p>
            <a:pPr lvl="2"/>
            <a:r>
              <a:rPr lang="da-DK" sz="1600" dirty="0" smtClean="0"/>
              <a:t>Read more </a:t>
            </a:r>
            <a:r>
              <a:rPr lang="da-DK" sz="1600" dirty="0" err="1" smtClean="0"/>
              <a:t>about</a:t>
            </a:r>
            <a:r>
              <a:rPr lang="da-DK" sz="1600" dirty="0" smtClean="0"/>
              <a:t> it </a:t>
            </a:r>
            <a:r>
              <a:rPr lang="da-DK" sz="1600" dirty="0" err="1" smtClean="0"/>
              <a:t>here</a:t>
            </a:r>
            <a:r>
              <a:rPr lang="da-DK" sz="1600" dirty="0" smtClean="0"/>
              <a:t>, and diffuse the </a:t>
            </a:r>
            <a:r>
              <a:rPr lang="da-DK" sz="1600" dirty="0" err="1" smtClean="0"/>
              <a:t>message</a:t>
            </a:r>
            <a:endParaRPr lang="da-DK" sz="1600" dirty="0"/>
          </a:p>
          <a:p>
            <a:pPr lvl="1"/>
            <a:r>
              <a:rPr lang="da-DK" sz="2000" dirty="0" smtClean="0"/>
              <a:t>Tak.</a:t>
            </a:r>
          </a:p>
          <a:p>
            <a:pPr lvl="2"/>
            <a:r>
              <a:rPr lang="da-DK" sz="1400" dirty="0" smtClean="0"/>
              <a:t>The drug </a:t>
            </a:r>
            <a:r>
              <a:rPr lang="da-DK" sz="1400" dirty="0" err="1" smtClean="0"/>
              <a:t>krokodil</a:t>
            </a:r>
            <a:r>
              <a:rPr lang="da-DK" sz="1400" dirty="0" smtClean="0"/>
              <a:t> is a </a:t>
            </a:r>
            <a:r>
              <a:rPr lang="da-DK" sz="1400" dirty="0" err="1" smtClean="0"/>
              <a:t>cheap</a:t>
            </a:r>
            <a:r>
              <a:rPr lang="da-DK" sz="1400" dirty="0" smtClean="0"/>
              <a:t> </a:t>
            </a:r>
            <a:r>
              <a:rPr lang="da-DK" sz="1400" dirty="0" err="1" smtClean="0"/>
              <a:t>substitute</a:t>
            </a:r>
            <a:r>
              <a:rPr lang="da-DK" sz="1400" dirty="0" smtClean="0"/>
              <a:t> for heroin and is </a:t>
            </a:r>
            <a:r>
              <a:rPr lang="da-DK" sz="1400" dirty="0" err="1" smtClean="0"/>
              <a:t>produced</a:t>
            </a:r>
            <a:r>
              <a:rPr lang="da-DK" sz="1400" dirty="0" smtClean="0"/>
              <a:t> </a:t>
            </a:r>
            <a:r>
              <a:rPr lang="da-DK" sz="1400" dirty="0" err="1" smtClean="0"/>
              <a:t>when</a:t>
            </a:r>
            <a:r>
              <a:rPr lang="da-DK" sz="1400" dirty="0" smtClean="0"/>
              <a:t> </a:t>
            </a:r>
            <a:r>
              <a:rPr lang="da-DK" sz="1400" dirty="0" err="1" smtClean="0"/>
              <a:t>users</a:t>
            </a:r>
            <a:r>
              <a:rPr lang="da-DK" sz="1400" dirty="0" smtClean="0"/>
              <a:t> mix </a:t>
            </a:r>
            <a:r>
              <a:rPr lang="da-DK" sz="1400" dirty="0" err="1" smtClean="0"/>
              <a:t>kodein</a:t>
            </a:r>
            <a:r>
              <a:rPr lang="da-DK" sz="1400" dirty="0" smtClean="0"/>
              <a:t> and petrol. </a:t>
            </a:r>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dirty="0"/>
              <a:t>Ole Togeby 2018: </a:t>
            </a:r>
            <a:r>
              <a:rPr lang="da-DK" altLang="da-DK" i="1" dirty="0" err="1"/>
              <a:t>Emojis</a:t>
            </a:r>
            <a:r>
              <a:rPr lang="da-DK" altLang="da-DK" i="1" dirty="0"/>
              <a:t>, emotions and </a:t>
            </a:r>
            <a:r>
              <a:rPr lang="da-DK" altLang="da-DK" i="1" dirty="0" err="1"/>
              <a:t>reason</a:t>
            </a:r>
            <a:r>
              <a:rPr lang="da-DK" altLang="da-DK" i="1" dirty="0"/>
              <a:t> </a:t>
            </a:r>
            <a:endParaRPr lang="da-DK" altLang="da-DK" i="1" dirty="0"/>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88640"/>
            <a:ext cx="2407816" cy="310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884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99" y="1844824"/>
            <a:ext cx="2890664" cy="1143000"/>
          </a:xfrm>
        </p:spPr>
        <p:txBody>
          <a:bodyPr/>
          <a:lstStyle/>
          <a:p>
            <a:r>
              <a:rPr lang="da-DK" sz="3600" dirty="0" smtClean="0"/>
              <a:t>IIC. </a:t>
            </a:r>
            <a:r>
              <a:rPr lang="da-DK" sz="3600" dirty="0" err="1" smtClean="0"/>
              <a:t>Illocutio-nary</a:t>
            </a:r>
            <a:r>
              <a:rPr lang="da-DK" sz="3600" dirty="0" smtClean="0"/>
              <a:t> force </a:t>
            </a:r>
            <a:r>
              <a:rPr lang="da-DK" sz="3600" dirty="0" err="1" smtClean="0"/>
              <a:t>indicator</a:t>
            </a:r>
            <a:r>
              <a:rPr lang="da-DK" sz="3600" dirty="0" smtClean="0"/>
              <a:t> </a:t>
            </a:r>
            <a:endParaRPr lang="da-DK" sz="3600" dirty="0"/>
          </a:p>
        </p:txBody>
      </p:sp>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476672"/>
            <a:ext cx="5386674" cy="6934090"/>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cxnSp>
        <p:nvCxnSpPr>
          <p:cNvPr id="10" name="Lige pilforbindelse 9"/>
          <p:cNvCxnSpPr/>
          <p:nvPr/>
        </p:nvCxnSpPr>
        <p:spPr>
          <a:xfrm flipH="1" flipV="1">
            <a:off x="5004048" y="908720"/>
            <a:ext cx="3888432"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flipH="1">
            <a:off x="8028384" y="2852936"/>
            <a:ext cx="864096"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flipH="1">
            <a:off x="8784468" y="2852936"/>
            <a:ext cx="108012" cy="20882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985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IIC.Krokodil</a:t>
            </a:r>
            <a:endParaRPr lang="da-DK" dirty="0"/>
          </a:p>
        </p:txBody>
      </p:sp>
      <p:sp>
        <p:nvSpPr>
          <p:cNvPr id="3" name="Pladsholder til indhold 2"/>
          <p:cNvSpPr>
            <a:spLocks noGrp="1"/>
          </p:cNvSpPr>
          <p:nvPr>
            <p:ph idx="1"/>
          </p:nvPr>
        </p:nvSpPr>
        <p:spPr/>
        <p:txBody>
          <a:bodyPr/>
          <a:lstStyle/>
          <a:p>
            <a:r>
              <a:rPr lang="nb-NO" dirty="0"/>
              <a:t>13. Sep 2012 kl. 17:38</a:t>
            </a:r>
          </a:p>
          <a:p>
            <a:r>
              <a:rPr lang="da-DK" b="1" dirty="0"/>
              <a:t>Sean </a:t>
            </a:r>
            <a:r>
              <a:rPr lang="da-DK" b="1" dirty="0" err="1"/>
              <a:t>Downey</a:t>
            </a:r>
            <a:r>
              <a:rPr lang="da-DK" dirty="0"/>
              <a:t> Kom nu, der er brug for flere </a:t>
            </a:r>
            <a:r>
              <a:rPr lang="da-DK" dirty="0" err="1"/>
              <a:t>likes</a:t>
            </a:r>
            <a:r>
              <a:rPr lang="da-DK" dirty="0"/>
              <a:t>! For så kommer det nemlig ikke!! </a:t>
            </a:r>
            <a:r>
              <a:rPr lang="da-DK" dirty="0" smtClean="0"/>
              <a:t>:))))))))</a:t>
            </a:r>
          </a:p>
          <a:p>
            <a:pPr lvl="1"/>
            <a:r>
              <a:rPr lang="da-DK" dirty="0" err="1" smtClean="0"/>
              <a:t>Come</a:t>
            </a:r>
            <a:r>
              <a:rPr lang="da-DK" dirty="0" smtClean="0"/>
              <a:t> on, more </a:t>
            </a:r>
            <a:r>
              <a:rPr lang="da-DK" dirty="0" err="1" smtClean="0"/>
              <a:t>likes</a:t>
            </a:r>
            <a:r>
              <a:rPr lang="da-DK" dirty="0" smtClean="0"/>
              <a:t> </a:t>
            </a:r>
            <a:r>
              <a:rPr lang="da-DK" dirty="0" err="1" smtClean="0"/>
              <a:t>are</a:t>
            </a:r>
            <a:r>
              <a:rPr lang="da-DK" dirty="0" smtClean="0"/>
              <a:t> </a:t>
            </a:r>
            <a:r>
              <a:rPr lang="da-DK" dirty="0" err="1" smtClean="0"/>
              <a:t>needed</a:t>
            </a:r>
            <a:r>
              <a:rPr lang="da-DK" dirty="0" smtClean="0"/>
              <a:t>. </a:t>
            </a:r>
            <a:r>
              <a:rPr lang="da-DK" dirty="0" err="1" smtClean="0"/>
              <a:t>Because</a:t>
            </a:r>
            <a:r>
              <a:rPr lang="da-DK" dirty="0" smtClean="0"/>
              <a:t> </a:t>
            </a:r>
            <a:r>
              <a:rPr lang="da-DK" dirty="0" err="1" smtClean="0"/>
              <a:t>then</a:t>
            </a:r>
            <a:r>
              <a:rPr lang="da-DK" dirty="0" smtClean="0"/>
              <a:t> it </a:t>
            </a:r>
            <a:r>
              <a:rPr lang="da-DK" dirty="0" err="1" smtClean="0"/>
              <a:t>will</a:t>
            </a:r>
            <a:r>
              <a:rPr lang="da-DK" dirty="0" smtClean="0"/>
              <a:t> not </a:t>
            </a:r>
            <a:r>
              <a:rPr lang="da-DK" dirty="0" err="1" smtClean="0"/>
              <a:t>come</a:t>
            </a:r>
            <a:r>
              <a:rPr lang="da-DK" dirty="0" smtClean="0"/>
              <a:t>!! </a:t>
            </a:r>
            <a:r>
              <a:rPr lang="da-DK" dirty="0" smtClean="0">
                <a:sym typeface="Wingdings" panose="05000000000000000000" pitchFamily="2" charset="2"/>
              </a:rPr>
              <a:t>:)))))))</a:t>
            </a:r>
          </a:p>
          <a:p>
            <a:pPr lvl="1"/>
            <a:r>
              <a:rPr lang="da-DK" sz="3600" dirty="0" smtClean="0">
                <a:sym typeface="Wingdings" panose="05000000000000000000" pitchFamily="2" charset="2"/>
              </a:rPr>
              <a:t>‘:)’</a:t>
            </a:r>
            <a:r>
              <a:rPr lang="da-DK" sz="3600" dirty="0" smtClean="0">
                <a:sym typeface="Wingdings" panose="05000000000000000000" pitchFamily="2" charset="2"/>
              </a:rPr>
              <a:t> = </a:t>
            </a:r>
            <a:endParaRPr lang="da-DK" sz="3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dirty="0"/>
              <a:t>Ole Togeby 2018: </a:t>
            </a:r>
            <a:r>
              <a:rPr lang="da-DK" altLang="da-DK" i="1" dirty="0" err="1"/>
              <a:t>Emojis</a:t>
            </a:r>
            <a:r>
              <a:rPr lang="da-DK" altLang="da-DK" i="1" dirty="0"/>
              <a:t>, emotions and </a:t>
            </a:r>
            <a:r>
              <a:rPr lang="da-DK" altLang="da-DK" i="1" dirty="0" err="1"/>
              <a:t>reason</a:t>
            </a:r>
            <a:r>
              <a:rPr lang="da-DK" altLang="da-DK" i="1" dirty="0"/>
              <a:t> </a:t>
            </a:r>
            <a:endParaRPr lang="da-DK" altLang="da-DK" i="1" dirty="0"/>
          </a:p>
        </p:txBody>
      </p:sp>
      <p:sp>
        <p:nvSpPr>
          <p:cNvPr id="6" name="Tekstboks 5"/>
          <p:cNvSpPr txBox="1"/>
          <p:nvPr/>
        </p:nvSpPr>
        <p:spPr>
          <a:xfrm>
            <a:off x="2195736" y="4653136"/>
            <a:ext cx="6264696" cy="615553"/>
          </a:xfrm>
          <a:prstGeom prst="rect">
            <a:avLst/>
          </a:prstGeom>
          <a:noFill/>
        </p:spPr>
        <p:txBody>
          <a:bodyPr wrap="square" rtlCol="0">
            <a:spAutoFit/>
          </a:bodyPr>
          <a:lstStyle/>
          <a:p>
            <a:endParaRPr lang="da-DK" sz="1600" dirty="0">
              <a:latin typeface="Arial" charset="0"/>
            </a:endParaRPr>
          </a:p>
          <a:p>
            <a:endParaRPr lang="da-DK" dirty="0"/>
          </a:p>
        </p:txBody>
      </p:sp>
    </p:spTree>
    <p:extLst>
      <p:ext uri="{BB962C8B-B14F-4D97-AF65-F5344CB8AC3E}">
        <p14:creationId xmlns:p14="http://schemas.microsoft.com/office/powerpoint/2010/main" val="366015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sym typeface="Wingdings" panose="05000000000000000000" pitchFamily="2" charset="2"/>
              </a:rPr>
              <a:t>”:)))))”</a:t>
            </a:r>
            <a:r>
              <a:rPr lang="da-DK" dirty="0" smtClean="0">
                <a:sym typeface="Wingdings" panose="05000000000000000000" pitchFamily="2" charset="2"/>
              </a:rPr>
              <a:t> </a:t>
            </a:r>
            <a:r>
              <a:rPr lang="da-DK" dirty="0" err="1" smtClean="0">
                <a:sym typeface="Wingdings" panose="05000000000000000000" pitchFamily="2" charset="2"/>
              </a:rPr>
              <a:t>indicates</a:t>
            </a:r>
            <a:r>
              <a:rPr lang="da-DK" dirty="0" smtClean="0">
                <a:sym typeface="Wingdings" panose="05000000000000000000" pitchFamily="2" charset="2"/>
              </a:rPr>
              <a:t> ‘</a:t>
            </a:r>
            <a:r>
              <a:rPr lang="da-DK" dirty="0" err="1">
                <a:sym typeface="Wingdings" panose="05000000000000000000" pitchFamily="2" charset="2"/>
              </a:rPr>
              <a:t>i</a:t>
            </a:r>
            <a:r>
              <a:rPr lang="da-DK" dirty="0" err="1" smtClean="0">
                <a:sym typeface="Wingdings" panose="05000000000000000000" pitchFamily="2" charset="2"/>
              </a:rPr>
              <a:t>rony</a:t>
            </a:r>
            <a:r>
              <a:rPr lang="da-DK" dirty="0" smtClean="0"/>
              <a:t>’ </a:t>
            </a:r>
            <a:endParaRPr lang="da-DK" dirty="0"/>
          </a:p>
        </p:txBody>
      </p:sp>
      <p:sp>
        <p:nvSpPr>
          <p:cNvPr id="3" name="Pladsholder til indhold 2"/>
          <p:cNvSpPr>
            <a:spLocks noGrp="1"/>
          </p:cNvSpPr>
          <p:nvPr>
            <p:ph idx="1"/>
          </p:nvPr>
        </p:nvSpPr>
        <p:spPr>
          <a:xfrm>
            <a:off x="457200" y="1628774"/>
            <a:ext cx="8229600" cy="4464521"/>
          </a:xfrm>
          <a:ln>
            <a:solidFill>
              <a:schemeClr val="bg1"/>
            </a:solidFill>
          </a:ln>
        </p:spPr>
        <p:txBody>
          <a:bodyPr/>
          <a:lstStyle/>
          <a:p>
            <a:pPr lvl="1"/>
            <a:r>
              <a:rPr lang="da-DK" sz="1600" dirty="0" err="1"/>
              <a:t>Come</a:t>
            </a:r>
            <a:r>
              <a:rPr lang="da-DK" sz="1600" dirty="0"/>
              <a:t> on, more </a:t>
            </a:r>
            <a:r>
              <a:rPr lang="da-DK" sz="1600" dirty="0" err="1"/>
              <a:t>likes</a:t>
            </a:r>
            <a:r>
              <a:rPr lang="da-DK" sz="1600" dirty="0"/>
              <a:t> </a:t>
            </a:r>
            <a:r>
              <a:rPr lang="da-DK" sz="1600" dirty="0" err="1"/>
              <a:t>are</a:t>
            </a:r>
            <a:r>
              <a:rPr lang="da-DK" sz="1600" dirty="0"/>
              <a:t> </a:t>
            </a:r>
            <a:r>
              <a:rPr lang="da-DK" sz="1600" dirty="0" err="1"/>
              <a:t>needed</a:t>
            </a:r>
            <a:r>
              <a:rPr lang="da-DK" sz="1600" dirty="0"/>
              <a:t>. </a:t>
            </a:r>
            <a:r>
              <a:rPr lang="da-DK" sz="1600" dirty="0" err="1"/>
              <a:t>Because</a:t>
            </a:r>
            <a:r>
              <a:rPr lang="da-DK" sz="1600" dirty="0"/>
              <a:t> </a:t>
            </a:r>
            <a:r>
              <a:rPr lang="da-DK" sz="1600" dirty="0" err="1"/>
              <a:t>then</a:t>
            </a:r>
            <a:r>
              <a:rPr lang="da-DK" sz="1600" dirty="0"/>
              <a:t> it </a:t>
            </a:r>
            <a:r>
              <a:rPr lang="da-DK" sz="1600" dirty="0" err="1"/>
              <a:t>will</a:t>
            </a:r>
            <a:r>
              <a:rPr lang="da-DK" sz="1600" dirty="0"/>
              <a:t> not </a:t>
            </a:r>
            <a:r>
              <a:rPr lang="da-DK" sz="1600" dirty="0" err="1" smtClean="0"/>
              <a:t>come</a:t>
            </a:r>
            <a:r>
              <a:rPr lang="da-DK" sz="1600" dirty="0" smtClean="0"/>
              <a:t>!! </a:t>
            </a:r>
            <a:r>
              <a:rPr lang="da-DK" sz="1600" dirty="0" smtClean="0">
                <a:sym typeface="Wingdings" panose="05000000000000000000" pitchFamily="2" charset="2"/>
              </a:rPr>
              <a:t>:))))))).</a:t>
            </a:r>
          </a:p>
          <a:p>
            <a:pPr lvl="1"/>
            <a:r>
              <a:rPr lang="da-DK" sz="1600" dirty="0" smtClean="0">
                <a:sym typeface="Wingdings" panose="05000000000000000000" pitchFamily="2" charset="2"/>
              </a:rPr>
              <a:t>This </a:t>
            </a:r>
            <a:r>
              <a:rPr lang="da-DK" sz="1600" dirty="0" err="1" smtClean="0">
                <a:sym typeface="Wingdings" panose="05000000000000000000" pitchFamily="2" charset="2"/>
              </a:rPr>
              <a:t>comment</a:t>
            </a:r>
            <a:r>
              <a:rPr lang="da-DK" sz="1600" dirty="0" smtClean="0">
                <a:sym typeface="Wingdings" panose="05000000000000000000" pitchFamily="2" charset="2"/>
              </a:rPr>
              <a:t> is </a:t>
            </a:r>
            <a:r>
              <a:rPr lang="da-DK" sz="1600" dirty="0" err="1" smtClean="0">
                <a:sym typeface="Wingdings" panose="05000000000000000000" pitchFamily="2" charset="2"/>
              </a:rPr>
              <a:t>probably</a:t>
            </a:r>
            <a:r>
              <a:rPr lang="da-DK" sz="1600" dirty="0" smtClean="0">
                <a:sym typeface="Wingdings" panose="05000000000000000000" pitchFamily="2" charset="2"/>
              </a:rPr>
              <a:t> </a:t>
            </a:r>
            <a:r>
              <a:rPr lang="da-DK" sz="1600" dirty="0" err="1" smtClean="0">
                <a:sym typeface="Wingdings" panose="05000000000000000000" pitchFamily="2" charset="2"/>
              </a:rPr>
              <a:t>irony</a:t>
            </a:r>
            <a:r>
              <a:rPr lang="da-DK" sz="1600" dirty="0" smtClean="0">
                <a:sym typeface="Wingdings" panose="05000000000000000000" pitchFamily="2" charset="2"/>
              </a:rPr>
              <a:t> or </a:t>
            </a:r>
            <a:r>
              <a:rPr lang="da-DK" sz="1600" dirty="0" err="1" smtClean="0">
                <a:sym typeface="Wingdings" panose="05000000000000000000" pitchFamily="2" charset="2"/>
              </a:rPr>
              <a:t>sarcasm</a:t>
            </a:r>
            <a:r>
              <a:rPr lang="da-DK" sz="1600" dirty="0" smtClean="0">
                <a:sym typeface="Wingdings" panose="05000000000000000000" pitchFamily="2" charset="2"/>
              </a:rPr>
              <a:t>, </a:t>
            </a:r>
            <a:r>
              <a:rPr lang="da-DK" sz="1600" dirty="0" err="1" smtClean="0">
                <a:sym typeface="Wingdings" panose="05000000000000000000" pitchFamily="2" charset="2"/>
              </a:rPr>
              <a:t>because</a:t>
            </a:r>
            <a:r>
              <a:rPr lang="da-DK" sz="1600" dirty="0" smtClean="0">
                <a:sym typeface="Wingdings" panose="05000000000000000000" pitchFamily="2" charset="2"/>
              </a:rPr>
              <a:t>  </a:t>
            </a:r>
            <a:endParaRPr lang="da-DK" sz="1600" dirty="0" smtClean="0"/>
          </a:p>
          <a:p>
            <a:r>
              <a:rPr lang="da-DK" dirty="0"/>
              <a:t>a</a:t>
            </a:r>
            <a:r>
              <a:rPr lang="da-DK" dirty="0" smtClean="0"/>
              <a:t>) it </a:t>
            </a:r>
            <a:r>
              <a:rPr lang="da-DK" dirty="0"/>
              <a:t>is </a:t>
            </a:r>
            <a:r>
              <a:rPr lang="da-DK" dirty="0" smtClean="0"/>
              <a:t>a </a:t>
            </a:r>
            <a:r>
              <a:rPr lang="da-DK" dirty="0" err="1"/>
              <a:t>violation</a:t>
            </a:r>
            <a:r>
              <a:rPr lang="da-DK" dirty="0"/>
              <a:t> of </a:t>
            </a:r>
            <a:r>
              <a:rPr lang="da-DK" dirty="0" err="1"/>
              <a:t>Grice’s</a:t>
            </a:r>
            <a:r>
              <a:rPr lang="da-DK" dirty="0"/>
              <a:t> </a:t>
            </a:r>
            <a:r>
              <a:rPr lang="da-DK" dirty="0" err="1"/>
              <a:t>maxims</a:t>
            </a:r>
            <a:r>
              <a:rPr lang="da-DK" dirty="0"/>
              <a:t> (not </a:t>
            </a:r>
            <a:r>
              <a:rPr lang="da-DK" dirty="0" err="1"/>
              <a:t>thrue</a:t>
            </a:r>
            <a:r>
              <a:rPr lang="da-DK" dirty="0"/>
              <a:t>), </a:t>
            </a:r>
            <a:endParaRPr lang="da-DK" dirty="0" smtClean="0"/>
          </a:p>
          <a:p>
            <a:r>
              <a:rPr lang="da-DK" dirty="0" smtClean="0"/>
              <a:t>b</a:t>
            </a:r>
            <a:r>
              <a:rPr lang="da-DK" dirty="0"/>
              <a:t>) it is </a:t>
            </a:r>
            <a:r>
              <a:rPr lang="da-DK" dirty="0" err="1"/>
              <a:t>modified</a:t>
            </a:r>
            <a:r>
              <a:rPr lang="da-DK" dirty="0"/>
              <a:t> </a:t>
            </a:r>
            <a:r>
              <a:rPr lang="da-DK" dirty="0" err="1"/>
              <a:t>echo</a:t>
            </a:r>
            <a:r>
              <a:rPr lang="da-DK" dirty="0"/>
              <a:t> of a </a:t>
            </a:r>
            <a:r>
              <a:rPr lang="da-DK" dirty="0" err="1"/>
              <a:t>thought</a:t>
            </a:r>
            <a:r>
              <a:rPr lang="da-DK" dirty="0"/>
              <a:t> of the </a:t>
            </a:r>
            <a:r>
              <a:rPr lang="da-DK" dirty="0" err="1"/>
              <a:t>addressee</a:t>
            </a:r>
            <a:r>
              <a:rPr lang="da-DK" dirty="0"/>
              <a:t>, </a:t>
            </a:r>
            <a:endParaRPr lang="da-DK" dirty="0" smtClean="0"/>
          </a:p>
          <a:p>
            <a:r>
              <a:rPr lang="da-DK" dirty="0" smtClean="0"/>
              <a:t>c</a:t>
            </a:r>
            <a:r>
              <a:rPr lang="da-DK" dirty="0"/>
              <a:t>) and </a:t>
            </a:r>
            <a:r>
              <a:rPr lang="da-DK" dirty="0" err="1"/>
              <a:t>without</a:t>
            </a:r>
            <a:r>
              <a:rPr lang="da-DK" dirty="0"/>
              <a:t> </a:t>
            </a:r>
            <a:r>
              <a:rPr lang="da-DK" dirty="0" err="1"/>
              <a:t>responsibility</a:t>
            </a:r>
            <a:r>
              <a:rPr lang="da-DK" dirty="0"/>
              <a:t> for the speaker is </a:t>
            </a:r>
            <a:r>
              <a:rPr lang="da-DK" dirty="0" err="1"/>
              <a:t>implicated</a:t>
            </a:r>
            <a:r>
              <a:rPr lang="da-DK" dirty="0"/>
              <a:t> </a:t>
            </a:r>
            <a:endParaRPr lang="da-DK" dirty="0" smtClean="0"/>
          </a:p>
          <a:p>
            <a:r>
              <a:rPr lang="da-DK" dirty="0" smtClean="0"/>
              <a:t>d</a:t>
            </a:r>
            <a:r>
              <a:rPr lang="da-DK" dirty="0"/>
              <a:t>) </a:t>
            </a:r>
            <a:r>
              <a:rPr lang="da-DK" dirty="0" err="1"/>
              <a:t>scorn</a:t>
            </a:r>
            <a:r>
              <a:rPr lang="da-DK" dirty="0"/>
              <a:t> of the </a:t>
            </a:r>
            <a:r>
              <a:rPr lang="da-DK" dirty="0" err="1"/>
              <a:t>values</a:t>
            </a:r>
            <a:r>
              <a:rPr lang="da-DK" dirty="0"/>
              <a:t> of the </a:t>
            </a:r>
            <a:r>
              <a:rPr lang="da-DK" dirty="0" err="1"/>
              <a:t>addressee</a:t>
            </a:r>
            <a:r>
              <a:rPr lang="da-DK" dirty="0"/>
              <a:t>.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1757839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476672"/>
            <a:ext cx="5386674" cy="6934090"/>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cxnSp>
        <p:nvCxnSpPr>
          <p:cNvPr id="10" name="Lige pilforbindelse 9"/>
          <p:cNvCxnSpPr/>
          <p:nvPr/>
        </p:nvCxnSpPr>
        <p:spPr>
          <a:xfrm flipH="1" flipV="1">
            <a:off x="5004048" y="908720"/>
            <a:ext cx="3888432"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flipH="1">
            <a:off x="8028384" y="2852936"/>
            <a:ext cx="864096"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flipH="1">
            <a:off x="8784468" y="2852936"/>
            <a:ext cx="108012" cy="20882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9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The </a:t>
            </a:r>
            <a:r>
              <a:rPr lang="da-DK" sz="3200" dirty="0" err="1" smtClean="0"/>
              <a:t>ironical</a:t>
            </a:r>
            <a:r>
              <a:rPr lang="da-DK" sz="3200" dirty="0" smtClean="0"/>
              <a:t> </a:t>
            </a:r>
            <a:r>
              <a:rPr lang="da-DK" sz="3200" dirty="0" err="1" smtClean="0"/>
              <a:t>illocutionary</a:t>
            </a:r>
            <a:r>
              <a:rPr lang="da-DK" sz="3200" dirty="0" smtClean="0"/>
              <a:t> force </a:t>
            </a:r>
            <a:r>
              <a:rPr lang="da-DK" sz="3200" dirty="0" err="1" smtClean="0"/>
              <a:t>indicator</a:t>
            </a:r>
            <a:r>
              <a:rPr lang="da-DK" sz="3200" dirty="0" smtClean="0"/>
              <a:t> ”</a:t>
            </a:r>
            <a:r>
              <a:rPr lang="da-DK" sz="3200" dirty="0" smtClean="0">
                <a:sym typeface="Wingdings" panose="05000000000000000000" pitchFamily="2" charset="2"/>
              </a:rPr>
              <a:t>:</a:t>
            </a:r>
            <a:r>
              <a:rPr lang="da-DK" sz="3200" dirty="0" smtClean="0">
                <a:sym typeface="Wingdings" panose="05000000000000000000" pitchFamily="2" charset="2"/>
              </a:rPr>
              <a:t>))))”</a:t>
            </a:r>
            <a:r>
              <a:rPr lang="da-DK" sz="3200" dirty="0" smtClean="0"/>
              <a:t> is not </a:t>
            </a:r>
            <a:r>
              <a:rPr lang="da-DK" sz="3200" dirty="0" err="1" smtClean="0"/>
              <a:t>understood</a:t>
            </a:r>
            <a:endParaRPr lang="da-DK" sz="3200" dirty="0"/>
          </a:p>
        </p:txBody>
      </p:sp>
      <p:sp>
        <p:nvSpPr>
          <p:cNvPr id="3" name="Pladsholder til indhold 2"/>
          <p:cNvSpPr>
            <a:spLocks noGrp="1"/>
          </p:cNvSpPr>
          <p:nvPr>
            <p:ph idx="1"/>
          </p:nvPr>
        </p:nvSpPr>
        <p:spPr/>
        <p:txBody>
          <a:bodyPr/>
          <a:lstStyle/>
          <a:p>
            <a:r>
              <a:rPr lang="da-DK" sz="2000" dirty="0" smtClean="0"/>
              <a:t>Kl</a:t>
            </a:r>
            <a:r>
              <a:rPr lang="da-DK" sz="2000" dirty="0"/>
              <a:t>. 18:24</a:t>
            </a:r>
          </a:p>
          <a:p>
            <a:r>
              <a:rPr lang="da-DK" sz="2000" b="1" dirty="0"/>
              <a:t>Pernille Bitsch Kielstrup</a:t>
            </a:r>
            <a:r>
              <a:rPr lang="da-DK" sz="2000" dirty="0"/>
              <a:t> Sean </a:t>
            </a:r>
            <a:r>
              <a:rPr lang="da-DK" sz="2000" dirty="0" err="1"/>
              <a:t>Downey</a:t>
            </a:r>
            <a:r>
              <a:rPr lang="da-DK" sz="2000" dirty="0"/>
              <a:t>, hvad snakker du om? Bare fordi en </a:t>
            </a:r>
            <a:r>
              <a:rPr lang="da-DK" sz="2000" dirty="0" err="1"/>
              <a:t>facebook</a:t>
            </a:r>
            <a:r>
              <a:rPr lang="da-DK" sz="2000" dirty="0"/>
              <a:t> side siger “Nej tak til stoffer”, jamen så kan siden sku da ikke gøre en skid ved det</a:t>
            </a:r>
            <a:r>
              <a:rPr lang="da-DK" sz="2000" dirty="0" smtClean="0"/>
              <a:t>.</a:t>
            </a:r>
          </a:p>
          <a:p>
            <a:pPr lvl="1"/>
            <a:r>
              <a:rPr lang="da-DK" sz="1600" dirty="0" smtClean="0"/>
              <a:t>Sean </a:t>
            </a:r>
            <a:r>
              <a:rPr lang="da-DK" sz="1600" dirty="0" err="1" smtClean="0"/>
              <a:t>Downey</a:t>
            </a:r>
            <a:r>
              <a:rPr lang="da-DK" sz="1600" dirty="0" smtClean="0"/>
              <a:t>, </a:t>
            </a:r>
            <a:r>
              <a:rPr lang="da-DK" sz="1600" dirty="0" err="1" smtClean="0"/>
              <a:t>what</a:t>
            </a:r>
            <a:r>
              <a:rPr lang="da-DK" sz="1600" dirty="0" smtClean="0"/>
              <a:t> do </a:t>
            </a:r>
            <a:r>
              <a:rPr lang="da-DK" sz="1600" dirty="0" err="1" smtClean="0"/>
              <a:t>you</a:t>
            </a:r>
            <a:r>
              <a:rPr lang="da-DK" sz="1600" dirty="0" smtClean="0"/>
              <a:t> talk </a:t>
            </a:r>
            <a:r>
              <a:rPr lang="da-DK" sz="1600" dirty="0" err="1" smtClean="0"/>
              <a:t>about</a:t>
            </a:r>
            <a:r>
              <a:rPr lang="da-DK" sz="1600" dirty="0" smtClean="0"/>
              <a:t>. </a:t>
            </a:r>
            <a:r>
              <a:rPr lang="da-DK" sz="1600" dirty="0" err="1" smtClean="0"/>
              <a:t>Only</a:t>
            </a:r>
            <a:r>
              <a:rPr lang="da-DK" sz="1600" dirty="0" smtClean="0"/>
              <a:t> </a:t>
            </a:r>
            <a:r>
              <a:rPr lang="da-DK" sz="1600" dirty="0" err="1" smtClean="0"/>
              <a:t>because</a:t>
            </a:r>
            <a:r>
              <a:rPr lang="da-DK" sz="1600" dirty="0" smtClean="0"/>
              <a:t> a </a:t>
            </a:r>
            <a:r>
              <a:rPr lang="da-DK" sz="1600" dirty="0" err="1" smtClean="0"/>
              <a:t>facebook</a:t>
            </a:r>
            <a:r>
              <a:rPr lang="da-DK" sz="1600" dirty="0" smtClean="0"/>
              <a:t> page </a:t>
            </a:r>
            <a:r>
              <a:rPr lang="da-DK" sz="1600" dirty="0" err="1" smtClean="0"/>
              <a:t>says</a:t>
            </a:r>
            <a:r>
              <a:rPr lang="da-DK" sz="1600" dirty="0" smtClean="0"/>
              <a:t> ” No </a:t>
            </a:r>
            <a:r>
              <a:rPr lang="da-DK" sz="1600" dirty="0" err="1" smtClean="0"/>
              <a:t>thank</a:t>
            </a:r>
            <a:r>
              <a:rPr lang="da-DK" sz="1600" dirty="0" smtClean="0"/>
              <a:t> </a:t>
            </a:r>
            <a:r>
              <a:rPr lang="da-DK" sz="1600" dirty="0" err="1" smtClean="0"/>
              <a:t>you</a:t>
            </a:r>
            <a:r>
              <a:rPr lang="da-DK" sz="1600" dirty="0" smtClean="0"/>
              <a:t> to drugs”, but </a:t>
            </a:r>
            <a:r>
              <a:rPr lang="da-DK" sz="1600" dirty="0" err="1" smtClean="0"/>
              <a:t>then</a:t>
            </a:r>
            <a:r>
              <a:rPr lang="da-DK" sz="1600" dirty="0" smtClean="0"/>
              <a:t> the page </a:t>
            </a:r>
            <a:r>
              <a:rPr lang="da-DK" sz="1600" dirty="0" err="1" smtClean="0"/>
              <a:t>can’t</a:t>
            </a:r>
            <a:r>
              <a:rPr lang="da-DK" sz="1600" dirty="0" smtClean="0"/>
              <a:t> </a:t>
            </a:r>
            <a:r>
              <a:rPr lang="da-DK" sz="1600" dirty="0" err="1" smtClean="0"/>
              <a:t>damned</a:t>
            </a:r>
            <a:r>
              <a:rPr lang="da-DK" sz="1600" dirty="0" smtClean="0"/>
              <a:t> do the shit out of </a:t>
            </a:r>
            <a:r>
              <a:rPr lang="da-DK" sz="1600" dirty="0" err="1" smtClean="0"/>
              <a:t>me</a:t>
            </a:r>
            <a:r>
              <a:rPr lang="da-DK" sz="1600" dirty="0" smtClean="0"/>
              <a:t> </a:t>
            </a:r>
            <a:r>
              <a:rPr lang="da-DK" sz="1600" dirty="0" err="1" smtClean="0"/>
              <a:t>about</a:t>
            </a:r>
            <a:r>
              <a:rPr lang="da-DK" sz="1600" dirty="0" smtClean="0"/>
              <a:t> it. </a:t>
            </a:r>
            <a:endParaRPr lang="da-DK" sz="1600" dirty="0"/>
          </a:p>
          <a:p>
            <a:endParaRPr lang="da-DK" sz="2000" dirty="0" smtClean="0"/>
          </a:p>
          <a:p>
            <a:r>
              <a:rPr lang="da-DK" sz="2000" dirty="0" smtClean="0"/>
              <a:t>kl</a:t>
            </a:r>
            <a:r>
              <a:rPr lang="da-DK" sz="2000" dirty="0"/>
              <a:t>. 18:29</a:t>
            </a:r>
          </a:p>
          <a:p>
            <a:r>
              <a:rPr lang="da-DK" sz="2000" b="1" dirty="0"/>
              <a:t>Sean </a:t>
            </a:r>
            <a:r>
              <a:rPr lang="da-DK" sz="2000" b="1" dirty="0" err="1"/>
              <a:t>Downey</a:t>
            </a:r>
            <a:r>
              <a:rPr lang="da-DK" sz="2000" dirty="0"/>
              <a:t> Pernille Bitsch Kielstrup, du har fejlet i at gennemskue ironien i min første tekst :-). </a:t>
            </a:r>
            <a:endParaRPr lang="da-DK" sz="2000" dirty="0" smtClean="0"/>
          </a:p>
          <a:p>
            <a:pPr lvl="1"/>
            <a:r>
              <a:rPr lang="da-DK" sz="1600" dirty="0" smtClean="0"/>
              <a:t>PBK, </a:t>
            </a:r>
            <a:r>
              <a:rPr lang="da-DK" sz="1600" dirty="0" err="1" smtClean="0"/>
              <a:t>you</a:t>
            </a:r>
            <a:r>
              <a:rPr lang="da-DK" sz="1600" dirty="0" smtClean="0"/>
              <a:t> have </a:t>
            </a:r>
            <a:r>
              <a:rPr lang="da-DK" sz="1600" dirty="0" err="1" smtClean="0"/>
              <a:t>failed</a:t>
            </a:r>
            <a:r>
              <a:rPr lang="da-DK" sz="1600" dirty="0" smtClean="0"/>
              <a:t> in </a:t>
            </a:r>
            <a:r>
              <a:rPr lang="da-DK" sz="1600" dirty="0" err="1" smtClean="0"/>
              <a:t>realizing</a:t>
            </a:r>
            <a:r>
              <a:rPr lang="da-DK" sz="1600" dirty="0" smtClean="0"/>
              <a:t> the </a:t>
            </a:r>
            <a:r>
              <a:rPr lang="da-DK" sz="1600" dirty="0" err="1" smtClean="0"/>
              <a:t>irony</a:t>
            </a:r>
            <a:r>
              <a:rPr lang="da-DK" sz="1600" dirty="0" smtClean="0"/>
              <a:t> of </a:t>
            </a:r>
            <a:r>
              <a:rPr lang="da-DK" sz="1600" dirty="0" err="1" smtClean="0"/>
              <a:t>my</a:t>
            </a:r>
            <a:r>
              <a:rPr lang="da-DK" sz="1600" dirty="0" smtClean="0"/>
              <a:t> </a:t>
            </a:r>
            <a:r>
              <a:rPr lang="da-DK" sz="1600" dirty="0" err="1" smtClean="0"/>
              <a:t>first</a:t>
            </a:r>
            <a:r>
              <a:rPr lang="da-DK" sz="1600" dirty="0" smtClean="0"/>
              <a:t> </a:t>
            </a:r>
            <a:r>
              <a:rPr lang="da-DK" sz="1600" dirty="0" err="1" smtClean="0"/>
              <a:t>text</a:t>
            </a:r>
            <a:endParaRPr lang="da-DK" sz="1600" dirty="0"/>
          </a:p>
          <a:p>
            <a:endParaRPr lang="da-DK" sz="2400"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dirty="0"/>
              <a:t>Ole Togeby 2018: </a:t>
            </a:r>
            <a:r>
              <a:rPr lang="da-DK" altLang="da-DK" i="1" dirty="0" err="1"/>
              <a:t>Emojis</a:t>
            </a:r>
            <a:r>
              <a:rPr lang="da-DK" altLang="da-DK" i="1" dirty="0"/>
              <a:t>, emotions and </a:t>
            </a:r>
            <a:r>
              <a:rPr lang="da-DK" altLang="da-DK" i="1" dirty="0" err="1"/>
              <a:t>reason</a:t>
            </a:r>
            <a:r>
              <a:rPr lang="da-DK" altLang="da-DK" i="1" dirty="0"/>
              <a:t> </a:t>
            </a:r>
            <a:endParaRPr lang="da-DK" altLang="da-DK" i="1" dirty="0"/>
          </a:p>
        </p:txBody>
      </p:sp>
    </p:spTree>
    <p:extLst>
      <p:ext uri="{BB962C8B-B14F-4D97-AF65-F5344CB8AC3E}">
        <p14:creationId xmlns:p14="http://schemas.microsoft.com/office/powerpoint/2010/main" val="577316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IIIA. </a:t>
            </a:r>
            <a:r>
              <a:rPr lang="da-DK" sz="3600" dirty="0" err="1" smtClean="0"/>
              <a:t>Emojis</a:t>
            </a:r>
            <a:r>
              <a:rPr lang="da-DK" sz="3600" dirty="0" smtClean="0"/>
              <a:t> </a:t>
            </a:r>
            <a:r>
              <a:rPr lang="da-DK" sz="3600" dirty="0" err="1" smtClean="0"/>
              <a:t>replacing</a:t>
            </a:r>
            <a:r>
              <a:rPr lang="da-DK" sz="3600" dirty="0" smtClean="0"/>
              <a:t> </a:t>
            </a:r>
            <a:r>
              <a:rPr lang="da-DK" sz="3600" dirty="0" err="1" smtClean="0"/>
              <a:t>words</a:t>
            </a:r>
            <a:r>
              <a:rPr lang="da-DK" sz="3600" dirty="0" smtClean="0"/>
              <a:t> in </a:t>
            </a:r>
            <a:r>
              <a:rPr lang="da-DK" sz="3600" dirty="0" err="1" smtClean="0"/>
              <a:t>linguistic</a:t>
            </a:r>
            <a:r>
              <a:rPr lang="da-DK" sz="3600" dirty="0" smtClean="0"/>
              <a:t> </a:t>
            </a:r>
            <a:r>
              <a:rPr lang="da-DK" sz="3600" dirty="0" err="1" smtClean="0"/>
              <a:t>sentences</a:t>
            </a:r>
            <a:endParaRPr lang="da-DK" sz="3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6696744" cy="401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boks 2"/>
          <p:cNvSpPr txBox="1"/>
          <p:nvPr/>
        </p:nvSpPr>
        <p:spPr>
          <a:xfrm>
            <a:off x="6300192" y="1628800"/>
            <a:ext cx="3024336" cy="1200329"/>
          </a:xfrm>
          <a:prstGeom prst="rect">
            <a:avLst/>
          </a:prstGeom>
          <a:noFill/>
        </p:spPr>
        <p:txBody>
          <a:bodyPr wrap="square" rtlCol="0">
            <a:spAutoFit/>
          </a:bodyPr>
          <a:lstStyle/>
          <a:p>
            <a:r>
              <a:rPr lang="da-DK" dirty="0" smtClean="0"/>
              <a:t>Hey &lt;3 , I am </a:t>
            </a:r>
            <a:r>
              <a:rPr lang="da-DK" dirty="0" err="1" smtClean="0"/>
              <a:t>walking</a:t>
            </a:r>
            <a:r>
              <a:rPr lang="da-DK" dirty="0" smtClean="0"/>
              <a:t> with # in #, </a:t>
            </a:r>
            <a:r>
              <a:rPr lang="da-DK" dirty="0" err="1" smtClean="0"/>
              <a:t>don’t</a:t>
            </a:r>
            <a:r>
              <a:rPr lang="da-DK" dirty="0" smtClean="0"/>
              <a:t>  </a:t>
            </a:r>
            <a:r>
              <a:rPr lang="da-DK" dirty="0" err="1" smtClean="0"/>
              <a:t>you</a:t>
            </a:r>
            <a:r>
              <a:rPr lang="da-DK" dirty="0" smtClean="0"/>
              <a:t> </a:t>
            </a:r>
            <a:r>
              <a:rPr lang="da-DK" dirty="0" err="1" smtClean="0"/>
              <a:t>make</a:t>
            </a:r>
            <a:r>
              <a:rPr lang="da-DK" dirty="0" smtClean="0"/>
              <a:t> #? By the </a:t>
            </a:r>
            <a:r>
              <a:rPr lang="da-DK" dirty="0" err="1" smtClean="0"/>
              <a:t>way</a:t>
            </a:r>
            <a:r>
              <a:rPr lang="da-DK" dirty="0" smtClean="0"/>
              <a:t>, </a:t>
            </a:r>
            <a:r>
              <a:rPr lang="da-DK" dirty="0" err="1" smtClean="0"/>
              <a:t>what</a:t>
            </a:r>
            <a:r>
              <a:rPr lang="da-DK" dirty="0" smtClean="0"/>
              <a:t> </a:t>
            </a:r>
            <a:r>
              <a:rPr lang="da-DK" dirty="0" err="1" smtClean="0"/>
              <a:t>about</a:t>
            </a:r>
            <a:r>
              <a:rPr lang="da-DK" dirty="0" smtClean="0"/>
              <a:t> # + # to </a:t>
            </a:r>
            <a:r>
              <a:rPr lang="da-DK" dirty="0" err="1" smtClean="0"/>
              <a:t>night</a:t>
            </a:r>
            <a:r>
              <a:rPr lang="da-DK" dirty="0" smtClean="0"/>
              <a:t>) </a:t>
            </a:r>
            <a:r>
              <a:rPr lang="da-DK" dirty="0" smtClean="0">
                <a:sym typeface="Wingdings" panose="05000000000000000000" pitchFamily="2" charset="2"/>
              </a:rPr>
              <a:t></a:t>
            </a:r>
            <a:endParaRPr lang="da-DK" dirty="0"/>
          </a:p>
        </p:txBody>
      </p:sp>
      <p:sp>
        <p:nvSpPr>
          <p:cNvPr id="7" name="Tekstboks 6"/>
          <p:cNvSpPr txBox="1"/>
          <p:nvPr/>
        </p:nvSpPr>
        <p:spPr>
          <a:xfrm>
            <a:off x="6300192" y="3068960"/>
            <a:ext cx="3024336" cy="1938992"/>
          </a:xfrm>
          <a:prstGeom prst="rect">
            <a:avLst/>
          </a:prstGeom>
          <a:noFill/>
        </p:spPr>
        <p:txBody>
          <a:bodyPr wrap="square" rtlCol="0">
            <a:spAutoFit/>
          </a:bodyPr>
          <a:lstStyle/>
          <a:p>
            <a:r>
              <a:rPr lang="da-DK" sz="2400" dirty="0" err="1" smtClean="0"/>
              <a:t>Emojis</a:t>
            </a:r>
            <a:r>
              <a:rPr lang="da-DK" sz="2400" dirty="0" smtClean="0"/>
              <a:t> </a:t>
            </a:r>
            <a:r>
              <a:rPr lang="da-DK" sz="2400" dirty="0" err="1" smtClean="0"/>
              <a:t>replacing</a:t>
            </a:r>
            <a:r>
              <a:rPr lang="da-DK" sz="2400" dirty="0" smtClean="0"/>
              <a:t> </a:t>
            </a:r>
            <a:r>
              <a:rPr lang="da-DK" sz="2400" dirty="0" err="1" smtClean="0"/>
              <a:t>words</a:t>
            </a:r>
            <a:r>
              <a:rPr lang="da-DK" sz="2400" dirty="0" smtClean="0"/>
              <a:t> </a:t>
            </a:r>
            <a:r>
              <a:rPr lang="da-DK" sz="2400" dirty="0" err="1" smtClean="0"/>
              <a:t>occur</a:t>
            </a:r>
            <a:r>
              <a:rPr lang="da-DK" sz="2400" dirty="0" smtClean="0"/>
              <a:t> in </a:t>
            </a:r>
            <a:r>
              <a:rPr lang="da-DK" sz="2400" dirty="0" err="1" smtClean="0"/>
              <a:t>phone</a:t>
            </a:r>
            <a:r>
              <a:rPr lang="da-DK" sz="2400" dirty="0" smtClean="0"/>
              <a:t> </a:t>
            </a:r>
            <a:r>
              <a:rPr lang="da-DK" sz="2400" dirty="0" err="1" smtClean="0"/>
              <a:t>calls</a:t>
            </a:r>
            <a:r>
              <a:rPr lang="da-DK" sz="2400" dirty="0" smtClean="0"/>
              <a:t>, but not </a:t>
            </a:r>
            <a:r>
              <a:rPr lang="da-DK" sz="2400" dirty="0" err="1" smtClean="0"/>
              <a:t>often</a:t>
            </a:r>
            <a:r>
              <a:rPr lang="da-DK" sz="2400" dirty="0" smtClean="0"/>
              <a:t> on public Facebook pages. </a:t>
            </a:r>
            <a:endParaRPr lang="da-DK" sz="2400" dirty="0"/>
          </a:p>
        </p:txBody>
      </p:sp>
    </p:spTree>
    <p:extLst>
      <p:ext uri="{BB962C8B-B14F-4D97-AF65-F5344CB8AC3E}">
        <p14:creationId xmlns:p14="http://schemas.microsoft.com/office/powerpoint/2010/main" val="2731479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IIIB. </a:t>
            </a:r>
            <a:r>
              <a:rPr lang="da-DK" dirty="0" err="1" smtClean="0"/>
              <a:t>Syntactic</a:t>
            </a:r>
            <a:r>
              <a:rPr lang="da-DK" dirty="0" smtClean="0"/>
              <a:t> unit (film </a:t>
            </a:r>
            <a:r>
              <a:rPr lang="da-DK" dirty="0" err="1" smtClean="0"/>
              <a:t>title</a:t>
            </a:r>
            <a:r>
              <a:rPr lang="da-DK" dirty="0" smtClean="0"/>
              <a:t>) </a:t>
            </a:r>
            <a:r>
              <a:rPr lang="da-DK" dirty="0" err="1" smtClean="0"/>
              <a:t>composed</a:t>
            </a:r>
            <a:r>
              <a:rPr lang="da-DK" dirty="0" smtClean="0"/>
              <a:t> by </a:t>
            </a:r>
            <a:r>
              <a:rPr lang="da-DK" dirty="0" err="1" smtClean="0"/>
              <a:t>emojis</a:t>
            </a:r>
            <a:endParaRPr lang="da-DK" dirty="0"/>
          </a:p>
        </p:txBody>
      </p:sp>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1658" y="4769768"/>
            <a:ext cx="3776590" cy="2088232"/>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3" y="1712749"/>
            <a:ext cx="2907134" cy="2759001"/>
          </a:xfrm>
          <a:prstGeom prst="rect">
            <a:avLst/>
          </a:prstGeom>
        </p:spPr>
      </p:pic>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17" y="1712749"/>
            <a:ext cx="3384376" cy="2759001"/>
          </a:xfrm>
          <a:prstGeom prst="rect">
            <a:avLst/>
          </a:prstGeom>
        </p:spPr>
      </p:pic>
    </p:spTree>
    <p:extLst>
      <p:ext uri="{BB962C8B-B14F-4D97-AF65-F5344CB8AC3E}">
        <p14:creationId xmlns:p14="http://schemas.microsoft.com/office/powerpoint/2010/main" val="2665122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a:t>
            </a:r>
            <a:r>
              <a:rPr lang="da-DK" dirty="0" err="1" smtClean="0"/>
              <a:t>function</a:t>
            </a:r>
            <a:r>
              <a:rPr lang="da-DK" dirty="0" smtClean="0"/>
              <a:t> of </a:t>
            </a:r>
            <a:r>
              <a:rPr lang="da-DK" dirty="0" err="1" smtClean="0"/>
              <a:t>emojis</a:t>
            </a:r>
            <a:endParaRPr lang="da-DK" dirty="0"/>
          </a:p>
        </p:txBody>
      </p:sp>
      <p:sp>
        <p:nvSpPr>
          <p:cNvPr id="3" name="Pladsholder til indhold 2"/>
          <p:cNvSpPr>
            <a:spLocks noGrp="1"/>
          </p:cNvSpPr>
          <p:nvPr>
            <p:ph idx="1"/>
          </p:nvPr>
        </p:nvSpPr>
        <p:spPr/>
        <p:txBody>
          <a:bodyPr/>
          <a:lstStyle/>
          <a:p>
            <a:r>
              <a:rPr lang="en-GB" sz="2000" dirty="0"/>
              <a:t>I. </a:t>
            </a:r>
            <a:r>
              <a:rPr lang="en-GB" sz="2000" dirty="0" smtClean="0"/>
              <a:t>as a whole </a:t>
            </a:r>
            <a:r>
              <a:rPr lang="en-GB" sz="2000" dirty="0"/>
              <a:t>electronic reply</a:t>
            </a:r>
          </a:p>
          <a:p>
            <a:pPr lvl="1"/>
            <a:r>
              <a:rPr lang="en-GB" sz="1800" dirty="0"/>
              <a:t>A. as minimal </a:t>
            </a:r>
            <a:r>
              <a:rPr lang="en-GB" sz="1800" dirty="0" smtClean="0"/>
              <a:t>response, </a:t>
            </a:r>
            <a:r>
              <a:rPr lang="en-GB" sz="1800" dirty="0"/>
              <a:t>e.g. </a:t>
            </a:r>
            <a:r>
              <a:rPr lang="en-GB" sz="1800" dirty="0" smtClean="0"/>
              <a:t>likes </a:t>
            </a:r>
            <a:endParaRPr lang="en-GB" sz="1800" dirty="0"/>
          </a:p>
          <a:p>
            <a:pPr lvl="1"/>
            <a:r>
              <a:rPr lang="en-GB" sz="1800" dirty="0"/>
              <a:t>B. as genuine answer, standard </a:t>
            </a:r>
            <a:r>
              <a:rPr lang="en-GB" sz="1800" dirty="0" err="1" smtClean="0"/>
              <a:t>emojis</a:t>
            </a:r>
            <a:endParaRPr lang="en-GB" sz="1800" dirty="0" smtClean="0"/>
          </a:p>
          <a:p>
            <a:r>
              <a:rPr lang="en-GB" sz="2000" dirty="0" smtClean="0"/>
              <a:t>II.  as a comment to a linguistic </a:t>
            </a:r>
          </a:p>
          <a:p>
            <a:r>
              <a:rPr lang="en-GB" sz="2000" dirty="0" smtClean="0"/>
              <a:t>sentence in a modal ensemble</a:t>
            </a:r>
          </a:p>
          <a:p>
            <a:pPr lvl="1"/>
            <a:r>
              <a:rPr lang="en-GB" sz="1800" dirty="0" smtClean="0"/>
              <a:t>A. as a kind of punctuation</a:t>
            </a:r>
          </a:p>
          <a:p>
            <a:pPr lvl="1"/>
            <a:r>
              <a:rPr lang="en-GB" sz="1800" dirty="0" smtClean="0"/>
              <a:t>B. as a kind of attitude adverbial</a:t>
            </a:r>
          </a:p>
          <a:p>
            <a:pPr lvl="1"/>
            <a:r>
              <a:rPr lang="en-GB" sz="1800" dirty="0" smtClean="0"/>
              <a:t>C. as a kind of illocutionary force indicator</a:t>
            </a:r>
          </a:p>
          <a:p>
            <a:r>
              <a:rPr lang="en-GB" sz="2000" dirty="0" smtClean="0"/>
              <a:t>III. as a part of speech or a word </a:t>
            </a:r>
          </a:p>
          <a:p>
            <a:r>
              <a:rPr lang="en-GB" sz="2000" dirty="0" smtClean="0"/>
              <a:t>in a sentence, often as a NP (but not as in a rebus)</a:t>
            </a:r>
          </a:p>
          <a:p>
            <a:pPr lvl="1"/>
            <a:r>
              <a:rPr lang="en-GB" sz="1800" dirty="0" smtClean="0"/>
              <a:t>A. as a word in a </a:t>
            </a:r>
            <a:r>
              <a:rPr lang="en-GB" sz="1800" dirty="0" err="1" smtClean="0"/>
              <a:t>liguistic</a:t>
            </a:r>
            <a:r>
              <a:rPr lang="en-GB" sz="1800" dirty="0" smtClean="0"/>
              <a:t> sentence</a:t>
            </a:r>
          </a:p>
          <a:p>
            <a:pPr lvl="1"/>
            <a:r>
              <a:rPr lang="en-GB" sz="1800" dirty="0" smtClean="0"/>
              <a:t>B. as a syntactic unit </a:t>
            </a:r>
            <a:r>
              <a:rPr lang="en-GB" sz="1800" dirty="0"/>
              <a:t>c</a:t>
            </a:r>
            <a:r>
              <a:rPr lang="en-GB" sz="1800" dirty="0" smtClean="0"/>
              <a:t>omposed by </a:t>
            </a:r>
            <a:r>
              <a:rPr lang="en-GB" sz="1800" dirty="0" err="1" smtClean="0"/>
              <a:t>emojis</a:t>
            </a:r>
            <a:endParaRPr lang="en-GB" sz="1800" dirty="0"/>
          </a:p>
          <a:p>
            <a:r>
              <a:rPr lang="en-GB" sz="2400" dirty="0" smtClean="0"/>
              <a:t> </a:t>
            </a:r>
            <a:endParaRPr lang="en-GB" sz="2400" dirty="0"/>
          </a:p>
          <a:p>
            <a:endParaRPr lang="en-GB" dirty="0" smtClean="0"/>
          </a:p>
          <a:p>
            <a:pPr lvl="1"/>
            <a:endParaRPr lang="en-GB"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046" y="1913463"/>
            <a:ext cx="1771429" cy="3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970602"/>
            <a:ext cx="1002804" cy="70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144317"/>
            <a:ext cx="3300536" cy="44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1046" y="3717032"/>
            <a:ext cx="24479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760" y="4069457"/>
            <a:ext cx="3819705" cy="38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4511068"/>
            <a:ext cx="2066196" cy="123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led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4989" y="5306762"/>
            <a:ext cx="1089339" cy="888048"/>
          </a:xfrm>
          <a:prstGeom prst="rect">
            <a:avLst/>
          </a:prstGeom>
        </p:spPr>
      </p:pic>
    </p:spTree>
    <p:extLst>
      <p:ext uri="{BB962C8B-B14F-4D97-AF65-F5344CB8AC3E}">
        <p14:creationId xmlns:p14="http://schemas.microsoft.com/office/powerpoint/2010/main" val="2514709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Meaning</a:t>
            </a:r>
            <a:r>
              <a:rPr lang="da-DK" dirty="0" smtClean="0"/>
              <a:t> of </a:t>
            </a:r>
            <a:r>
              <a:rPr lang="da-DK" dirty="0" err="1" smtClean="0"/>
              <a:t>linguistic</a:t>
            </a:r>
            <a:r>
              <a:rPr lang="da-DK" dirty="0" smtClean="0"/>
              <a:t> </a:t>
            </a:r>
            <a:r>
              <a:rPr lang="da-DK" dirty="0" err="1" smtClean="0"/>
              <a:t>signs</a:t>
            </a:r>
            <a:r>
              <a:rPr lang="da-DK" dirty="0" smtClean="0"/>
              <a:t> (</a:t>
            </a:r>
            <a:r>
              <a:rPr lang="da-DK" dirty="0" err="1" smtClean="0"/>
              <a:t>sentence</a:t>
            </a:r>
            <a:r>
              <a:rPr lang="da-DK" dirty="0" smtClean="0"/>
              <a:t> </a:t>
            </a:r>
            <a:r>
              <a:rPr lang="da-DK" dirty="0" err="1" smtClean="0"/>
              <a:t>utterances</a:t>
            </a:r>
            <a:r>
              <a:rPr lang="da-DK" dirty="0" smtClean="0"/>
              <a:t>)</a:t>
            </a:r>
            <a:endParaRPr lang="da-DK" dirty="0"/>
          </a:p>
        </p:txBody>
      </p:sp>
      <p:sp>
        <p:nvSpPr>
          <p:cNvPr id="3" name="Pladsholder til indhold 2"/>
          <p:cNvSpPr>
            <a:spLocks noGrp="1"/>
          </p:cNvSpPr>
          <p:nvPr>
            <p:ph idx="1"/>
          </p:nvPr>
        </p:nvSpPr>
        <p:spPr/>
        <p:txBody>
          <a:bodyPr/>
          <a:lstStyle/>
          <a:p>
            <a:r>
              <a:rPr lang="da-DK" dirty="0"/>
              <a:t>A </a:t>
            </a:r>
            <a:r>
              <a:rPr lang="da-DK" dirty="0" err="1"/>
              <a:t>linguistic</a:t>
            </a:r>
            <a:r>
              <a:rPr lang="da-DK" dirty="0"/>
              <a:t> (</a:t>
            </a:r>
            <a:r>
              <a:rPr lang="da-DK" dirty="0" err="1" smtClean="0"/>
              <a:t>written</a:t>
            </a:r>
            <a:r>
              <a:rPr lang="da-DK" dirty="0" smtClean="0"/>
              <a:t> or </a:t>
            </a:r>
            <a:r>
              <a:rPr lang="da-DK" dirty="0" err="1" smtClean="0"/>
              <a:t>spoken</a:t>
            </a:r>
            <a:r>
              <a:rPr lang="da-DK" dirty="0" smtClean="0"/>
              <a:t>) </a:t>
            </a:r>
            <a:r>
              <a:rPr lang="da-DK" dirty="0" err="1"/>
              <a:t>sentence</a:t>
            </a:r>
            <a:r>
              <a:rPr lang="da-DK" dirty="0"/>
              <a:t> has double </a:t>
            </a:r>
            <a:r>
              <a:rPr lang="da-DK" dirty="0" err="1" smtClean="0"/>
              <a:t>articulation</a:t>
            </a:r>
            <a:r>
              <a:rPr lang="da-DK" dirty="0"/>
              <a:t> </a:t>
            </a:r>
            <a:r>
              <a:rPr lang="da-DK" dirty="0" smtClean="0"/>
              <a:t>with </a:t>
            </a:r>
            <a:r>
              <a:rPr lang="da-DK" dirty="0" err="1" smtClean="0"/>
              <a:t>two</a:t>
            </a:r>
            <a:r>
              <a:rPr lang="da-DK" dirty="0" smtClean="0"/>
              <a:t> </a:t>
            </a:r>
            <a:r>
              <a:rPr lang="da-DK" dirty="0" err="1" smtClean="0"/>
              <a:t>levels</a:t>
            </a:r>
            <a:r>
              <a:rPr lang="da-DK" dirty="0" smtClean="0"/>
              <a:t>: </a:t>
            </a:r>
            <a:r>
              <a:rPr lang="da-DK" dirty="0" err="1" smtClean="0"/>
              <a:t>sentences</a:t>
            </a:r>
            <a:r>
              <a:rPr lang="da-DK" dirty="0" smtClean="0"/>
              <a:t> and </a:t>
            </a:r>
            <a:r>
              <a:rPr lang="da-DK" dirty="0" err="1" smtClean="0"/>
              <a:t>morphemes</a:t>
            </a:r>
            <a:r>
              <a:rPr lang="da-DK" dirty="0" smtClean="0"/>
              <a:t>. </a:t>
            </a:r>
          </a:p>
          <a:p>
            <a:r>
              <a:rPr lang="da-DK" dirty="0" smtClean="0"/>
              <a:t>A </a:t>
            </a:r>
            <a:r>
              <a:rPr lang="da-DK" dirty="0" err="1" smtClean="0"/>
              <a:t>functional</a:t>
            </a:r>
            <a:r>
              <a:rPr lang="da-DK" dirty="0" smtClean="0"/>
              <a:t> </a:t>
            </a:r>
            <a:r>
              <a:rPr lang="da-DK" dirty="0" err="1" smtClean="0"/>
              <a:t>linguistic</a:t>
            </a:r>
            <a:r>
              <a:rPr lang="da-DK" dirty="0" smtClean="0"/>
              <a:t> unit is a </a:t>
            </a:r>
            <a:r>
              <a:rPr lang="da-DK" dirty="0" err="1" smtClean="0"/>
              <a:t>sentence</a:t>
            </a:r>
            <a:r>
              <a:rPr lang="da-DK" dirty="0" smtClean="0"/>
              <a:t> with </a:t>
            </a:r>
            <a:r>
              <a:rPr lang="da-DK" dirty="0" err="1" smtClean="0"/>
              <a:t>semantic</a:t>
            </a:r>
            <a:r>
              <a:rPr lang="da-DK" dirty="0" smtClean="0"/>
              <a:t> </a:t>
            </a:r>
            <a:r>
              <a:rPr lang="da-DK" dirty="0" err="1" smtClean="0"/>
              <a:t>truth</a:t>
            </a:r>
            <a:r>
              <a:rPr lang="da-DK" dirty="0" smtClean="0"/>
              <a:t> </a:t>
            </a:r>
            <a:r>
              <a:rPr lang="da-DK" dirty="0" err="1" smtClean="0"/>
              <a:t>value</a:t>
            </a:r>
            <a:r>
              <a:rPr lang="da-DK" dirty="0" smtClean="0"/>
              <a:t>.</a:t>
            </a:r>
          </a:p>
          <a:p>
            <a:r>
              <a:rPr lang="da-DK" dirty="0" smtClean="0"/>
              <a:t>A </a:t>
            </a:r>
            <a:r>
              <a:rPr lang="da-DK" dirty="0" err="1" smtClean="0"/>
              <a:t>sentence</a:t>
            </a:r>
            <a:r>
              <a:rPr lang="da-DK" dirty="0" smtClean="0"/>
              <a:t> is </a:t>
            </a:r>
            <a:r>
              <a:rPr lang="da-DK" dirty="0" err="1" smtClean="0"/>
              <a:t>composed</a:t>
            </a:r>
            <a:r>
              <a:rPr lang="da-DK" dirty="0" smtClean="0"/>
              <a:t>, </a:t>
            </a:r>
            <a:r>
              <a:rPr lang="da-DK" dirty="0" err="1" smtClean="0"/>
              <a:t>according</a:t>
            </a:r>
            <a:r>
              <a:rPr lang="da-DK" dirty="0" smtClean="0"/>
              <a:t> to </a:t>
            </a:r>
            <a:r>
              <a:rPr lang="da-DK" dirty="0" err="1" smtClean="0"/>
              <a:t>morphological</a:t>
            </a:r>
            <a:r>
              <a:rPr lang="da-DK" dirty="0" smtClean="0"/>
              <a:t> and </a:t>
            </a:r>
            <a:r>
              <a:rPr lang="da-DK" dirty="0" err="1" smtClean="0"/>
              <a:t>syntactical</a:t>
            </a:r>
            <a:r>
              <a:rPr lang="da-DK" dirty="0" smtClean="0"/>
              <a:t> </a:t>
            </a:r>
            <a:r>
              <a:rPr lang="da-DK" dirty="0" err="1" smtClean="0"/>
              <a:t>rules</a:t>
            </a:r>
            <a:r>
              <a:rPr lang="da-DK" dirty="0" smtClean="0"/>
              <a:t>, of minimal </a:t>
            </a:r>
            <a:r>
              <a:rPr lang="da-DK" dirty="0" err="1" smtClean="0"/>
              <a:t>meaning</a:t>
            </a:r>
            <a:r>
              <a:rPr lang="da-DK" dirty="0" smtClean="0"/>
              <a:t> units: </a:t>
            </a:r>
            <a:r>
              <a:rPr lang="da-DK" dirty="0" err="1" smtClean="0"/>
              <a:t>words</a:t>
            </a:r>
            <a:r>
              <a:rPr lang="da-DK" dirty="0" smtClean="0"/>
              <a:t> and </a:t>
            </a:r>
            <a:r>
              <a:rPr lang="da-DK" dirty="0" err="1" smtClean="0"/>
              <a:t>morphemes</a:t>
            </a:r>
            <a:r>
              <a:rPr lang="da-DK" dirty="0" smtClean="0"/>
              <a:t>.  </a:t>
            </a:r>
          </a:p>
          <a:p>
            <a:endParaRPr lang="da-DK" dirty="0" smtClean="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400664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575" y="304909"/>
            <a:ext cx="8229600" cy="1143000"/>
          </a:xfrm>
        </p:spPr>
        <p:txBody>
          <a:bodyPr/>
          <a:lstStyle/>
          <a:p>
            <a:r>
              <a:rPr lang="da-DK" dirty="0" err="1" smtClean="0"/>
              <a:t>Emoji</a:t>
            </a:r>
            <a:endParaRPr lang="da-DK" dirty="0"/>
          </a:p>
        </p:txBody>
      </p:sp>
      <p:sp>
        <p:nvSpPr>
          <p:cNvPr id="3" name="Pladsholder til indhold 2"/>
          <p:cNvSpPr>
            <a:spLocks noGrp="1"/>
          </p:cNvSpPr>
          <p:nvPr>
            <p:ph idx="1"/>
          </p:nvPr>
        </p:nvSpPr>
        <p:spPr/>
        <p:txBody>
          <a:bodyPr/>
          <a:lstStyle/>
          <a:p>
            <a:r>
              <a:rPr lang="en-US" sz="3200" dirty="0"/>
              <a:t>An emoji is an pictogram that takes part in a modal ensemble in electronic messages and web pages, and which belongs to an inventory (e.g.: </a:t>
            </a:r>
            <a:r>
              <a:rPr lang="en-US" sz="3200" b="1" dirty="0"/>
              <a:t>☺ ☎ ⌚ ✄ ✈</a:t>
            </a:r>
            <a:r>
              <a:rPr lang="en-US" sz="3200" dirty="0"/>
              <a:t>). </a:t>
            </a:r>
          </a:p>
          <a:p>
            <a:pPr lvl="1"/>
            <a:r>
              <a:rPr lang="en-US" sz="1600" dirty="0"/>
              <a:t>Originally meaning pictograph, the word </a:t>
            </a:r>
            <a:r>
              <a:rPr lang="en-US" sz="1600" i="1" dirty="0"/>
              <a:t>emoji </a:t>
            </a:r>
            <a:r>
              <a:rPr lang="en-US" sz="1600" dirty="0"/>
              <a:t>comes from Japanese e ("picture") + </a:t>
            </a:r>
            <a:r>
              <a:rPr lang="en-US" sz="1600" dirty="0" err="1"/>
              <a:t>moji</a:t>
            </a:r>
            <a:r>
              <a:rPr lang="en-US" sz="1600" dirty="0"/>
              <a:t> ("character"). The resemblance to the English words </a:t>
            </a:r>
            <a:r>
              <a:rPr lang="en-US" sz="1600" i="1" dirty="0"/>
              <a:t>emotion</a:t>
            </a:r>
            <a:r>
              <a:rPr lang="en-US" sz="1600" dirty="0"/>
              <a:t> and </a:t>
            </a:r>
            <a:r>
              <a:rPr lang="en-US" sz="1600" i="1" dirty="0"/>
              <a:t>emoticon</a:t>
            </a:r>
            <a:r>
              <a:rPr lang="en-US" sz="1600" dirty="0"/>
              <a:t> is purely coincidental.</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r>
              <a:rPr lang="da-DK" altLang="da-DK" dirty="0">
                <a:latin typeface="Arial" panose="020B0604020202020204" pitchFamily="34" charset="0"/>
              </a:rPr>
              <a:t>Ole Togeby 2018: The </a:t>
            </a:r>
            <a:r>
              <a:rPr lang="da-DK" altLang="da-DK" dirty="0" err="1">
                <a:latin typeface="Arial" panose="020B0604020202020204" pitchFamily="34" charset="0"/>
              </a:rPr>
              <a:t>meaning</a:t>
            </a:r>
            <a:r>
              <a:rPr lang="da-DK" altLang="da-DK" dirty="0">
                <a:latin typeface="Arial" panose="020B0604020202020204" pitchFamily="34" charset="0"/>
              </a:rPr>
              <a:t> of </a:t>
            </a:r>
            <a:r>
              <a:rPr lang="da-DK" altLang="da-DK" dirty="0" err="1">
                <a:latin typeface="Arial" panose="020B0604020202020204" pitchFamily="34" charset="0"/>
              </a:rPr>
              <a:t>e</a:t>
            </a:r>
            <a:r>
              <a:rPr lang="da-DK" altLang="da-DK" sz="800" i="1" dirty="0" err="1">
                <a:latin typeface="Arial" panose="020B0604020202020204" pitchFamily="34" charset="0"/>
              </a:rPr>
              <a:t>mojis</a:t>
            </a:r>
            <a:r>
              <a:rPr lang="da-DK" altLang="da-DK" sz="800" i="1" dirty="0">
                <a:latin typeface="Arial" panose="020B0604020202020204" pitchFamily="34" charset="0"/>
              </a:rPr>
              <a:t> </a:t>
            </a:r>
          </a:p>
        </p:txBody>
      </p:sp>
      <p:sp>
        <p:nvSpPr>
          <p:cNvPr id="6" name="Tekstboks 5"/>
          <p:cNvSpPr txBox="1"/>
          <p:nvPr/>
        </p:nvSpPr>
        <p:spPr>
          <a:xfrm>
            <a:off x="0" y="497052"/>
            <a:ext cx="432048" cy="369332"/>
          </a:xfrm>
          <a:prstGeom prst="rect">
            <a:avLst/>
          </a:prstGeom>
          <a:noFill/>
        </p:spPr>
        <p:txBody>
          <a:bodyPr wrap="square" rtlCol="0">
            <a:spAutoFit/>
          </a:bodyPr>
          <a:lstStyle/>
          <a:p>
            <a:r>
              <a:rPr lang="da-DK" dirty="0" smtClean="0"/>
              <a:t>I.</a:t>
            </a:r>
            <a:endParaRPr lang="da-DK" dirty="0"/>
          </a:p>
        </p:txBody>
      </p:sp>
    </p:spTree>
    <p:extLst>
      <p:ext uri="{BB962C8B-B14F-4D97-AF65-F5344CB8AC3E}">
        <p14:creationId xmlns:p14="http://schemas.microsoft.com/office/powerpoint/2010/main" val="2436202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Second </a:t>
            </a:r>
            <a:r>
              <a:rPr lang="da-DK" dirty="0" err="1" smtClean="0"/>
              <a:t>articulation</a:t>
            </a:r>
            <a:endParaRPr lang="da-DK" dirty="0"/>
          </a:p>
        </p:txBody>
      </p:sp>
      <p:sp>
        <p:nvSpPr>
          <p:cNvPr id="3" name="Pladsholder til indhold 2"/>
          <p:cNvSpPr>
            <a:spLocks noGrp="1"/>
          </p:cNvSpPr>
          <p:nvPr>
            <p:ph idx="1"/>
          </p:nvPr>
        </p:nvSpPr>
        <p:spPr/>
        <p:txBody>
          <a:bodyPr/>
          <a:lstStyle/>
          <a:p>
            <a:r>
              <a:rPr lang="da-DK" dirty="0"/>
              <a:t>Words and </a:t>
            </a:r>
            <a:r>
              <a:rPr lang="da-DK" dirty="0" err="1"/>
              <a:t>morphemes</a:t>
            </a:r>
            <a:r>
              <a:rPr lang="da-DK" dirty="0"/>
              <a:t> </a:t>
            </a:r>
            <a:r>
              <a:rPr lang="da-DK" dirty="0" err="1"/>
              <a:t>are</a:t>
            </a:r>
            <a:r>
              <a:rPr lang="da-DK" dirty="0"/>
              <a:t> </a:t>
            </a:r>
            <a:r>
              <a:rPr lang="da-DK" dirty="0" err="1"/>
              <a:t>selected</a:t>
            </a:r>
            <a:r>
              <a:rPr lang="da-DK" dirty="0"/>
              <a:t> from a infinit </a:t>
            </a:r>
            <a:r>
              <a:rPr lang="da-DK" dirty="0" err="1" smtClean="0"/>
              <a:t>vocabulary</a:t>
            </a:r>
            <a:r>
              <a:rPr lang="da-DK" dirty="0" smtClean="0"/>
              <a:t> of form-</a:t>
            </a:r>
            <a:r>
              <a:rPr lang="da-DK" dirty="0" err="1" smtClean="0"/>
              <a:t>meaning</a:t>
            </a:r>
            <a:r>
              <a:rPr lang="da-DK" dirty="0"/>
              <a:t> </a:t>
            </a:r>
            <a:r>
              <a:rPr lang="da-DK" dirty="0" err="1" smtClean="0"/>
              <a:t>pairings</a:t>
            </a:r>
            <a:r>
              <a:rPr lang="da-DK" dirty="0" smtClean="0"/>
              <a:t>. </a:t>
            </a:r>
            <a:endParaRPr lang="da-DK" dirty="0"/>
          </a:p>
          <a:p>
            <a:r>
              <a:rPr lang="da-DK" dirty="0"/>
              <a:t>A </a:t>
            </a:r>
            <a:r>
              <a:rPr lang="da-DK" dirty="0" err="1"/>
              <a:t>language</a:t>
            </a:r>
            <a:r>
              <a:rPr lang="da-DK" dirty="0"/>
              <a:t> </a:t>
            </a:r>
            <a:r>
              <a:rPr lang="da-DK" dirty="0" err="1"/>
              <a:t>user</a:t>
            </a:r>
            <a:r>
              <a:rPr lang="da-DK" dirty="0"/>
              <a:t> has acces to at </a:t>
            </a:r>
            <a:r>
              <a:rPr lang="da-DK" dirty="0" err="1"/>
              <a:t>least</a:t>
            </a:r>
            <a:r>
              <a:rPr lang="da-DK" dirty="0"/>
              <a:t> 50.000 </a:t>
            </a:r>
            <a:r>
              <a:rPr lang="da-DK" dirty="0" err="1" smtClean="0"/>
              <a:t>conventional</a:t>
            </a:r>
            <a:r>
              <a:rPr lang="da-DK" dirty="0" smtClean="0"/>
              <a:t> </a:t>
            </a:r>
            <a:r>
              <a:rPr lang="da-DK" dirty="0" err="1" smtClean="0"/>
              <a:t>words</a:t>
            </a:r>
            <a:r>
              <a:rPr lang="da-DK" dirty="0" smtClean="0"/>
              <a:t> and </a:t>
            </a:r>
            <a:r>
              <a:rPr lang="da-DK" dirty="0" err="1" smtClean="0"/>
              <a:t>morphemes</a:t>
            </a:r>
            <a:r>
              <a:rPr lang="da-DK" dirty="0" smtClean="0"/>
              <a:t>. </a:t>
            </a:r>
          </a:p>
          <a:p>
            <a:r>
              <a:rPr lang="da-DK" dirty="0" smtClean="0"/>
              <a:t>Words and </a:t>
            </a:r>
            <a:r>
              <a:rPr lang="da-DK" dirty="0" err="1" smtClean="0"/>
              <a:t>morphemes</a:t>
            </a:r>
            <a:r>
              <a:rPr lang="da-DK" dirty="0" smtClean="0"/>
              <a:t> </a:t>
            </a:r>
            <a:r>
              <a:rPr lang="da-DK" dirty="0" err="1" smtClean="0"/>
              <a:t>are</a:t>
            </a:r>
            <a:r>
              <a:rPr lang="da-DK" dirty="0" smtClean="0"/>
              <a:t> </a:t>
            </a:r>
            <a:r>
              <a:rPr lang="da-DK" dirty="0" err="1" smtClean="0"/>
              <a:t>sequences</a:t>
            </a:r>
            <a:r>
              <a:rPr lang="da-DK" dirty="0" smtClean="0"/>
              <a:t> of </a:t>
            </a:r>
            <a:r>
              <a:rPr lang="da-DK" dirty="0" err="1" smtClean="0"/>
              <a:t>linguistic</a:t>
            </a:r>
            <a:r>
              <a:rPr lang="da-DK" dirty="0" smtClean="0"/>
              <a:t> units (letters or sounds) with </a:t>
            </a:r>
            <a:r>
              <a:rPr lang="da-DK" dirty="0" err="1" smtClean="0"/>
              <a:t>no</a:t>
            </a:r>
            <a:r>
              <a:rPr lang="da-DK" dirty="0" smtClean="0"/>
              <a:t> </a:t>
            </a:r>
            <a:r>
              <a:rPr lang="da-DK" dirty="0" err="1" smtClean="0"/>
              <a:t>meaning</a:t>
            </a:r>
            <a:r>
              <a:rPr lang="da-DK" dirty="0" smtClean="0"/>
              <a:t>, but </a:t>
            </a:r>
            <a:r>
              <a:rPr lang="da-DK" dirty="0" err="1" smtClean="0"/>
              <a:t>only</a:t>
            </a:r>
            <a:r>
              <a:rPr lang="da-DK" dirty="0" smtClean="0"/>
              <a:t> </a:t>
            </a:r>
            <a:r>
              <a:rPr lang="da-DK" dirty="0" err="1" smtClean="0"/>
              <a:t>distinctive</a:t>
            </a:r>
            <a:r>
              <a:rPr lang="da-DK" dirty="0" smtClean="0"/>
              <a:t> </a:t>
            </a:r>
            <a:r>
              <a:rPr lang="da-DK" dirty="0" err="1" smtClean="0"/>
              <a:t>function</a:t>
            </a:r>
            <a:r>
              <a:rPr lang="da-DK" dirty="0" smtClean="0"/>
              <a:t>. </a:t>
            </a:r>
            <a:endParaRPr lang="da-DK"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3112042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a:t>
            </a:r>
            <a:r>
              <a:rPr lang="da-DK" dirty="0" err="1" smtClean="0"/>
              <a:t>polysemi</a:t>
            </a:r>
            <a:r>
              <a:rPr lang="da-DK" dirty="0" smtClean="0"/>
              <a:t> of </a:t>
            </a:r>
            <a:r>
              <a:rPr lang="da-DK" dirty="0" err="1" smtClean="0"/>
              <a:t>morphemes</a:t>
            </a:r>
            <a:endParaRPr lang="da-DK" dirty="0"/>
          </a:p>
        </p:txBody>
      </p:sp>
      <p:sp>
        <p:nvSpPr>
          <p:cNvPr id="3" name="Pladsholder til indhold 2"/>
          <p:cNvSpPr>
            <a:spLocks noGrp="1"/>
          </p:cNvSpPr>
          <p:nvPr>
            <p:ph idx="1"/>
          </p:nvPr>
        </p:nvSpPr>
        <p:spPr/>
        <p:txBody>
          <a:bodyPr/>
          <a:lstStyle/>
          <a:p>
            <a:r>
              <a:rPr lang="da-DK" dirty="0" smtClean="0"/>
              <a:t>Most minimal </a:t>
            </a:r>
            <a:r>
              <a:rPr lang="da-DK" dirty="0" err="1" smtClean="0"/>
              <a:t>meaning</a:t>
            </a:r>
            <a:r>
              <a:rPr lang="da-DK" dirty="0" smtClean="0"/>
              <a:t> units (</a:t>
            </a:r>
            <a:r>
              <a:rPr lang="da-DK" dirty="0" err="1" smtClean="0"/>
              <a:t>words</a:t>
            </a:r>
            <a:r>
              <a:rPr lang="da-DK" dirty="0" smtClean="0"/>
              <a:t> and </a:t>
            </a:r>
            <a:r>
              <a:rPr lang="da-DK" dirty="0" err="1" smtClean="0"/>
              <a:t>morphemes</a:t>
            </a:r>
            <a:r>
              <a:rPr lang="da-DK" dirty="0" smtClean="0"/>
              <a:t>) </a:t>
            </a:r>
            <a:r>
              <a:rPr lang="da-DK" dirty="0" err="1" smtClean="0"/>
              <a:t>are</a:t>
            </a:r>
            <a:r>
              <a:rPr lang="da-DK" dirty="0" smtClean="0"/>
              <a:t> multiple </a:t>
            </a:r>
            <a:r>
              <a:rPr lang="da-DK" dirty="0" err="1" smtClean="0"/>
              <a:t>ambigious</a:t>
            </a:r>
            <a:r>
              <a:rPr lang="da-DK" dirty="0" smtClean="0"/>
              <a:t>: </a:t>
            </a:r>
          </a:p>
          <a:p>
            <a:r>
              <a:rPr lang="da-DK" sz="1800" dirty="0" smtClean="0"/>
              <a:t>right (</a:t>
            </a:r>
            <a:r>
              <a:rPr lang="da-DK" sz="1800" dirty="0" err="1" smtClean="0"/>
              <a:t>noun</a:t>
            </a:r>
            <a:r>
              <a:rPr lang="da-DK" sz="1800" dirty="0" smtClean="0"/>
              <a:t>): 	</a:t>
            </a:r>
          </a:p>
          <a:p>
            <a:pPr lvl="1"/>
            <a:r>
              <a:rPr lang="da-DK" sz="1600" dirty="0"/>
              <a:t>r</a:t>
            </a:r>
            <a:r>
              <a:rPr lang="da-DK" sz="1600" dirty="0" smtClean="0"/>
              <a:t>et, rettighed </a:t>
            </a:r>
          </a:p>
          <a:p>
            <a:pPr lvl="1"/>
            <a:r>
              <a:rPr lang="da-DK" sz="1600" dirty="0"/>
              <a:t>h</a:t>
            </a:r>
            <a:r>
              <a:rPr lang="da-DK" sz="1600" dirty="0" smtClean="0"/>
              <a:t>øjrehåndsstød</a:t>
            </a:r>
          </a:p>
          <a:p>
            <a:pPr lvl="1"/>
            <a:r>
              <a:rPr lang="da-DK" sz="1600" dirty="0"/>
              <a:t>r</a:t>
            </a:r>
            <a:r>
              <a:rPr lang="da-DK" sz="1600" dirty="0" smtClean="0"/>
              <a:t>etsiden af et stof</a:t>
            </a:r>
          </a:p>
          <a:p>
            <a:r>
              <a:rPr lang="da-DK" sz="1800" dirty="0"/>
              <a:t>r</a:t>
            </a:r>
            <a:r>
              <a:rPr lang="da-DK" sz="1800" dirty="0" smtClean="0"/>
              <a:t>ight (</a:t>
            </a:r>
            <a:r>
              <a:rPr lang="da-DK" sz="1800" dirty="0" err="1" smtClean="0"/>
              <a:t>adj</a:t>
            </a:r>
            <a:r>
              <a:rPr lang="da-DK" sz="1800" dirty="0" smtClean="0"/>
              <a:t>):</a:t>
            </a:r>
          </a:p>
          <a:p>
            <a:pPr lvl="1"/>
            <a:r>
              <a:rPr lang="da-DK" sz="1600" dirty="0"/>
              <a:t>r</a:t>
            </a:r>
            <a:r>
              <a:rPr lang="da-DK" sz="1600" dirty="0" smtClean="0"/>
              <a:t>igtig </a:t>
            </a:r>
          </a:p>
          <a:p>
            <a:pPr lvl="1"/>
            <a:r>
              <a:rPr lang="da-DK" sz="1600" dirty="0"/>
              <a:t>r</a:t>
            </a:r>
            <a:r>
              <a:rPr lang="da-DK" sz="1600" dirty="0" smtClean="0"/>
              <a:t>et (vinkel)</a:t>
            </a:r>
          </a:p>
          <a:p>
            <a:pPr lvl="1"/>
            <a:r>
              <a:rPr lang="da-DK" sz="1600" dirty="0"/>
              <a:t>r</a:t>
            </a:r>
            <a:r>
              <a:rPr lang="da-DK" sz="1600" dirty="0" smtClean="0"/>
              <a:t>ask</a:t>
            </a:r>
          </a:p>
          <a:p>
            <a:pPr lvl="1"/>
            <a:r>
              <a:rPr lang="da-DK" sz="1600" dirty="0" smtClean="0"/>
              <a:t>I orden</a:t>
            </a:r>
          </a:p>
          <a:p>
            <a:pPr lvl="1"/>
            <a:r>
              <a:rPr lang="da-DK" sz="1600" dirty="0" smtClean="0"/>
              <a:t>højre</a:t>
            </a:r>
            <a:endParaRPr lang="da-DK" sz="1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
        <p:nvSpPr>
          <p:cNvPr id="6" name="Tekstboks 5"/>
          <p:cNvSpPr txBox="1"/>
          <p:nvPr/>
        </p:nvSpPr>
        <p:spPr>
          <a:xfrm>
            <a:off x="4427984" y="2492896"/>
            <a:ext cx="3923928" cy="1754326"/>
          </a:xfrm>
          <a:prstGeom prst="rect">
            <a:avLst/>
          </a:prstGeom>
          <a:noFill/>
        </p:spPr>
        <p:txBody>
          <a:bodyPr wrap="square" rtlCol="0">
            <a:spAutoFit/>
          </a:bodyPr>
          <a:lstStyle/>
          <a:p>
            <a:r>
              <a:rPr lang="da-DK" dirty="0"/>
              <a:t>r</a:t>
            </a:r>
            <a:r>
              <a:rPr lang="da-DK" dirty="0" smtClean="0"/>
              <a:t>ight (</a:t>
            </a:r>
            <a:r>
              <a:rPr lang="da-DK" dirty="0" err="1" smtClean="0"/>
              <a:t>adv</a:t>
            </a:r>
            <a:r>
              <a:rPr lang="da-DK" dirty="0" smtClean="0"/>
              <a:t>): </a:t>
            </a:r>
          </a:p>
          <a:p>
            <a:r>
              <a:rPr lang="da-DK" dirty="0" smtClean="0"/>
              <a:t>   rigtigt</a:t>
            </a:r>
          </a:p>
          <a:p>
            <a:r>
              <a:rPr lang="da-DK" dirty="0"/>
              <a:t> </a:t>
            </a:r>
            <a:r>
              <a:rPr lang="da-DK" dirty="0" smtClean="0"/>
              <a:t>  lige (right </a:t>
            </a:r>
            <a:r>
              <a:rPr lang="da-DK" dirty="0" err="1" smtClean="0"/>
              <a:t>now</a:t>
            </a:r>
            <a:r>
              <a:rPr lang="da-DK" dirty="0" smtClean="0"/>
              <a:t>)</a:t>
            </a:r>
          </a:p>
          <a:p>
            <a:r>
              <a:rPr lang="da-DK" dirty="0"/>
              <a:t> </a:t>
            </a:r>
            <a:r>
              <a:rPr lang="da-DK" dirty="0" smtClean="0"/>
              <a:t>  helt (right to the end)</a:t>
            </a:r>
          </a:p>
          <a:p>
            <a:r>
              <a:rPr lang="da-DK" dirty="0"/>
              <a:t> </a:t>
            </a:r>
            <a:r>
              <a:rPr lang="da-DK" dirty="0" smtClean="0"/>
              <a:t>  højre (look right)</a:t>
            </a:r>
          </a:p>
          <a:p>
            <a:r>
              <a:rPr lang="da-DK" dirty="0"/>
              <a:t> </a:t>
            </a:r>
            <a:r>
              <a:rPr lang="da-DK" dirty="0" smtClean="0"/>
              <a:t>  fint</a:t>
            </a:r>
            <a:endParaRPr lang="da-DK" dirty="0"/>
          </a:p>
        </p:txBody>
      </p:sp>
    </p:spTree>
    <p:extLst>
      <p:ext uri="{BB962C8B-B14F-4D97-AF65-F5344CB8AC3E}">
        <p14:creationId xmlns:p14="http://schemas.microsoft.com/office/powerpoint/2010/main" val="3464508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Syntactic</a:t>
            </a:r>
            <a:r>
              <a:rPr lang="da-DK" dirty="0" smtClean="0"/>
              <a:t> </a:t>
            </a:r>
            <a:r>
              <a:rPr lang="da-DK" dirty="0" err="1" smtClean="0"/>
              <a:t>monosemiation</a:t>
            </a:r>
            <a:r>
              <a:rPr lang="da-DK" dirty="0" smtClean="0"/>
              <a:t> </a:t>
            </a:r>
            <a:endParaRPr lang="da-DK" dirty="0"/>
          </a:p>
        </p:txBody>
      </p:sp>
      <p:sp>
        <p:nvSpPr>
          <p:cNvPr id="3" name="Pladsholder til indhold 2"/>
          <p:cNvSpPr>
            <a:spLocks noGrp="1"/>
          </p:cNvSpPr>
          <p:nvPr>
            <p:ph idx="1"/>
          </p:nvPr>
        </p:nvSpPr>
        <p:spPr/>
        <p:txBody>
          <a:bodyPr/>
          <a:lstStyle/>
          <a:p>
            <a:r>
              <a:rPr lang="da-DK" sz="2000" dirty="0" err="1" smtClean="0"/>
              <a:t>Normally</a:t>
            </a:r>
            <a:r>
              <a:rPr lang="da-DK" sz="2000" dirty="0" smtClean="0"/>
              <a:t> the </a:t>
            </a:r>
            <a:r>
              <a:rPr lang="da-DK" sz="2000" dirty="0" err="1" smtClean="0"/>
              <a:t>ambigious</a:t>
            </a:r>
            <a:r>
              <a:rPr lang="da-DK" sz="2000" dirty="0" smtClean="0"/>
              <a:t> </a:t>
            </a:r>
            <a:r>
              <a:rPr lang="da-DK" sz="2000" dirty="0" err="1" smtClean="0"/>
              <a:t>words</a:t>
            </a:r>
            <a:r>
              <a:rPr lang="da-DK" sz="2000" dirty="0" smtClean="0"/>
              <a:t> </a:t>
            </a:r>
            <a:r>
              <a:rPr lang="da-DK" sz="2000" dirty="0" err="1" smtClean="0"/>
              <a:t>are</a:t>
            </a:r>
            <a:r>
              <a:rPr lang="da-DK" sz="2000" dirty="0" smtClean="0"/>
              <a:t> </a:t>
            </a:r>
            <a:r>
              <a:rPr lang="da-DK" sz="2000" dirty="0" err="1" smtClean="0"/>
              <a:t>monosemiated</a:t>
            </a:r>
            <a:r>
              <a:rPr lang="da-DK" sz="2000" dirty="0" smtClean="0"/>
              <a:t> by the </a:t>
            </a:r>
            <a:r>
              <a:rPr lang="da-DK" sz="2000" dirty="0" err="1" smtClean="0"/>
              <a:t>syntax</a:t>
            </a:r>
            <a:r>
              <a:rPr lang="da-DK" sz="2000" dirty="0" smtClean="0"/>
              <a:t>, </a:t>
            </a:r>
            <a:r>
              <a:rPr lang="da-DK" sz="2000" dirty="0" err="1" smtClean="0"/>
              <a:t>because</a:t>
            </a:r>
            <a:r>
              <a:rPr lang="da-DK" sz="2000" dirty="0" smtClean="0"/>
              <a:t> </a:t>
            </a:r>
            <a:r>
              <a:rPr lang="da-DK" sz="2000" dirty="0" err="1" smtClean="0"/>
              <a:t>syntactic</a:t>
            </a:r>
            <a:r>
              <a:rPr lang="da-DK" sz="2000" dirty="0" smtClean="0"/>
              <a:t> </a:t>
            </a:r>
            <a:r>
              <a:rPr lang="da-DK" sz="2000" dirty="0" err="1" smtClean="0"/>
              <a:t>structures</a:t>
            </a:r>
            <a:r>
              <a:rPr lang="da-DK" sz="2000" dirty="0" smtClean="0"/>
              <a:t> have </a:t>
            </a:r>
            <a:r>
              <a:rPr lang="da-DK" sz="2000" dirty="0" err="1" smtClean="0"/>
              <a:t>meaning</a:t>
            </a:r>
            <a:r>
              <a:rPr lang="da-DK" sz="2000" dirty="0" smtClean="0"/>
              <a:t>. </a:t>
            </a:r>
          </a:p>
          <a:p>
            <a:r>
              <a:rPr lang="da-DK" sz="2000" dirty="0" smtClean="0"/>
              <a:t>Thus the </a:t>
            </a:r>
            <a:r>
              <a:rPr lang="da-DK" sz="2000" dirty="0" err="1" smtClean="0"/>
              <a:t>meaning</a:t>
            </a:r>
            <a:r>
              <a:rPr lang="da-DK" sz="2000" dirty="0" smtClean="0"/>
              <a:t> of the </a:t>
            </a:r>
            <a:r>
              <a:rPr lang="da-DK" sz="2000" dirty="0" err="1" smtClean="0"/>
              <a:t>sentence</a:t>
            </a:r>
            <a:r>
              <a:rPr lang="da-DK" sz="2000" dirty="0" smtClean="0"/>
              <a:t> is </a:t>
            </a:r>
            <a:r>
              <a:rPr lang="da-DK" sz="2000" dirty="0" err="1" smtClean="0"/>
              <a:t>normally</a:t>
            </a:r>
            <a:r>
              <a:rPr lang="da-DK" sz="2000" dirty="0" smtClean="0"/>
              <a:t> not </a:t>
            </a:r>
            <a:r>
              <a:rPr lang="da-DK" sz="2000" dirty="0" err="1" smtClean="0"/>
              <a:t>ambigious</a:t>
            </a:r>
            <a:r>
              <a:rPr lang="da-DK" sz="2000" dirty="0" smtClean="0"/>
              <a:t>. </a:t>
            </a:r>
          </a:p>
          <a:p>
            <a:r>
              <a:rPr lang="da-DK" dirty="0" smtClean="0"/>
              <a:t>- </a:t>
            </a:r>
            <a:r>
              <a:rPr lang="da-DK" dirty="0" err="1" smtClean="0"/>
              <a:t>I’ll</a:t>
            </a:r>
            <a:r>
              <a:rPr lang="da-DK" dirty="0" smtClean="0"/>
              <a:t> give </a:t>
            </a:r>
            <a:r>
              <a:rPr lang="da-DK" dirty="0" err="1" smtClean="0"/>
              <a:t>my</a:t>
            </a:r>
            <a:r>
              <a:rPr lang="da-DK" dirty="0" smtClean="0"/>
              <a:t> </a:t>
            </a:r>
            <a:r>
              <a:rPr lang="da-DK" dirty="0" err="1" smtClean="0"/>
              <a:t>left</a:t>
            </a:r>
            <a:r>
              <a:rPr lang="da-DK" dirty="0" smtClean="0"/>
              <a:t> penis (and not the right </a:t>
            </a:r>
            <a:r>
              <a:rPr lang="da-DK" dirty="0" err="1" smtClean="0"/>
              <a:t>one</a:t>
            </a:r>
            <a:r>
              <a:rPr lang="da-DK" dirty="0"/>
              <a:t>)</a:t>
            </a:r>
            <a:r>
              <a:rPr lang="da-DK" dirty="0" smtClean="0"/>
              <a:t> to </a:t>
            </a:r>
            <a:r>
              <a:rPr lang="da-DK" dirty="0" err="1" smtClean="0"/>
              <a:t>be</a:t>
            </a:r>
            <a:r>
              <a:rPr lang="da-DK" dirty="0" smtClean="0"/>
              <a:t> normal. </a:t>
            </a:r>
          </a:p>
          <a:p>
            <a:r>
              <a:rPr lang="da-DK" dirty="0" smtClean="0"/>
              <a:t>- Are </a:t>
            </a:r>
            <a:r>
              <a:rPr lang="da-DK" dirty="0" err="1" smtClean="0"/>
              <a:t>you</a:t>
            </a:r>
            <a:r>
              <a:rPr lang="da-DK" dirty="0" smtClean="0"/>
              <a:t> sure it is the right </a:t>
            </a:r>
            <a:r>
              <a:rPr lang="da-DK" dirty="0" err="1" smtClean="0"/>
              <a:t>one</a:t>
            </a:r>
            <a:r>
              <a:rPr lang="da-DK" dirty="0" smtClean="0"/>
              <a:t>?</a:t>
            </a:r>
          </a:p>
          <a:p>
            <a:r>
              <a:rPr lang="da-DK" dirty="0" smtClean="0"/>
              <a:t>- And </a:t>
            </a:r>
            <a:r>
              <a:rPr lang="da-DK" dirty="0" err="1" smtClean="0"/>
              <a:t>what</a:t>
            </a:r>
            <a:r>
              <a:rPr lang="da-DK" dirty="0" smtClean="0"/>
              <a:t> </a:t>
            </a:r>
            <a:r>
              <a:rPr lang="da-DK" dirty="0" err="1" smtClean="0"/>
              <a:t>about</a:t>
            </a:r>
            <a:r>
              <a:rPr lang="da-DK" dirty="0" smtClean="0"/>
              <a:t> the </a:t>
            </a:r>
            <a:r>
              <a:rPr lang="da-DK" dirty="0" err="1" smtClean="0"/>
              <a:t>one</a:t>
            </a:r>
            <a:r>
              <a:rPr lang="da-DK" dirty="0" smtClean="0"/>
              <a:t> </a:t>
            </a:r>
            <a:r>
              <a:rPr lang="da-DK" dirty="0" err="1" smtClean="0"/>
              <a:t>that</a:t>
            </a:r>
            <a:r>
              <a:rPr lang="da-DK" dirty="0" smtClean="0"/>
              <a:t> </a:t>
            </a:r>
            <a:r>
              <a:rPr lang="da-DK" dirty="0" err="1" smtClean="0"/>
              <a:t>will</a:t>
            </a:r>
            <a:r>
              <a:rPr lang="da-DK" dirty="0" smtClean="0"/>
              <a:t> </a:t>
            </a:r>
            <a:r>
              <a:rPr lang="da-DK" dirty="0" err="1" smtClean="0"/>
              <a:t>be</a:t>
            </a:r>
            <a:r>
              <a:rPr lang="da-DK" dirty="0" smtClean="0"/>
              <a:t> </a:t>
            </a:r>
            <a:r>
              <a:rPr lang="da-DK" dirty="0" err="1" smtClean="0"/>
              <a:t>left</a:t>
            </a:r>
            <a:r>
              <a:rPr lang="da-DK" dirty="0" smtClean="0"/>
              <a:t>?</a:t>
            </a:r>
          </a:p>
          <a:p>
            <a:r>
              <a:rPr lang="da-DK" dirty="0" smtClean="0"/>
              <a:t>- Oh, it </a:t>
            </a:r>
            <a:r>
              <a:rPr lang="da-DK" dirty="0" err="1" smtClean="0"/>
              <a:t>will</a:t>
            </a:r>
            <a:r>
              <a:rPr lang="da-DK" dirty="0" smtClean="0"/>
              <a:t> </a:t>
            </a:r>
            <a:r>
              <a:rPr lang="da-DK" dirty="0" err="1" smtClean="0"/>
              <a:t>be</a:t>
            </a:r>
            <a:r>
              <a:rPr lang="da-DK" dirty="0" smtClean="0"/>
              <a:t> all right. </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3538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a:t>
            </a:r>
            <a:r>
              <a:rPr lang="da-DK" dirty="0" err="1"/>
              <a:t>m</a:t>
            </a:r>
            <a:r>
              <a:rPr lang="da-DK" dirty="0" err="1" smtClean="0"/>
              <a:t>eaning</a:t>
            </a:r>
            <a:r>
              <a:rPr lang="da-DK" dirty="0" smtClean="0"/>
              <a:t> of </a:t>
            </a:r>
            <a:r>
              <a:rPr lang="da-DK" dirty="0" err="1" smtClean="0"/>
              <a:t>emojis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
        <p:nvSpPr>
          <p:cNvPr id="6" name="Pladsholder til indhold 5"/>
          <p:cNvSpPr>
            <a:spLocks noGrp="1"/>
          </p:cNvSpPr>
          <p:nvPr>
            <p:ph idx="1"/>
          </p:nvPr>
        </p:nvSpPr>
        <p:spPr/>
        <p:txBody>
          <a:bodyPr/>
          <a:lstStyle/>
          <a:p>
            <a:r>
              <a:rPr lang="da-DK" dirty="0" err="1" smtClean="0"/>
              <a:t>Emojis</a:t>
            </a:r>
            <a:r>
              <a:rPr lang="da-DK" dirty="0" smtClean="0"/>
              <a:t> have single </a:t>
            </a:r>
            <a:r>
              <a:rPr lang="da-DK" dirty="0" err="1" smtClean="0"/>
              <a:t>articulation</a:t>
            </a:r>
            <a:endParaRPr lang="da-DK" dirty="0" smtClean="0"/>
          </a:p>
          <a:p>
            <a:r>
              <a:rPr lang="da-DK" dirty="0" smtClean="0"/>
              <a:t>i.e.: </a:t>
            </a:r>
            <a:r>
              <a:rPr lang="da-DK" dirty="0" err="1" smtClean="0"/>
              <a:t>they</a:t>
            </a:r>
            <a:r>
              <a:rPr lang="da-DK" dirty="0" smtClean="0"/>
              <a:t> </a:t>
            </a:r>
            <a:r>
              <a:rPr lang="da-DK" dirty="0" err="1" smtClean="0"/>
              <a:t>are</a:t>
            </a:r>
            <a:r>
              <a:rPr lang="da-DK" dirty="0" smtClean="0"/>
              <a:t> </a:t>
            </a:r>
            <a:r>
              <a:rPr lang="da-DK" dirty="0" err="1" smtClean="0"/>
              <a:t>chosen</a:t>
            </a:r>
            <a:r>
              <a:rPr lang="da-DK" dirty="0" smtClean="0"/>
              <a:t> from an </a:t>
            </a:r>
            <a:r>
              <a:rPr lang="da-DK" dirty="0" err="1" smtClean="0"/>
              <a:t>inventory</a:t>
            </a:r>
            <a:r>
              <a:rPr lang="da-DK" dirty="0" smtClean="0"/>
              <a:t>  (</a:t>
            </a:r>
            <a:r>
              <a:rPr lang="da-DK" dirty="0" err="1" smtClean="0"/>
              <a:t>emoji</a:t>
            </a:r>
            <a:r>
              <a:rPr lang="da-DK" dirty="0" smtClean="0"/>
              <a:t> </a:t>
            </a:r>
            <a:r>
              <a:rPr lang="da-DK" dirty="0" err="1" smtClean="0"/>
              <a:t>dictionary</a:t>
            </a:r>
            <a:r>
              <a:rPr lang="da-DK" dirty="0" smtClean="0"/>
              <a:t>) with standard items (2363 for the time </a:t>
            </a:r>
            <a:r>
              <a:rPr lang="da-DK" dirty="0" err="1" smtClean="0"/>
              <a:t>being</a:t>
            </a:r>
            <a:r>
              <a:rPr lang="da-DK" dirty="0" smtClean="0"/>
              <a:t>). </a:t>
            </a:r>
          </a:p>
          <a:p>
            <a:r>
              <a:rPr lang="da-DK" dirty="0" smtClean="0"/>
              <a:t>In the </a:t>
            </a:r>
            <a:r>
              <a:rPr lang="da-DK" dirty="0" err="1" smtClean="0"/>
              <a:t>inventory</a:t>
            </a:r>
            <a:r>
              <a:rPr lang="da-DK" dirty="0" smtClean="0"/>
              <a:t> </a:t>
            </a:r>
            <a:r>
              <a:rPr lang="da-DK" dirty="0" err="1" smtClean="0"/>
              <a:t>their</a:t>
            </a:r>
            <a:r>
              <a:rPr lang="da-DK" dirty="0" smtClean="0"/>
              <a:t> </a:t>
            </a:r>
            <a:r>
              <a:rPr lang="da-DK" dirty="0" err="1" smtClean="0"/>
              <a:t>meaning</a:t>
            </a:r>
            <a:r>
              <a:rPr lang="da-DK" dirty="0" smtClean="0"/>
              <a:t> </a:t>
            </a:r>
            <a:r>
              <a:rPr lang="da-DK" dirty="0" err="1" smtClean="0"/>
              <a:t>are</a:t>
            </a:r>
            <a:r>
              <a:rPr lang="da-DK" dirty="0" smtClean="0"/>
              <a:t> </a:t>
            </a:r>
            <a:r>
              <a:rPr lang="da-DK" dirty="0" err="1" smtClean="0"/>
              <a:t>defined</a:t>
            </a:r>
            <a:r>
              <a:rPr lang="da-DK" dirty="0" smtClean="0"/>
              <a:t> by </a:t>
            </a:r>
            <a:r>
              <a:rPr lang="da-DK" dirty="0" err="1" smtClean="0"/>
              <a:t>linguistic</a:t>
            </a:r>
            <a:r>
              <a:rPr lang="da-DK" dirty="0" smtClean="0"/>
              <a:t> </a:t>
            </a:r>
            <a:r>
              <a:rPr lang="da-DK" dirty="0" err="1" smtClean="0"/>
              <a:t>equivalents</a:t>
            </a:r>
            <a:r>
              <a:rPr lang="da-DK" dirty="0" smtClean="0"/>
              <a:t>:</a:t>
            </a:r>
          </a:p>
          <a:p>
            <a:endParaRPr lang="da-DK" dirty="0" smtClean="0"/>
          </a:p>
        </p:txBody>
      </p:sp>
      <p:pic>
        <p:nvPicPr>
          <p:cNvPr id="8" name="Picture 2" descr="C:\Users\Ole Togeby\Dropbox\Artikler\Frans-fest 1-2-18\Facebookemoj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581128"/>
            <a:ext cx="7946295"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06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No </a:t>
            </a:r>
            <a:r>
              <a:rPr lang="da-DK" dirty="0" err="1" smtClean="0"/>
              <a:t>syntax</a:t>
            </a:r>
            <a:r>
              <a:rPr lang="da-DK" dirty="0" smtClean="0"/>
              <a:t> – </a:t>
            </a:r>
            <a:br>
              <a:rPr lang="da-DK" dirty="0" smtClean="0"/>
            </a:br>
            <a:r>
              <a:rPr lang="da-DK" dirty="0" err="1" smtClean="0"/>
              <a:t>no</a:t>
            </a:r>
            <a:r>
              <a:rPr lang="da-DK" dirty="0" smtClean="0"/>
              <a:t> </a:t>
            </a:r>
            <a:r>
              <a:rPr lang="da-DK" dirty="0" err="1" smtClean="0"/>
              <a:t>monosemiation</a:t>
            </a:r>
            <a:endParaRPr lang="da-DK"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3648" y="3861048"/>
            <a:ext cx="61341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
        <p:nvSpPr>
          <p:cNvPr id="6" name="Tekstboks 5"/>
          <p:cNvSpPr txBox="1"/>
          <p:nvPr/>
        </p:nvSpPr>
        <p:spPr>
          <a:xfrm>
            <a:off x="1187624" y="1844824"/>
            <a:ext cx="7488832" cy="1815882"/>
          </a:xfrm>
          <a:prstGeom prst="rect">
            <a:avLst/>
          </a:prstGeom>
          <a:noFill/>
        </p:spPr>
        <p:txBody>
          <a:bodyPr wrap="square" rtlCol="0">
            <a:spAutoFit/>
          </a:bodyPr>
          <a:lstStyle/>
          <a:p>
            <a:r>
              <a:rPr lang="da-DK" sz="2800" dirty="0" err="1" smtClean="0"/>
              <a:t>Emojis</a:t>
            </a:r>
            <a:r>
              <a:rPr lang="da-DK" sz="2800" dirty="0" smtClean="0"/>
              <a:t> </a:t>
            </a:r>
            <a:r>
              <a:rPr lang="da-DK" sz="2800" dirty="0" err="1" smtClean="0"/>
              <a:t>are</a:t>
            </a:r>
            <a:r>
              <a:rPr lang="da-DK" sz="2800" dirty="0" smtClean="0"/>
              <a:t> not </a:t>
            </a:r>
            <a:r>
              <a:rPr lang="da-DK" sz="2800" dirty="0" err="1" smtClean="0"/>
              <a:t>combinated</a:t>
            </a:r>
            <a:r>
              <a:rPr lang="da-DK" sz="2800" dirty="0" smtClean="0"/>
              <a:t> </a:t>
            </a:r>
            <a:r>
              <a:rPr lang="da-DK" sz="2800" dirty="0" err="1" smtClean="0"/>
              <a:t>according</a:t>
            </a:r>
            <a:r>
              <a:rPr lang="da-DK" sz="2800" dirty="0" smtClean="0"/>
              <a:t> to </a:t>
            </a:r>
            <a:r>
              <a:rPr lang="da-DK" sz="2800" dirty="0" err="1" smtClean="0"/>
              <a:t>syntax</a:t>
            </a:r>
            <a:r>
              <a:rPr lang="da-DK" sz="2800" dirty="0" smtClean="0"/>
              <a:t> </a:t>
            </a:r>
            <a:r>
              <a:rPr lang="da-DK" sz="2800" dirty="0" err="1" smtClean="0"/>
              <a:t>rules</a:t>
            </a:r>
            <a:r>
              <a:rPr lang="da-DK" sz="2800" dirty="0" smtClean="0"/>
              <a:t>. If </a:t>
            </a:r>
            <a:r>
              <a:rPr lang="da-DK" sz="2800" dirty="0" err="1" smtClean="0"/>
              <a:t>they</a:t>
            </a:r>
            <a:r>
              <a:rPr lang="da-DK" sz="2800" dirty="0" smtClean="0"/>
              <a:t> </a:t>
            </a:r>
            <a:r>
              <a:rPr lang="da-DK" sz="2800" dirty="0" err="1" smtClean="0"/>
              <a:t>are</a:t>
            </a:r>
            <a:r>
              <a:rPr lang="da-DK" sz="2800" dirty="0" smtClean="0"/>
              <a:t> put in a </a:t>
            </a:r>
            <a:r>
              <a:rPr lang="da-DK" sz="2800" dirty="0" err="1" smtClean="0"/>
              <a:t>sequence</a:t>
            </a:r>
            <a:r>
              <a:rPr lang="da-DK" sz="2800" dirty="0" smtClean="0"/>
              <a:t>, </a:t>
            </a:r>
            <a:r>
              <a:rPr lang="da-DK" sz="2800" dirty="0" err="1" smtClean="0"/>
              <a:t>their</a:t>
            </a:r>
            <a:r>
              <a:rPr lang="da-DK" sz="2800" dirty="0" smtClean="0"/>
              <a:t> </a:t>
            </a:r>
            <a:r>
              <a:rPr lang="da-DK" sz="2800" dirty="0" err="1" smtClean="0"/>
              <a:t>meaning</a:t>
            </a:r>
            <a:r>
              <a:rPr lang="da-DK" sz="2800" dirty="0" smtClean="0"/>
              <a:t> </a:t>
            </a:r>
            <a:r>
              <a:rPr lang="da-DK" sz="2800" dirty="0" err="1" smtClean="0"/>
              <a:t>can</a:t>
            </a:r>
            <a:r>
              <a:rPr lang="da-DK" sz="2800" dirty="0" smtClean="0"/>
              <a:t> </a:t>
            </a:r>
            <a:r>
              <a:rPr lang="da-DK" sz="2800" dirty="0" err="1" smtClean="0"/>
              <a:t>only</a:t>
            </a:r>
            <a:r>
              <a:rPr lang="da-DK" sz="2800" dirty="0" smtClean="0"/>
              <a:t> </a:t>
            </a:r>
            <a:r>
              <a:rPr lang="da-DK" sz="2800" dirty="0" err="1" smtClean="0"/>
              <a:t>be</a:t>
            </a:r>
            <a:r>
              <a:rPr lang="da-DK" sz="2800" dirty="0" smtClean="0"/>
              <a:t> </a:t>
            </a:r>
            <a:r>
              <a:rPr lang="da-DK" sz="2800" dirty="0" err="1" smtClean="0"/>
              <a:t>added</a:t>
            </a:r>
            <a:r>
              <a:rPr lang="da-DK" sz="2800" dirty="0" smtClean="0"/>
              <a:t> </a:t>
            </a:r>
            <a:r>
              <a:rPr lang="da-DK" sz="2800" dirty="0" err="1" smtClean="0"/>
              <a:t>unstructured</a:t>
            </a:r>
            <a:r>
              <a:rPr lang="da-DK" sz="2800" dirty="0" smtClean="0"/>
              <a:t> </a:t>
            </a:r>
            <a:r>
              <a:rPr lang="da-DK" sz="2800" dirty="0" err="1" smtClean="0"/>
              <a:t>into</a:t>
            </a:r>
            <a:r>
              <a:rPr lang="da-DK" sz="2800" dirty="0" smtClean="0"/>
              <a:t> a pool of </a:t>
            </a:r>
            <a:r>
              <a:rPr lang="da-DK" sz="2800" dirty="0" err="1" smtClean="0"/>
              <a:t>meaning</a:t>
            </a:r>
            <a:endParaRPr lang="da-DK" sz="2800" dirty="0"/>
          </a:p>
        </p:txBody>
      </p:sp>
    </p:spTree>
    <p:extLst>
      <p:ext uri="{BB962C8B-B14F-4D97-AF65-F5344CB8AC3E}">
        <p14:creationId xmlns:p14="http://schemas.microsoft.com/office/powerpoint/2010/main" val="1158217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Dictionary definitions </a:t>
            </a:r>
            <a:br>
              <a:rPr lang="da-DK" dirty="0" smtClean="0"/>
            </a:br>
            <a:r>
              <a:rPr lang="da-DK" dirty="0" smtClean="0"/>
              <a:t>of </a:t>
            </a:r>
            <a:r>
              <a:rPr lang="da-DK" dirty="0" err="1" smtClean="0"/>
              <a:t>emojis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dirty="0" smtClean="0"/>
              <a:t>Ole Togeby 2018: </a:t>
            </a:r>
            <a:r>
              <a:rPr lang="da-DK" altLang="da-DK" i="1" dirty="0" err="1" smtClean="0"/>
              <a:t>Emojis</a:t>
            </a:r>
            <a:r>
              <a:rPr lang="da-DK" altLang="da-DK" i="1" dirty="0" smtClean="0"/>
              <a:t>, emotions and </a:t>
            </a:r>
            <a:r>
              <a:rPr lang="da-DK" altLang="da-DK" i="1" dirty="0" err="1" smtClean="0"/>
              <a:t>reason</a:t>
            </a:r>
            <a:endParaRPr lang="da-DK" altLang="da-DK" i="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08" y="1700808"/>
            <a:ext cx="9022805" cy="261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boks 5"/>
          <p:cNvSpPr txBox="1"/>
          <p:nvPr/>
        </p:nvSpPr>
        <p:spPr>
          <a:xfrm>
            <a:off x="0" y="4581128"/>
            <a:ext cx="9144000" cy="830997"/>
          </a:xfrm>
          <a:prstGeom prst="rect">
            <a:avLst/>
          </a:prstGeom>
          <a:noFill/>
        </p:spPr>
        <p:txBody>
          <a:bodyPr wrap="square" rtlCol="0">
            <a:spAutoFit/>
          </a:bodyPr>
          <a:lstStyle/>
          <a:p>
            <a:r>
              <a:rPr lang="da-DK" sz="2400" dirty="0" err="1" smtClean="0"/>
              <a:t>What</a:t>
            </a:r>
            <a:r>
              <a:rPr lang="da-DK" sz="2400" dirty="0" smtClean="0"/>
              <a:t> </a:t>
            </a:r>
            <a:r>
              <a:rPr lang="da-DK" sz="2400" dirty="0" err="1" smtClean="0"/>
              <a:t>we</a:t>
            </a:r>
            <a:r>
              <a:rPr lang="da-DK" sz="2400" dirty="0" smtClean="0"/>
              <a:t> </a:t>
            </a:r>
            <a:r>
              <a:rPr lang="da-DK" sz="2400" dirty="0" err="1" smtClean="0"/>
              <a:t>thought</a:t>
            </a:r>
            <a:r>
              <a:rPr lang="da-DK" sz="2400" dirty="0" smtClean="0"/>
              <a:t> it </a:t>
            </a:r>
            <a:r>
              <a:rPr lang="da-DK" sz="2400" dirty="0" err="1" smtClean="0"/>
              <a:t>meant</a:t>
            </a:r>
            <a:r>
              <a:rPr lang="da-DK" sz="2400" dirty="0" smtClean="0"/>
              <a:t>: ”</a:t>
            </a:r>
            <a:r>
              <a:rPr lang="da-DK" sz="2400" dirty="0" err="1" smtClean="0"/>
              <a:t>Thank</a:t>
            </a:r>
            <a:r>
              <a:rPr lang="da-DK" sz="2400" dirty="0" smtClean="0"/>
              <a:t> </a:t>
            </a:r>
            <a:r>
              <a:rPr lang="da-DK" sz="2400" dirty="0" err="1" smtClean="0"/>
              <a:t>you</a:t>
            </a:r>
            <a:r>
              <a:rPr lang="da-DK" sz="2400" dirty="0" smtClean="0"/>
              <a:t>” or ”I am </a:t>
            </a:r>
            <a:r>
              <a:rPr lang="da-DK" sz="2400" dirty="0" err="1" smtClean="0"/>
              <a:t>very</a:t>
            </a:r>
            <a:r>
              <a:rPr lang="da-DK" sz="2400" dirty="0" smtClean="0"/>
              <a:t> </a:t>
            </a:r>
            <a:r>
              <a:rPr lang="da-DK" sz="2400" dirty="0" err="1" smtClean="0"/>
              <a:t>grateful</a:t>
            </a:r>
            <a:r>
              <a:rPr lang="da-DK" sz="2400" dirty="0" smtClean="0"/>
              <a:t>”</a:t>
            </a:r>
          </a:p>
          <a:p>
            <a:r>
              <a:rPr lang="da-DK" sz="2400" dirty="0" err="1" smtClean="0"/>
              <a:t>What</a:t>
            </a:r>
            <a:r>
              <a:rPr lang="da-DK" sz="2400" dirty="0" smtClean="0"/>
              <a:t> it in </a:t>
            </a:r>
            <a:r>
              <a:rPr lang="da-DK" sz="2400" dirty="0" err="1" smtClean="0"/>
              <a:t>fact</a:t>
            </a:r>
            <a:r>
              <a:rPr lang="da-DK" sz="2400" dirty="0" smtClean="0"/>
              <a:t> </a:t>
            </a:r>
            <a:r>
              <a:rPr lang="da-DK" sz="2400" dirty="0" err="1" smtClean="0"/>
              <a:t>means</a:t>
            </a:r>
            <a:r>
              <a:rPr lang="da-DK" sz="2400" dirty="0" smtClean="0"/>
              <a:t>: ”High-</a:t>
            </a:r>
            <a:r>
              <a:rPr lang="da-DK" sz="2400" dirty="0" err="1" smtClean="0"/>
              <a:t>five</a:t>
            </a:r>
            <a:r>
              <a:rPr lang="da-DK" sz="2400" dirty="0" smtClean="0"/>
              <a:t>”</a:t>
            </a:r>
            <a:endParaRPr lang="da-DK" sz="2400" dirty="0"/>
          </a:p>
        </p:txBody>
      </p:sp>
    </p:spTree>
    <p:extLst>
      <p:ext uri="{BB962C8B-B14F-4D97-AF65-F5344CB8AC3E}">
        <p14:creationId xmlns:p14="http://schemas.microsoft.com/office/powerpoint/2010/main" val="4217667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What</a:t>
            </a:r>
            <a:r>
              <a:rPr lang="da-DK" dirty="0" smtClean="0"/>
              <a:t> is the </a:t>
            </a:r>
            <a:r>
              <a:rPr lang="da-DK" dirty="0" err="1" smtClean="0"/>
              <a:t>meaning</a:t>
            </a:r>
            <a:r>
              <a:rPr lang="da-DK" dirty="0" smtClean="0"/>
              <a:t>?</a:t>
            </a:r>
            <a:endParaRPr lang="da-DK" dirty="0"/>
          </a:p>
        </p:txBody>
      </p:sp>
      <p:pic>
        <p:nvPicPr>
          <p:cNvPr id="9" name="Pladsholder til indhold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1916832"/>
            <a:ext cx="2871192" cy="2871192"/>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dirty="0"/>
              <a:t>Ole Togeby 2018: </a:t>
            </a:r>
            <a:r>
              <a:rPr lang="da-DK" altLang="da-DK" i="1" dirty="0" err="1"/>
              <a:t>Emojis</a:t>
            </a:r>
            <a:r>
              <a:rPr lang="da-DK" altLang="da-DK" i="1" dirty="0"/>
              <a:t>, emotions and </a:t>
            </a:r>
            <a:r>
              <a:rPr lang="da-DK" altLang="da-DK" i="1" dirty="0" err="1"/>
              <a:t>reason</a:t>
            </a:r>
            <a:endParaRPr lang="da-DK" altLang="da-DK" i="1" dirty="0"/>
          </a:p>
        </p:txBody>
      </p:sp>
      <p:pic>
        <p:nvPicPr>
          <p:cNvPr id="10" name="Billed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947814"/>
            <a:ext cx="2777330" cy="2777330"/>
          </a:xfrm>
          <a:prstGeom prst="rect">
            <a:avLst/>
          </a:prstGeom>
        </p:spPr>
      </p:pic>
      <p:sp>
        <p:nvSpPr>
          <p:cNvPr id="3" name="Tekstboks 2"/>
          <p:cNvSpPr txBox="1"/>
          <p:nvPr/>
        </p:nvSpPr>
        <p:spPr>
          <a:xfrm>
            <a:off x="899592" y="5085184"/>
            <a:ext cx="7992888" cy="646331"/>
          </a:xfrm>
          <a:prstGeom prst="rect">
            <a:avLst/>
          </a:prstGeom>
          <a:noFill/>
        </p:spPr>
        <p:txBody>
          <a:bodyPr wrap="square" rtlCol="0">
            <a:spAutoFit/>
          </a:bodyPr>
          <a:lstStyle/>
          <a:p>
            <a:r>
              <a:rPr lang="da-DK" dirty="0" err="1"/>
              <a:t>T</a:t>
            </a:r>
            <a:r>
              <a:rPr lang="da-DK" dirty="0" err="1" smtClean="0"/>
              <a:t>wo</a:t>
            </a:r>
            <a:r>
              <a:rPr lang="da-DK" dirty="0" smtClean="0"/>
              <a:t> </a:t>
            </a:r>
            <a:r>
              <a:rPr lang="da-DK" dirty="0" err="1" smtClean="0"/>
              <a:t>pictures</a:t>
            </a:r>
            <a:r>
              <a:rPr lang="da-DK" dirty="0" smtClean="0"/>
              <a:t> of the same </a:t>
            </a:r>
            <a:r>
              <a:rPr lang="da-DK" dirty="0" err="1" smtClean="0"/>
              <a:t>emoji</a:t>
            </a:r>
            <a:r>
              <a:rPr lang="da-DK" dirty="0" smtClean="0"/>
              <a:t> (same </a:t>
            </a:r>
            <a:r>
              <a:rPr lang="da-DK" dirty="0" err="1" smtClean="0"/>
              <a:t>unicode</a:t>
            </a:r>
            <a:r>
              <a:rPr lang="da-DK" dirty="0" smtClean="0"/>
              <a:t> </a:t>
            </a:r>
            <a:r>
              <a:rPr lang="da-DK" dirty="0" err="1" smtClean="0"/>
              <a:t>number</a:t>
            </a:r>
            <a:r>
              <a:rPr lang="da-DK" dirty="0" smtClean="0"/>
              <a:t>) on </a:t>
            </a:r>
            <a:r>
              <a:rPr lang="da-DK" dirty="0" err="1" smtClean="0"/>
              <a:t>different</a:t>
            </a:r>
            <a:r>
              <a:rPr lang="da-DK" dirty="0" smtClean="0"/>
              <a:t> platforms. </a:t>
            </a:r>
            <a:endParaRPr lang="da-DK" dirty="0"/>
          </a:p>
        </p:txBody>
      </p:sp>
    </p:spTree>
    <p:extLst>
      <p:ext uri="{BB962C8B-B14F-4D97-AF65-F5344CB8AC3E}">
        <p14:creationId xmlns:p14="http://schemas.microsoft.com/office/powerpoint/2010/main" val="2273172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What</a:t>
            </a:r>
            <a:r>
              <a:rPr lang="da-DK" dirty="0"/>
              <a:t> is the </a:t>
            </a:r>
            <a:r>
              <a:rPr lang="da-DK" dirty="0" err="1"/>
              <a:t>meaning</a:t>
            </a:r>
            <a:r>
              <a:rPr lang="da-DK" dirty="0"/>
              <a:t>?</a:t>
            </a:r>
          </a:p>
        </p:txBody>
      </p:sp>
      <p:sp>
        <p:nvSpPr>
          <p:cNvPr id="3" name="Pladsholder til indhold 2"/>
          <p:cNvSpPr>
            <a:spLocks noGrp="1"/>
          </p:cNvSpPr>
          <p:nvPr>
            <p:ph idx="1"/>
          </p:nvPr>
        </p:nvSpPr>
        <p:spPr/>
        <p:txBody>
          <a:bodyPr/>
          <a:lstStyle/>
          <a:p>
            <a:r>
              <a:rPr lang="da-DK" dirty="0" smtClean="0"/>
              <a:t>The dominant </a:t>
            </a:r>
            <a:r>
              <a:rPr lang="da-DK" dirty="0" err="1" smtClean="0"/>
              <a:t>functions</a:t>
            </a:r>
            <a:r>
              <a:rPr lang="da-DK" dirty="0" smtClean="0"/>
              <a:t> of </a:t>
            </a:r>
            <a:r>
              <a:rPr lang="da-DK" dirty="0" err="1" smtClean="0"/>
              <a:t>emojis</a:t>
            </a:r>
            <a:r>
              <a:rPr lang="da-DK" dirty="0" smtClean="0"/>
              <a:t> </a:t>
            </a:r>
            <a:r>
              <a:rPr lang="da-DK" dirty="0" err="1" smtClean="0"/>
              <a:t>are</a:t>
            </a:r>
            <a:r>
              <a:rPr lang="da-DK" dirty="0" smtClean="0"/>
              <a:t> IIB as a kind of attitude </a:t>
            </a:r>
            <a:r>
              <a:rPr lang="da-DK" dirty="0" err="1" smtClean="0"/>
              <a:t>adverb</a:t>
            </a:r>
            <a:r>
              <a:rPr lang="da-DK" dirty="0" smtClean="0"/>
              <a:t> and as a kind of </a:t>
            </a:r>
            <a:r>
              <a:rPr lang="da-DK" dirty="0" err="1" smtClean="0"/>
              <a:t>illocutionary</a:t>
            </a:r>
            <a:r>
              <a:rPr lang="da-DK" dirty="0" smtClean="0"/>
              <a:t> force </a:t>
            </a:r>
            <a:r>
              <a:rPr lang="da-DK" dirty="0" err="1" smtClean="0"/>
              <a:t>indicator</a:t>
            </a:r>
            <a:r>
              <a:rPr lang="da-DK" dirty="0" smtClean="0"/>
              <a:t>. </a:t>
            </a:r>
          </a:p>
          <a:p>
            <a:r>
              <a:rPr lang="da-DK" dirty="0" err="1" smtClean="0"/>
              <a:t>What</a:t>
            </a:r>
            <a:r>
              <a:rPr lang="da-DK" dirty="0" smtClean="0"/>
              <a:t> is the attitude or </a:t>
            </a:r>
            <a:r>
              <a:rPr lang="da-DK" dirty="0" err="1" smtClean="0"/>
              <a:t>illocutionary</a:t>
            </a:r>
            <a:r>
              <a:rPr lang="da-DK" dirty="0" smtClean="0"/>
              <a:t> force </a:t>
            </a:r>
            <a:r>
              <a:rPr lang="da-DK" dirty="0" err="1" smtClean="0"/>
              <a:t>conveyed</a:t>
            </a:r>
            <a:r>
              <a:rPr lang="da-DK" dirty="0" smtClean="0"/>
              <a:t> of </a:t>
            </a:r>
            <a:r>
              <a:rPr lang="da-DK" dirty="0" err="1" smtClean="0"/>
              <a:t>these</a:t>
            </a:r>
            <a:r>
              <a:rPr lang="da-DK" dirty="0" smtClean="0"/>
              <a:t> </a:t>
            </a:r>
            <a:r>
              <a:rPr lang="da-DK" dirty="0" err="1" smtClean="0"/>
              <a:t>emojis</a:t>
            </a:r>
            <a:r>
              <a:rPr lang="da-DK" dirty="0" smtClean="0"/>
              <a:t>: </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293096"/>
            <a:ext cx="4573070" cy="107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50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Interpretation of </a:t>
            </a:r>
            <a:r>
              <a:rPr lang="da-DK" dirty="0" err="1" smtClean="0"/>
              <a:t>emojis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85" y="1432388"/>
            <a:ext cx="8240855" cy="422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46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Litteraturliste</a:t>
            </a:r>
            <a:endParaRPr lang="da-DK" dirty="0"/>
          </a:p>
        </p:txBody>
      </p:sp>
      <p:sp>
        <p:nvSpPr>
          <p:cNvPr id="3" name="Pladsholder til indhold 2"/>
          <p:cNvSpPr>
            <a:spLocks noGrp="1"/>
          </p:cNvSpPr>
          <p:nvPr>
            <p:ph idx="1"/>
          </p:nvPr>
        </p:nvSpPr>
        <p:spPr/>
        <p:txBody>
          <a:bodyPr/>
          <a:lstStyle/>
          <a:p>
            <a:r>
              <a:rPr lang="en-US" altLang="da-DK" sz="1100" dirty="0" smtClean="0"/>
              <a:t>Grice</a:t>
            </a:r>
            <a:r>
              <a:rPr lang="en-US" altLang="da-DK" sz="1100" dirty="0"/>
              <a:t>, H.P. 1957: “Meaning” in </a:t>
            </a:r>
            <a:r>
              <a:rPr lang="en-US" altLang="da-DK" sz="1100" i="1" dirty="0"/>
              <a:t>Philosophical Review 66: 377-88</a:t>
            </a:r>
            <a:endParaRPr lang="en-US" altLang="da-DK" sz="1100" dirty="0"/>
          </a:p>
          <a:p>
            <a:r>
              <a:rPr lang="en-US" altLang="da-DK" sz="1100" dirty="0"/>
              <a:t>Grice, H.P., 1975: </a:t>
            </a:r>
            <a:r>
              <a:rPr lang="en-US" altLang="da-DK" sz="1100" i="1" dirty="0"/>
              <a:t>Logic and Conversation</a:t>
            </a:r>
            <a:r>
              <a:rPr lang="en-US" altLang="da-DK" sz="1100" dirty="0"/>
              <a:t>, </a:t>
            </a:r>
            <a:r>
              <a:rPr lang="en-US" altLang="da-DK" sz="1100" dirty="0" err="1"/>
              <a:t>i</a:t>
            </a:r>
            <a:r>
              <a:rPr lang="en-US" altLang="da-DK" sz="1100" dirty="0"/>
              <a:t> Cole, Peter &amp; Jerry Morgan, 1975: </a:t>
            </a:r>
            <a:r>
              <a:rPr lang="en-US" altLang="da-DK" sz="1100" i="1" dirty="0"/>
              <a:t>Syntax and Semantics, vol. 3. Speech Acts,</a:t>
            </a:r>
            <a:r>
              <a:rPr lang="en-US" altLang="da-DK" sz="1100" dirty="0"/>
              <a:t> Academic Press, New York</a:t>
            </a:r>
            <a:r>
              <a:rPr lang="en-US" altLang="da-DK" sz="1100" dirty="0" smtClean="0"/>
              <a:t>.</a:t>
            </a:r>
          </a:p>
          <a:p>
            <a:r>
              <a:rPr lang="da-DK" sz="1100" kern="1200" dirty="0">
                <a:latin typeface="Arial" charset="0"/>
              </a:rPr>
              <a:t>Katrine Marie Guldager 2017: Føleri får for meget plads i offentligheden. Politiken 23.</a:t>
            </a:r>
            <a:endParaRPr lang="en-US" altLang="da-DK" sz="1100" dirty="0"/>
          </a:p>
          <a:p>
            <a:pPr eaLnBrk="1" hangingPunct="1">
              <a:lnSpc>
                <a:spcPct val="80000"/>
              </a:lnSpc>
            </a:pPr>
            <a:r>
              <a:rPr lang="da-DK" altLang="da-DK" sz="1100" dirty="0"/>
              <a:t>Habermas, Jürgen 1971: “Forberedende bemærkninger til en teori om den kommunikative kompetens”, oversat af Peter </a:t>
            </a:r>
            <a:r>
              <a:rPr lang="da-DK" altLang="da-DK" sz="1100" dirty="0" err="1"/>
              <a:t>Widell</a:t>
            </a:r>
            <a:r>
              <a:rPr lang="da-DK" altLang="da-DK" sz="1100" dirty="0"/>
              <a:t> og Niels Hornborg Jensen, i Henriksen, Carol (red) 2001: </a:t>
            </a:r>
            <a:r>
              <a:rPr lang="da-DK" altLang="da-DK" sz="1100" i="1" dirty="0"/>
              <a:t>Can </a:t>
            </a:r>
            <a:r>
              <a:rPr lang="da-DK" altLang="da-DK" sz="1100" i="1" dirty="0" err="1"/>
              <a:t>you</a:t>
            </a:r>
            <a:r>
              <a:rPr lang="da-DK" altLang="da-DK" sz="1100" i="1" dirty="0"/>
              <a:t> </a:t>
            </a:r>
            <a:r>
              <a:rPr lang="da-DK" altLang="da-DK" sz="1100" i="1" dirty="0" err="1"/>
              <a:t>reach</a:t>
            </a:r>
            <a:r>
              <a:rPr lang="da-DK" altLang="da-DK" sz="1100" i="1" dirty="0"/>
              <a:t> the salt?</a:t>
            </a:r>
            <a:r>
              <a:rPr lang="da-DK" altLang="da-DK" sz="1100" dirty="0"/>
              <a:t>, København: Roskilde </a:t>
            </a:r>
            <a:r>
              <a:rPr lang="da-DK" altLang="da-DK" sz="1100" dirty="0" smtClean="0"/>
              <a:t>Universitetsforlag</a:t>
            </a:r>
          </a:p>
          <a:p>
            <a:pPr eaLnBrk="1" hangingPunct="1">
              <a:lnSpc>
                <a:spcPct val="80000"/>
              </a:lnSpc>
            </a:pPr>
            <a:r>
              <a:rPr lang="da-DK" sz="1100" dirty="0"/>
              <a:t>Boje </a:t>
            </a:r>
            <a:r>
              <a:rPr lang="da-DK" sz="1100" dirty="0" err="1"/>
              <a:t>Katzenelsom</a:t>
            </a:r>
            <a:r>
              <a:rPr lang="da-DK" sz="1100" dirty="0"/>
              <a:t> 2004: Drivkræfter, følelser og erkendelse </a:t>
            </a:r>
          </a:p>
          <a:p>
            <a:pPr eaLnBrk="1" hangingPunct="1">
              <a:lnSpc>
                <a:spcPct val="80000"/>
              </a:lnSpc>
            </a:pPr>
            <a:r>
              <a:rPr lang="da-DK" altLang="da-DK" sz="1100" dirty="0" smtClean="0"/>
              <a:t>Kjeldsen</a:t>
            </a:r>
            <a:r>
              <a:rPr lang="da-DK" altLang="da-DK" sz="1100" dirty="0"/>
              <a:t>, Jens E. 2006: ”Billedets retorik” i </a:t>
            </a:r>
            <a:r>
              <a:rPr lang="da-DK" altLang="da-DK" sz="1100" dirty="0" err="1"/>
              <a:t>Klujeff</a:t>
            </a:r>
            <a:r>
              <a:rPr lang="da-DK" altLang="da-DK" sz="1100" dirty="0"/>
              <a:t> &amp; Roer 2006: </a:t>
            </a:r>
            <a:r>
              <a:rPr lang="da-DK" altLang="da-DK" sz="1100" i="1" dirty="0"/>
              <a:t>Retorikkens aktualitet. Grundbog i retorisk </a:t>
            </a:r>
            <a:r>
              <a:rPr lang="da-DK" altLang="da-DK" sz="1100" i="1" dirty="0" smtClean="0"/>
              <a:t>analyse</a:t>
            </a:r>
          </a:p>
          <a:p>
            <a:pPr marL="342900" lvl="1" indent="-342900" eaLnBrk="1" hangingPunct="1">
              <a:lnSpc>
                <a:spcPct val="80000"/>
              </a:lnSpc>
            </a:pPr>
            <a:r>
              <a:rPr lang="en-US" sz="1100" dirty="0"/>
              <a:t>Gunther Kress 2010: </a:t>
            </a:r>
            <a:r>
              <a:rPr lang="en-US" sz="1100" i="1" dirty="0"/>
              <a:t>Multimodality. A social semiotic approach to contemporary communication, </a:t>
            </a:r>
            <a:r>
              <a:rPr lang="en-US" sz="1100" dirty="0"/>
              <a:t>Oxon: </a:t>
            </a:r>
            <a:r>
              <a:rPr lang="en-US" sz="1100" dirty="0" smtClean="0"/>
              <a:t>Routledge</a:t>
            </a:r>
            <a:endParaRPr lang="da-DK" altLang="da-DK" sz="800" dirty="0"/>
          </a:p>
          <a:p>
            <a:pPr eaLnBrk="1" hangingPunct="1">
              <a:lnSpc>
                <a:spcPct val="80000"/>
              </a:lnSpc>
            </a:pPr>
            <a:r>
              <a:rPr lang="da-DK" altLang="da-DK" sz="1100" dirty="0"/>
              <a:t>Togeby, Ole 2003: </a:t>
            </a:r>
            <a:r>
              <a:rPr lang="da-DK" altLang="da-DK" sz="1100" i="1" dirty="0"/>
              <a:t>Fungerer denne sætning? Funktionel dansk sproglære</a:t>
            </a:r>
            <a:r>
              <a:rPr lang="da-DK" altLang="da-DK" sz="1100" dirty="0"/>
              <a:t>, København: Gad.</a:t>
            </a:r>
          </a:p>
          <a:p>
            <a:pPr eaLnBrk="1" hangingPunct="1">
              <a:lnSpc>
                <a:spcPct val="80000"/>
              </a:lnSpc>
            </a:pPr>
            <a:r>
              <a:rPr lang="da-DK" altLang="da-DK" sz="1100" dirty="0"/>
              <a:t>Togeby, Ole 2005: “Tegn og gerninger” i Cramer, Jens, Mette </a:t>
            </a:r>
            <a:r>
              <a:rPr lang="da-DK" altLang="da-DK" sz="1100" dirty="0" err="1"/>
              <a:t>Kunøe</a:t>
            </a:r>
            <a:r>
              <a:rPr lang="da-DK" altLang="da-DK" sz="1100" dirty="0"/>
              <a:t> og Ole Togeby (red) 2005: </a:t>
            </a:r>
            <a:r>
              <a:rPr lang="da-DK" altLang="da-DK" sz="1100" i="1" dirty="0"/>
              <a:t>Teorien om alt og andre artikler om sprog og filosofi</a:t>
            </a:r>
            <a:r>
              <a:rPr lang="da-DK" altLang="da-DK" sz="1100" dirty="0"/>
              <a:t>, Århus: Wessel og Huitfeldt, side 339-352. </a:t>
            </a:r>
          </a:p>
          <a:p>
            <a:pPr eaLnBrk="1" hangingPunct="1">
              <a:lnSpc>
                <a:spcPct val="80000"/>
              </a:lnSpc>
            </a:pPr>
            <a:r>
              <a:rPr lang="da-DK" altLang="da-DK" sz="1100" dirty="0"/>
              <a:t>Togeby, Ole 2005: “Ole tegner og fortæller. Om den semiotiske forskel på billeder og tekst” i </a:t>
            </a:r>
            <a:r>
              <a:rPr lang="da-DK" altLang="da-DK" sz="1100" i="1" dirty="0"/>
              <a:t>Tidsskrift for Sprogforskning Årg. 3 nr. 1</a:t>
            </a:r>
            <a:r>
              <a:rPr lang="da-DK" altLang="da-DK" sz="1100" dirty="0"/>
              <a:t>, Århus: Statsbiblioteket, side 29-46.</a:t>
            </a:r>
          </a:p>
          <a:p>
            <a:pPr eaLnBrk="1" hangingPunct="1">
              <a:lnSpc>
                <a:spcPct val="80000"/>
              </a:lnSpc>
            </a:pPr>
            <a:r>
              <a:rPr lang="da-DK" altLang="da-DK" sz="1100" dirty="0"/>
              <a:t>Togeby, Ole 2005: “Dette er (ikke) en pibe - billedtekster og tekstbilleder” i </a:t>
            </a:r>
            <a:r>
              <a:rPr lang="da-DK" altLang="da-DK" sz="1100" dirty="0" err="1"/>
              <a:t>Widell</a:t>
            </a:r>
            <a:r>
              <a:rPr lang="da-DK" altLang="da-DK" sz="1100" dirty="0"/>
              <a:t>, Peter og Mette </a:t>
            </a:r>
            <a:r>
              <a:rPr lang="da-DK" altLang="da-DK" sz="1100" dirty="0" err="1"/>
              <a:t>Kunøe</a:t>
            </a:r>
            <a:r>
              <a:rPr lang="da-DK" altLang="da-DK" sz="1100" dirty="0"/>
              <a:t> 2005: </a:t>
            </a:r>
            <a:r>
              <a:rPr lang="da-DK" altLang="da-DK" sz="1100" i="1" dirty="0"/>
              <a:t>10. møde om Udforskningen af Dansk Sprog. Aarhus Universitet 7.-8. oktober 2004</a:t>
            </a:r>
            <a:r>
              <a:rPr lang="da-DK" altLang="da-DK" sz="1100" dirty="0"/>
              <a:t>, Århus: Aarhus Universitet, side 370-382.</a:t>
            </a:r>
          </a:p>
          <a:p>
            <a:pPr eaLnBrk="1" hangingPunct="1">
              <a:lnSpc>
                <a:spcPct val="80000"/>
              </a:lnSpc>
            </a:pPr>
            <a:r>
              <a:rPr lang="da-DK" altLang="da-DK" sz="1100" dirty="0"/>
              <a:t>Togeby Ole 2014: </a:t>
            </a:r>
            <a:r>
              <a:rPr lang="da-DK" altLang="da-DK" sz="1100" i="1" dirty="0"/>
              <a:t>Bland blot genrerne – ikke tekstarterne! </a:t>
            </a:r>
            <a:r>
              <a:rPr lang="da-DK" altLang="da-DK" sz="1100" dirty="0"/>
              <a:t>København: Samfundslitteratur</a:t>
            </a:r>
          </a:p>
          <a:p>
            <a:pPr eaLnBrk="1" hangingPunct="1">
              <a:lnSpc>
                <a:spcPct val="80000"/>
              </a:lnSpc>
            </a:pPr>
            <a:r>
              <a:rPr lang="da-DK" altLang="da-DK" sz="1100" dirty="0" err="1"/>
              <a:t>Watzlawick</a:t>
            </a:r>
            <a:r>
              <a:rPr lang="da-DK" altLang="da-DK" sz="1100" dirty="0"/>
              <a:t>, Paul, Janet </a:t>
            </a:r>
            <a:r>
              <a:rPr lang="da-DK" altLang="da-DK" sz="1100" dirty="0" err="1"/>
              <a:t>Helmick</a:t>
            </a:r>
            <a:r>
              <a:rPr lang="da-DK" altLang="da-DK" sz="1100" dirty="0"/>
              <a:t> </a:t>
            </a:r>
            <a:r>
              <a:rPr lang="da-DK" altLang="da-DK" sz="1100" dirty="0" err="1"/>
              <a:t>Beavin</a:t>
            </a:r>
            <a:r>
              <a:rPr lang="da-DK" altLang="da-DK" sz="1100" dirty="0"/>
              <a:t> and Don D. Jackson 1968: </a:t>
            </a:r>
            <a:r>
              <a:rPr lang="da-DK" altLang="da-DK" sz="1100" i="1" dirty="0" err="1"/>
              <a:t>Pragmatics</a:t>
            </a:r>
            <a:r>
              <a:rPr lang="da-DK" altLang="da-DK" sz="1100" i="1" dirty="0"/>
              <a:t> of Human </a:t>
            </a:r>
            <a:r>
              <a:rPr lang="da-DK" altLang="da-DK" sz="1100" i="1" dirty="0" err="1"/>
              <a:t>Communication</a:t>
            </a:r>
            <a:r>
              <a:rPr lang="da-DK" altLang="da-DK" sz="1100" i="1" dirty="0"/>
              <a:t>. A </a:t>
            </a:r>
            <a:r>
              <a:rPr lang="da-DK" altLang="da-DK" sz="1100" i="1" dirty="0" err="1"/>
              <a:t>Study</a:t>
            </a:r>
            <a:r>
              <a:rPr lang="da-DK" altLang="da-DK" sz="1100" i="1" dirty="0"/>
              <a:t> of </a:t>
            </a:r>
            <a:r>
              <a:rPr lang="da-DK" altLang="da-DK" sz="1100" i="1" dirty="0" err="1"/>
              <a:t>Interactional</a:t>
            </a:r>
            <a:r>
              <a:rPr lang="da-DK" altLang="da-DK" sz="1100" i="1" dirty="0"/>
              <a:t> Patterns, </a:t>
            </a:r>
            <a:r>
              <a:rPr lang="da-DK" altLang="da-DK" sz="1100" i="1" dirty="0" err="1"/>
              <a:t>Pathologies</a:t>
            </a:r>
            <a:r>
              <a:rPr lang="da-DK" altLang="da-DK" sz="1100" i="1" dirty="0"/>
              <a:t> and </a:t>
            </a:r>
            <a:r>
              <a:rPr lang="da-DK" altLang="da-DK" sz="1100" i="1" dirty="0" err="1"/>
              <a:t>Paradoxes</a:t>
            </a:r>
            <a:r>
              <a:rPr lang="da-DK" altLang="da-DK" sz="1100" dirty="0"/>
              <a:t>, London: Faber and Faber. </a:t>
            </a:r>
          </a:p>
          <a:p>
            <a:pPr marL="0" lvl="2" indent="0">
              <a:spcBef>
                <a:spcPct val="30000"/>
              </a:spcBef>
              <a:buClrTx/>
              <a:buNone/>
              <a:defRPr/>
            </a:pPr>
            <a:endParaRPr lang="da-DK" sz="1400" dirty="0"/>
          </a:p>
          <a:p>
            <a:endParaRPr lang="da-DK" sz="3600" dirty="0"/>
          </a:p>
          <a:p>
            <a:endParaRPr lang="da-DK"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251015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Pictogram</a:t>
            </a:r>
            <a:r>
              <a:rPr lang="da-DK" dirty="0" smtClean="0"/>
              <a:t> </a:t>
            </a:r>
            <a:endParaRPr lang="da-DK" dirty="0"/>
          </a:p>
        </p:txBody>
      </p:sp>
      <p:sp>
        <p:nvSpPr>
          <p:cNvPr id="3" name="Pladsholder til indhold 2"/>
          <p:cNvSpPr>
            <a:spLocks noGrp="1"/>
          </p:cNvSpPr>
          <p:nvPr>
            <p:ph idx="1"/>
          </p:nvPr>
        </p:nvSpPr>
        <p:spPr/>
        <p:txBody>
          <a:bodyPr/>
          <a:lstStyle/>
          <a:p>
            <a:r>
              <a:rPr lang="en-US" dirty="0"/>
              <a:t>A pictogram is ideogram that conveys its meaning through visual analogy of a stylized graphic type with an object, through social convention and through local anchoring at the same time (e.g.: traffic signs, </a:t>
            </a:r>
            <a:r>
              <a:rPr lang="en-US" dirty="0" err="1"/>
              <a:t>emojis</a:t>
            </a:r>
            <a:r>
              <a:rPr lang="en-US" dirty="0"/>
              <a:t>, and icons).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r>
              <a:rPr lang="da-DK" altLang="da-DK" dirty="0">
                <a:latin typeface="Arial" panose="020B0604020202020204" pitchFamily="34" charset="0"/>
              </a:rPr>
              <a:t>Ole Togeby 2018: The </a:t>
            </a:r>
            <a:r>
              <a:rPr lang="da-DK" altLang="da-DK" dirty="0" err="1">
                <a:latin typeface="Arial" panose="020B0604020202020204" pitchFamily="34" charset="0"/>
              </a:rPr>
              <a:t>meaning</a:t>
            </a:r>
            <a:r>
              <a:rPr lang="da-DK" altLang="da-DK" dirty="0">
                <a:latin typeface="Arial" panose="020B0604020202020204" pitchFamily="34" charset="0"/>
              </a:rPr>
              <a:t> of </a:t>
            </a:r>
            <a:r>
              <a:rPr lang="da-DK" altLang="da-DK" dirty="0" err="1" smtClean="0">
                <a:latin typeface="Arial" panose="020B0604020202020204" pitchFamily="34" charset="0"/>
              </a:rPr>
              <a:t>e</a:t>
            </a:r>
            <a:r>
              <a:rPr lang="da-DK" altLang="da-DK" sz="900" i="1" dirty="0" err="1" smtClean="0">
                <a:latin typeface="Arial" panose="020B0604020202020204" pitchFamily="34" charset="0"/>
              </a:rPr>
              <a:t>mojis</a:t>
            </a:r>
            <a:r>
              <a:rPr lang="da-DK" altLang="da-DK" sz="800" i="1" dirty="0" smtClean="0">
                <a:latin typeface="Arial" panose="020B0604020202020204" pitchFamily="34" charset="0"/>
              </a:rPr>
              <a:t> </a:t>
            </a:r>
            <a:endParaRPr lang="da-DK" altLang="da-DK" sz="800" i="1" dirty="0">
              <a:latin typeface="Arial" panose="020B0604020202020204" pitchFamily="34" charset="0"/>
            </a:endParaRPr>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933056"/>
            <a:ext cx="2088232" cy="1898986"/>
          </a:xfrm>
          <a:prstGeom prst="rect">
            <a:avLst/>
          </a:prstGeom>
        </p:spPr>
      </p:pic>
      <p:sp>
        <p:nvSpPr>
          <p:cNvPr id="7" name="Rektangel 6"/>
          <p:cNvSpPr/>
          <p:nvPr/>
        </p:nvSpPr>
        <p:spPr>
          <a:xfrm>
            <a:off x="-76242" y="404664"/>
            <a:ext cx="312906" cy="369332"/>
          </a:xfrm>
          <a:prstGeom prst="rect">
            <a:avLst/>
          </a:prstGeom>
        </p:spPr>
        <p:txBody>
          <a:bodyPr wrap="none">
            <a:spAutoFit/>
          </a:bodyPr>
          <a:lstStyle/>
          <a:p>
            <a:r>
              <a:rPr lang="da-DK" dirty="0"/>
              <a:t>I.</a:t>
            </a:r>
            <a:endParaRPr lang="da-DK" dirty="0"/>
          </a:p>
        </p:txBody>
      </p:sp>
    </p:spTree>
    <p:extLst>
      <p:ext uri="{BB962C8B-B14F-4D97-AF65-F5344CB8AC3E}">
        <p14:creationId xmlns:p14="http://schemas.microsoft.com/office/powerpoint/2010/main" val="373533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1677039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Lottovinderne </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245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4139445"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84784"/>
            <a:ext cx="4237657" cy="390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156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III.Lottovindere</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6209524" cy="32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55" y="4653136"/>
            <a:ext cx="62960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839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91784"/>
            <a:ext cx="5688632" cy="677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825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Ideogram </a:t>
            </a:r>
            <a:endParaRPr lang="da-DK" dirty="0"/>
          </a:p>
        </p:txBody>
      </p:sp>
      <p:sp>
        <p:nvSpPr>
          <p:cNvPr id="3" name="Pladsholder til indhold 2"/>
          <p:cNvSpPr>
            <a:spLocks noGrp="1"/>
          </p:cNvSpPr>
          <p:nvPr>
            <p:ph idx="1"/>
          </p:nvPr>
        </p:nvSpPr>
        <p:spPr/>
        <p:txBody>
          <a:bodyPr/>
          <a:lstStyle/>
          <a:p>
            <a:r>
              <a:rPr lang="en-US" dirty="0" smtClean="0"/>
              <a:t>An ideogram is the utterance of a communicative sign that is single articulated and with a meaning defined in opposition to the meanings of other ideograms of an inventory of ideograms. Ideograms are single articulated signs with (pictograms) or without visual analogy, e.g. :</a:t>
            </a:r>
            <a:r>
              <a:rPr lang="en-GB" dirty="0" smtClean="0"/>
              <a:t> </a:t>
            </a:r>
            <a:r>
              <a:rPr lang="en-GB" sz="4000" dirty="0" smtClean="0"/>
              <a:t>§ £ $ € †. </a:t>
            </a:r>
            <a:r>
              <a:rPr lang="en-US" sz="4000" dirty="0" smtClean="0"/>
              <a:t>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r>
              <a:rPr lang="da-DK" altLang="da-DK" dirty="0">
                <a:latin typeface="Arial" panose="020B0604020202020204" pitchFamily="34" charset="0"/>
              </a:rPr>
              <a:t>Ole Togeby 2018: The </a:t>
            </a:r>
            <a:r>
              <a:rPr lang="da-DK" altLang="da-DK" dirty="0" err="1">
                <a:latin typeface="Arial" panose="020B0604020202020204" pitchFamily="34" charset="0"/>
              </a:rPr>
              <a:t>meaning</a:t>
            </a:r>
            <a:r>
              <a:rPr lang="da-DK" altLang="da-DK" dirty="0">
                <a:latin typeface="Arial" panose="020B0604020202020204" pitchFamily="34" charset="0"/>
              </a:rPr>
              <a:t> of </a:t>
            </a:r>
            <a:r>
              <a:rPr lang="da-DK" altLang="da-DK" dirty="0" err="1">
                <a:latin typeface="Arial" panose="020B0604020202020204" pitchFamily="34" charset="0"/>
              </a:rPr>
              <a:t>e</a:t>
            </a:r>
            <a:r>
              <a:rPr lang="da-DK" altLang="da-DK" sz="800" i="1" dirty="0" err="1">
                <a:latin typeface="Arial" panose="020B0604020202020204" pitchFamily="34" charset="0"/>
              </a:rPr>
              <a:t>mojis</a:t>
            </a:r>
            <a:r>
              <a:rPr lang="da-DK" altLang="da-DK" sz="800" i="1" dirty="0">
                <a:latin typeface="Arial" panose="020B0604020202020204" pitchFamily="34" charset="0"/>
              </a:rPr>
              <a:t> </a:t>
            </a:r>
          </a:p>
        </p:txBody>
      </p:sp>
      <p:sp>
        <p:nvSpPr>
          <p:cNvPr id="6" name="Rektangel 5"/>
          <p:cNvSpPr/>
          <p:nvPr/>
        </p:nvSpPr>
        <p:spPr>
          <a:xfrm>
            <a:off x="-76242" y="404664"/>
            <a:ext cx="312906" cy="369332"/>
          </a:xfrm>
          <a:prstGeom prst="rect">
            <a:avLst/>
          </a:prstGeom>
        </p:spPr>
        <p:txBody>
          <a:bodyPr wrap="none">
            <a:spAutoFit/>
          </a:bodyPr>
          <a:lstStyle/>
          <a:p>
            <a:r>
              <a:rPr lang="da-DK" dirty="0"/>
              <a:t>I.</a:t>
            </a:r>
          </a:p>
        </p:txBody>
      </p:sp>
    </p:spTree>
    <p:extLst>
      <p:ext uri="{BB962C8B-B14F-4D97-AF65-F5344CB8AC3E}">
        <p14:creationId xmlns:p14="http://schemas.microsoft.com/office/powerpoint/2010/main" val="222789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Communicative</a:t>
            </a:r>
            <a:r>
              <a:rPr lang="da-DK" dirty="0" smtClean="0"/>
              <a:t> sign </a:t>
            </a:r>
            <a:br>
              <a:rPr lang="da-DK" dirty="0" smtClean="0"/>
            </a:br>
            <a:r>
              <a:rPr lang="da-DK" sz="2400" b="0" dirty="0" smtClean="0"/>
              <a:t>(</a:t>
            </a:r>
            <a:r>
              <a:rPr lang="da-DK" sz="2400" b="0" dirty="0" err="1" smtClean="0"/>
              <a:t>Grice</a:t>
            </a:r>
            <a:r>
              <a:rPr lang="da-DK" sz="2400" b="0" dirty="0"/>
              <a:t>:</a:t>
            </a:r>
            <a:r>
              <a:rPr lang="da-DK" sz="2400" b="0" dirty="0" smtClean="0"/>
              <a:t> non-</a:t>
            </a:r>
            <a:r>
              <a:rPr lang="da-DK" sz="2400" b="0" dirty="0" err="1" smtClean="0"/>
              <a:t>natural</a:t>
            </a:r>
            <a:r>
              <a:rPr lang="da-DK" sz="2400" b="0" dirty="0" smtClean="0"/>
              <a:t> sign)</a:t>
            </a:r>
            <a:endParaRPr lang="da-DK" b="0" dirty="0"/>
          </a:p>
        </p:txBody>
      </p:sp>
      <p:sp>
        <p:nvSpPr>
          <p:cNvPr id="3" name="Pladsholder til indhold 2"/>
          <p:cNvSpPr>
            <a:spLocks noGrp="1"/>
          </p:cNvSpPr>
          <p:nvPr>
            <p:ph idx="1"/>
          </p:nvPr>
        </p:nvSpPr>
        <p:spPr/>
        <p:txBody>
          <a:bodyPr/>
          <a:lstStyle/>
          <a:p>
            <a:r>
              <a:rPr lang="en-US" dirty="0"/>
              <a:t>A communicative sign is the utterance of a type of remarkable form that by others in a sign community is </a:t>
            </a:r>
            <a:r>
              <a:rPr lang="en-US" dirty="0" smtClean="0"/>
              <a:t>meant to </a:t>
            </a:r>
            <a:r>
              <a:rPr lang="en-US" dirty="0"/>
              <a:t>be interpreted as information about something different from what they are (e.g.: speech, written texts, paintings, gestures, devices for measurement, a thermometer).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
        <p:nvSpPr>
          <p:cNvPr id="6" name="Rektangel 5"/>
          <p:cNvSpPr/>
          <p:nvPr/>
        </p:nvSpPr>
        <p:spPr>
          <a:xfrm>
            <a:off x="-76242" y="332656"/>
            <a:ext cx="312906" cy="369332"/>
          </a:xfrm>
          <a:prstGeom prst="rect">
            <a:avLst/>
          </a:prstGeom>
        </p:spPr>
        <p:txBody>
          <a:bodyPr wrap="none">
            <a:spAutoFit/>
          </a:bodyPr>
          <a:lstStyle/>
          <a:p>
            <a:r>
              <a:rPr lang="da-DK" dirty="0"/>
              <a:t>I.</a:t>
            </a:r>
            <a:endParaRPr lang="da-DK" dirty="0"/>
          </a:p>
        </p:txBody>
      </p:sp>
    </p:spTree>
    <p:extLst>
      <p:ext uri="{BB962C8B-B14F-4D97-AF65-F5344CB8AC3E}">
        <p14:creationId xmlns:p14="http://schemas.microsoft.com/office/powerpoint/2010/main" val="3423734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Linguistic</a:t>
            </a:r>
            <a:r>
              <a:rPr lang="da-DK" dirty="0" smtClean="0"/>
              <a:t> sign</a:t>
            </a:r>
            <a:endParaRPr lang="da-DK" dirty="0"/>
          </a:p>
        </p:txBody>
      </p:sp>
      <p:sp>
        <p:nvSpPr>
          <p:cNvPr id="3" name="Pladsholder til indhold 2"/>
          <p:cNvSpPr>
            <a:spLocks noGrp="1"/>
          </p:cNvSpPr>
          <p:nvPr>
            <p:ph idx="1"/>
          </p:nvPr>
        </p:nvSpPr>
        <p:spPr/>
        <p:txBody>
          <a:bodyPr/>
          <a:lstStyle/>
          <a:p>
            <a:r>
              <a:rPr lang="en-US" sz="2400" dirty="0"/>
              <a:t>A linguistic sign is a the utterance of a </a:t>
            </a:r>
            <a:r>
              <a:rPr lang="en-US" sz="2400" dirty="0"/>
              <a:t>double articulated </a:t>
            </a:r>
            <a:r>
              <a:rPr lang="en-US" sz="2400" dirty="0" smtClean="0"/>
              <a:t>sentence </a:t>
            </a:r>
            <a:r>
              <a:rPr lang="en-US" sz="2400" dirty="0"/>
              <a:t>(or a composition of sentences) which has a truth value, and which is syntactically composed of </a:t>
            </a:r>
            <a:r>
              <a:rPr lang="en-US" sz="2400" dirty="0" smtClean="0"/>
              <a:t>words </a:t>
            </a:r>
            <a:r>
              <a:rPr lang="en-US" sz="2400" dirty="0"/>
              <a:t>and morphemes. </a:t>
            </a:r>
          </a:p>
          <a:p>
            <a:r>
              <a:rPr lang="en-US" sz="2400" dirty="0" smtClean="0"/>
              <a:t>A morpheme is a fixed row of concatenated minimal linguistic units (phonemes = linguistic sounds or graphemes = linguistic graphs) chosen from a linguistic inventory (a dictionary). Phonemes and graphemes are chosen from a linguistic alphabet.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2557270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Sign</a:t>
            </a:r>
            <a:endParaRPr lang="da-DK" dirty="0"/>
          </a:p>
        </p:txBody>
      </p:sp>
      <p:sp>
        <p:nvSpPr>
          <p:cNvPr id="3" name="Pladsholder til indhold 2"/>
          <p:cNvSpPr>
            <a:spLocks noGrp="1"/>
          </p:cNvSpPr>
          <p:nvPr>
            <p:ph idx="1"/>
          </p:nvPr>
        </p:nvSpPr>
        <p:spPr/>
        <p:txBody>
          <a:bodyPr/>
          <a:lstStyle/>
          <a:p>
            <a:r>
              <a:rPr lang="en-US" dirty="0"/>
              <a:t>A sign (natural or communicative) is a remarkable form that is interpreted as information about something different from what it is (e.g.: natural signs such as footprints, and non-natural signs such as linguistic utterances)</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3198735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Semiotic</a:t>
            </a:r>
            <a:r>
              <a:rPr lang="da-DK" dirty="0" smtClean="0"/>
              <a:t> modes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268760"/>
            <a:ext cx="6147683" cy="6912768"/>
          </a:xfrm>
        </p:spPr>
      </p:pic>
    </p:spTree>
    <p:extLst>
      <p:ext uri="{BB962C8B-B14F-4D97-AF65-F5344CB8AC3E}">
        <p14:creationId xmlns:p14="http://schemas.microsoft.com/office/powerpoint/2010/main" val="3923476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U design">
  <a:themeElements>
    <a:clrScheme name="1_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28196</TotalTime>
  <Words>4490</Words>
  <Application>Microsoft Office PowerPoint</Application>
  <PresentationFormat>Skærmshow (4:3)</PresentationFormat>
  <Paragraphs>458</Paragraphs>
  <Slides>43</Slides>
  <Notes>14</Notes>
  <HiddenSlides>0</HiddenSlides>
  <MMClips>0</MMClips>
  <ScaleCrop>false</ScaleCrop>
  <HeadingPairs>
    <vt:vector size="4" baseType="variant">
      <vt:variant>
        <vt:lpstr>Tema</vt:lpstr>
      </vt:variant>
      <vt:variant>
        <vt:i4>1</vt:i4>
      </vt:variant>
      <vt:variant>
        <vt:lpstr>Diastitler</vt:lpstr>
      </vt:variant>
      <vt:variant>
        <vt:i4>43</vt:i4>
      </vt:variant>
    </vt:vector>
  </HeadingPairs>
  <TitlesOfParts>
    <vt:vector size="44" baseType="lpstr">
      <vt:lpstr>1_AU design</vt:lpstr>
      <vt:lpstr> The meaning of emojis SEMSVEND – a workshop in honor of  Svend Østergaard (1949-2017)  </vt:lpstr>
      <vt:lpstr>Plan</vt:lpstr>
      <vt:lpstr>Emoji</vt:lpstr>
      <vt:lpstr>Pictogram </vt:lpstr>
      <vt:lpstr>Ideogram </vt:lpstr>
      <vt:lpstr>Communicative sign  (Grice: non-natural sign)</vt:lpstr>
      <vt:lpstr>Linguistic sign</vt:lpstr>
      <vt:lpstr>Sign</vt:lpstr>
      <vt:lpstr>Semiotic modes</vt:lpstr>
      <vt:lpstr>Ensemble</vt:lpstr>
      <vt:lpstr>The syntax of multimodal ensembles</vt:lpstr>
      <vt:lpstr>The function of emojis</vt:lpstr>
      <vt:lpstr>Facebook standard emojis</vt:lpstr>
      <vt:lpstr>     The most frequent emojis</vt:lpstr>
      <vt:lpstr>IA. Minimal response</vt:lpstr>
      <vt:lpstr>IB. Emojis as a genuine answer</vt:lpstr>
      <vt:lpstr>IIA. Smiley as an punctuation mark</vt:lpstr>
      <vt:lpstr>IIA.Emojis as punctuation</vt:lpstr>
      <vt:lpstr>IIB. Emoji as an attitude adverbial</vt:lpstr>
      <vt:lpstr>IIC.Krokodil IFI</vt:lpstr>
      <vt:lpstr>IIC. Illocutio-nary force indicator </vt:lpstr>
      <vt:lpstr>IIC.Krokodil</vt:lpstr>
      <vt:lpstr>”:)))))” indicates ‘irony’ </vt:lpstr>
      <vt:lpstr>PowerPoint-præsentation</vt:lpstr>
      <vt:lpstr>The ironical illocutionary force indicator ”:))))” is not understood</vt:lpstr>
      <vt:lpstr>IIIA. Emojis replacing words in linguistic sentences</vt:lpstr>
      <vt:lpstr>IIIB. Syntactic unit (film title) composed by emojis</vt:lpstr>
      <vt:lpstr>The function of emojis</vt:lpstr>
      <vt:lpstr>Meaning of linguistic signs (sentence utterances)</vt:lpstr>
      <vt:lpstr>Second articulation</vt:lpstr>
      <vt:lpstr>The polysemi of morphemes</vt:lpstr>
      <vt:lpstr>Syntactic monosemiation </vt:lpstr>
      <vt:lpstr>The meaning of emojis</vt:lpstr>
      <vt:lpstr>No syntax –  no monosemiation</vt:lpstr>
      <vt:lpstr>Dictionary definitions  of emojis</vt:lpstr>
      <vt:lpstr>What is the meaning?</vt:lpstr>
      <vt:lpstr>What is the meaning?</vt:lpstr>
      <vt:lpstr>Interpretation of emojis</vt:lpstr>
      <vt:lpstr>Litteraturliste</vt:lpstr>
      <vt:lpstr>PowerPoint-præsentation</vt:lpstr>
      <vt:lpstr>Lottovinderne </vt:lpstr>
      <vt:lpstr>III.Lottovindere</vt:lpstr>
      <vt:lpstr>PowerPoint-præsentation</vt:lpstr>
    </vt:vector>
  </TitlesOfParts>
  <Company>Ellensvej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 og billede</dc:title>
  <dc:creator>Ole Togeby</dc:creator>
  <cp:lastModifiedBy>Ole Togeby</cp:lastModifiedBy>
  <cp:revision>241</cp:revision>
  <cp:lastPrinted>2018-05-03T15:40:47Z</cp:lastPrinted>
  <dcterms:created xsi:type="dcterms:W3CDTF">2009-08-18T07:20:44Z</dcterms:created>
  <dcterms:modified xsi:type="dcterms:W3CDTF">2018-05-03T21:41:13Z</dcterms:modified>
</cp:coreProperties>
</file>