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4"/>
  </p:notesMasterIdLst>
  <p:handoutMasterIdLst>
    <p:handoutMasterId r:id="rId55"/>
  </p:handoutMasterIdLst>
  <p:sldIdLst>
    <p:sldId id="257" r:id="rId2"/>
    <p:sldId id="322" r:id="rId3"/>
    <p:sldId id="258" r:id="rId4"/>
    <p:sldId id="328" r:id="rId5"/>
    <p:sldId id="290" r:id="rId6"/>
    <p:sldId id="259" r:id="rId7"/>
    <p:sldId id="293" r:id="rId8"/>
    <p:sldId id="330" r:id="rId9"/>
    <p:sldId id="323" r:id="rId10"/>
    <p:sldId id="306" r:id="rId11"/>
    <p:sldId id="307" r:id="rId12"/>
    <p:sldId id="309" r:id="rId13"/>
    <p:sldId id="310" r:id="rId14"/>
    <p:sldId id="311" r:id="rId15"/>
    <p:sldId id="313" r:id="rId16"/>
    <p:sldId id="314" r:id="rId17"/>
    <p:sldId id="315" r:id="rId18"/>
    <p:sldId id="316" r:id="rId19"/>
    <p:sldId id="317" r:id="rId20"/>
    <p:sldId id="318" r:id="rId21"/>
    <p:sldId id="319" r:id="rId22"/>
    <p:sldId id="296" r:id="rId23"/>
    <p:sldId id="297" r:id="rId24"/>
    <p:sldId id="298" r:id="rId25"/>
    <p:sldId id="299" r:id="rId26"/>
    <p:sldId id="300" r:id="rId27"/>
    <p:sldId id="301" r:id="rId28"/>
    <p:sldId id="302" r:id="rId29"/>
    <p:sldId id="260" r:id="rId30"/>
    <p:sldId id="261" r:id="rId31"/>
    <p:sldId id="262" r:id="rId32"/>
    <p:sldId id="263" r:id="rId33"/>
    <p:sldId id="264" r:id="rId34"/>
    <p:sldId id="265" r:id="rId35"/>
    <p:sldId id="266" r:id="rId36"/>
    <p:sldId id="267" r:id="rId37"/>
    <p:sldId id="268" r:id="rId38"/>
    <p:sldId id="269" r:id="rId39"/>
    <p:sldId id="270" r:id="rId40"/>
    <p:sldId id="280" r:id="rId41"/>
    <p:sldId id="320" r:id="rId42"/>
    <p:sldId id="321" r:id="rId43"/>
    <p:sldId id="324" r:id="rId44"/>
    <p:sldId id="325" r:id="rId45"/>
    <p:sldId id="326" r:id="rId46"/>
    <p:sldId id="278" r:id="rId47"/>
    <p:sldId id="282" r:id="rId48"/>
    <p:sldId id="283" r:id="rId49"/>
    <p:sldId id="284" r:id="rId50"/>
    <p:sldId id="291" r:id="rId51"/>
    <p:sldId id="292" r:id="rId52"/>
    <p:sldId id="294" r:id="rId53"/>
  </p:sldIdLst>
  <p:sldSz cx="9144000" cy="6858000" type="screen4x3"/>
  <p:notesSz cx="6865938" cy="9996488"/>
  <p:defaultTextStyle>
    <a:defPPr>
      <a:defRPr lang="da-DK"/>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6923" autoAdjust="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p:cViewPr varScale="1">
        <p:scale>
          <a:sx n="61" d="100"/>
          <a:sy n="61" d="100"/>
        </p:scale>
        <p:origin x="3245" y="48"/>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1" y="0"/>
            <a:ext cx="3360841" cy="50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lvl1pPr eaLnBrk="1" hangingPunct="1">
              <a:defRPr sz="1300">
                <a:latin typeface="Arial" charset="0"/>
              </a:defRPr>
            </a:lvl1pPr>
          </a:lstStyle>
          <a:p>
            <a:pPr>
              <a:defRPr/>
            </a:pPr>
            <a:r>
              <a:rPr lang="da-DK" altLang="da-DK"/>
              <a:t>Ole Togeby 2017: Aftrædelsesforelæsning</a:t>
            </a:r>
          </a:p>
        </p:txBody>
      </p:sp>
      <p:sp>
        <p:nvSpPr>
          <p:cNvPr id="174083" name="Rectangle 3"/>
          <p:cNvSpPr>
            <a:spLocks noGrp="1" noChangeArrowheads="1"/>
          </p:cNvSpPr>
          <p:nvPr>
            <p:ph type="dt" sz="quarter" idx="1"/>
          </p:nvPr>
        </p:nvSpPr>
        <p:spPr bwMode="auto">
          <a:xfrm>
            <a:off x="3888755" y="0"/>
            <a:ext cx="2975650" cy="50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lvl1pPr algn="r" eaLnBrk="1" hangingPunct="1">
              <a:defRPr sz="1300">
                <a:latin typeface="Arial" charset="0"/>
              </a:defRPr>
            </a:lvl1pPr>
          </a:lstStyle>
          <a:p>
            <a:pPr>
              <a:defRPr/>
            </a:pPr>
            <a:fld id="{514297A7-7C0E-4D75-AC69-C398E0187D21}" type="datetime1">
              <a:rPr lang="da-DK" altLang="da-DK"/>
              <a:pPr>
                <a:defRPr/>
              </a:pPr>
              <a:t>05-11-2017</a:t>
            </a:fld>
            <a:endParaRPr lang="da-DK" altLang="da-DK"/>
          </a:p>
        </p:txBody>
      </p:sp>
      <p:sp>
        <p:nvSpPr>
          <p:cNvPr id="174084" name="Rectangle 4"/>
          <p:cNvSpPr>
            <a:spLocks noGrp="1" noChangeArrowheads="1"/>
          </p:cNvSpPr>
          <p:nvPr>
            <p:ph type="ftr" sz="quarter" idx="2"/>
          </p:nvPr>
        </p:nvSpPr>
        <p:spPr bwMode="auto">
          <a:xfrm>
            <a:off x="0" y="9494105"/>
            <a:ext cx="2975650" cy="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b" anchorCtr="0" compatLnSpc="1">
            <a:prstTxWarp prst="textNoShape">
              <a:avLst/>
            </a:prstTxWarp>
          </a:bodyPr>
          <a:lstStyle>
            <a:lvl1pPr eaLnBrk="1" hangingPunct="1">
              <a:defRPr sz="1300">
                <a:latin typeface="Arial" charset="0"/>
              </a:defRPr>
            </a:lvl1pPr>
          </a:lstStyle>
          <a:p>
            <a:pPr>
              <a:defRPr/>
            </a:pPr>
            <a:r>
              <a:rPr lang="da-DK" altLang="da-DK"/>
              <a:t>Ole Togeby: Siger et billede mere end 1000 ord?</a:t>
            </a:r>
          </a:p>
        </p:txBody>
      </p:sp>
      <p:sp>
        <p:nvSpPr>
          <p:cNvPr id="174085" name="Rectangle 5"/>
          <p:cNvSpPr>
            <a:spLocks noGrp="1" noChangeArrowheads="1"/>
          </p:cNvSpPr>
          <p:nvPr>
            <p:ph type="sldNum" sz="quarter" idx="3"/>
          </p:nvPr>
        </p:nvSpPr>
        <p:spPr bwMode="auto">
          <a:xfrm>
            <a:off x="3888755" y="9494105"/>
            <a:ext cx="2975650" cy="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b" anchorCtr="0" compatLnSpc="1">
            <a:prstTxWarp prst="textNoShape">
              <a:avLst/>
            </a:prstTxWarp>
          </a:bodyPr>
          <a:lstStyle>
            <a:lvl1pPr algn="r" eaLnBrk="1" hangingPunct="1">
              <a:defRPr sz="1300" smtClean="0"/>
            </a:lvl1pPr>
          </a:lstStyle>
          <a:p>
            <a:pPr>
              <a:defRPr/>
            </a:pPr>
            <a:fld id="{EF87F24D-469A-4CE3-88F9-9E98042751E5}" type="slidenum">
              <a:rPr lang="da-DK" altLang="da-DK"/>
              <a:pPr>
                <a:defRPr/>
              </a:pPr>
              <a:t>‹nr.›</a:t>
            </a:fld>
            <a:endParaRPr lang="da-DK" altLang="da-DK"/>
          </a:p>
        </p:txBody>
      </p:sp>
    </p:spTree>
    <p:extLst>
      <p:ext uri="{BB962C8B-B14F-4D97-AF65-F5344CB8AC3E}">
        <p14:creationId xmlns:p14="http://schemas.microsoft.com/office/powerpoint/2010/main" val="2743033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288714" cy="50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lvl1pPr eaLnBrk="1" hangingPunct="1">
              <a:defRPr sz="1300">
                <a:latin typeface="Arial" charset="0"/>
              </a:defRPr>
            </a:lvl1pPr>
          </a:lstStyle>
          <a:p>
            <a:pPr>
              <a:defRPr/>
            </a:pPr>
            <a:r>
              <a:rPr lang="da-DK" altLang="da-DK"/>
              <a:t>Ole Togeby 2017: Aftrædelsesforelæsning</a:t>
            </a:r>
          </a:p>
        </p:txBody>
      </p:sp>
      <p:sp>
        <p:nvSpPr>
          <p:cNvPr id="4099" name="Rectangle 3"/>
          <p:cNvSpPr>
            <a:spLocks noGrp="1" noChangeArrowheads="1"/>
          </p:cNvSpPr>
          <p:nvPr>
            <p:ph type="dt" idx="1"/>
          </p:nvPr>
        </p:nvSpPr>
        <p:spPr bwMode="auto">
          <a:xfrm>
            <a:off x="3888755" y="0"/>
            <a:ext cx="2975650" cy="50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lvl1pPr algn="r" eaLnBrk="1" hangingPunct="1">
              <a:defRPr sz="1300">
                <a:latin typeface="Arial" charset="0"/>
              </a:defRPr>
            </a:lvl1pPr>
          </a:lstStyle>
          <a:p>
            <a:pPr>
              <a:defRPr/>
            </a:pPr>
            <a:fld id="{CB7946F3-2317-4F8A-9273-6752917E5E2F}" type="datetime1">
              <a:rPr lang="da-DK" altLang="da-DK"/>
              <a:pPr>
                <a:defRPr/>
              </a:pPr>
              <a:t>05-11-2017</a:t>
            </a:fld>
            <a:endParaRPr lang="da-DK" altLang="da-DK"/>
          </a:p>
        </p:txBody>
      </p:sp>
      <p:sp>
        <p:nvSpPr>
          <p:cNvPr id="52228" name="Rectangle 4"/>
          <p:cNvSpPr>
            <a:spLocks noGrp="1" noRot="1" noChangeAspect="1" noChangeArrowheads="1" noTextEdit="1"/>
          </p:cNvSpPr>
          <p:nvPr>
            <p:ph type="sldImg" idx="2"/>
          </p:nvPr>
        </p:nvSpPr>
        <p:spPr bwMode="auto">
          <a:xfrm>
            <a:off x="933450" y="749300"/>
            <a:ext cx="4999038"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7515" y="4747828"/>
            <a:ext cx="5492444" cy="449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t" anchorCtr="0" compatLnSpc="1">
            <a:prstTxWarp prst="textNoShape">
              <a:avLst/>
            </a:prstTxWarp>
          </a:bodyPr>
          <a:lstStyle/>
          <a:p>
            <a:pPr lvl="0"/>
            <a:r>
              <a:rPr lang="da-DK" altLang="da-DK" noProof="0" dirty="0" smtClean="0"/>
              <a:t>Klik for at redigere teksttypografierne i masteren</a:t>
            </a:r>
          </a:p>
          <a:p>
            <a:pPr lvl="1"/>
            <a:r>
              <a:rPr lang="da-DK" altLang="da-DK" noProof="0" dirty="0" smtClean="0"/>
              <a:t>Andet niveau</a:t>
            </a:r>
          </a:p>
          <a:p>
            <a:pPr lvl="2"/>
            <a:r>
              <a:rPr lang="da-DK" altLang="da-DK" noProof="0" dirty="0" smtClean="0"/>
              <a:t>Tredje niveau</a:t>
            </a:r>
          </a:p>
          <a:p>
            <a:pPr lvl="3"/>
            <a:r>
              <a:rPr lang="da-DK" altLang="da-DK" noProof="0" dirty="0" smtClean="0"/>
              <a:t>Fjerde niveau</a:t>
            </a:r>
          </a:p>
          <a:p>
            <a:pPr lvl="4"/>
            <a:r>
              <a:rPr lang="da-DK" altLang="da-DK" noProof="0" dirty="0" smtClean="0"/>
              <a:t>Femte niveau</a:t>
            </a:r>
          </a:p>
        </p:txBody>
      </p:sp>
      <p:sp>
        <p:nvSpPr>
          <p:cNvPr id="4102" name="Rectangle 6"/>
          <p:cNvSpPr>
            <a:spLocks noGrp="1" noChangeArrowheads="1"/>
          </p:cNvSpPr>
          <p:nvPr>
            <p:ph type="ftr" sz="quarter" idx="4"/>
          </p:nvPr>
        </p:nvSpPr>
        <p:spPr bwMode="auto">
          <a:xfrm>
            <a:off x="0" y="9494105"/>
            <a:ext cx="2975650" cy="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b" anchorCtr="0" compatLnSpc="1">
            <a:prstTxWarp prst="textNoShape">
              <a:avLst/>
            </a:prstTxWarp>
          </a:bodyPr>
          <a:lstStyle>
            <a:lvl1pPr eaLnBrk="1" hangingPunct="1">
              <a:defRPr sz="1300">
                <a:latin typeface="Arial" charset="0"/>
              </a:defRPr>
            </a:lvl1pPr>
          </a:lstStyle>
          <a:p>
            <a:pPr>
              <a:defRPr/>
            </a:pPr>
            <a:r>
              <a:rPr lang="da-DK" altLang="da-DK"/>
              <a:t>Ole Togeby: Siger et billede mere end 1000 ord?</a:t>
            </a:r>
          </a:p>
        </p:txBody>
      </p:sp>
      <p:sp>
        <p:nvSpPr>
          <p:cNvPr id="4103" name="Rectangle 7"/>
          <p:cNvSpPr>
            <a:spLocks noGrp="1" noChangeArrowheads="1"/>
          </p:cNvSpPr>
          <p:nvPr>
            <p:ph type="sldNum" sz="quarter" idx="5"/>
          </p:nvPr>
        </p:nvSpPr>
        <p:spPr bwMode="auto">
          <a:xfrm>
            <a:off x="3888755" y="9494105"/>
            <a:ext cx="2975650" cy="50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40" tIns="48170" rIns="96340" bIns="48170" numCol="1" anchor="b" anchorCtr="0" compatLnSpc="1">
            <a:prstTxWarp prst="textNoShape">
              <a:avLst/>
            </a:prstTxWarp>
          </a:bodyPr>
          <a:lstStyle>
            <a:lvl1pPr algn="r" eaLnBrk="1" hangingPunct="1">
              <a:defRPr sz="1300" smtClean="0"/>
            </a:lvl1pPr>
          </a:lstStyle>
          <a:p>
            <a:pPr>
              <a:defRPr/>
            </a:pPr>
            <a:fld id="{B0C83B6D-DCA7-4185-A9CB-A99B30844F92}" type="slidenum">
              <a:rPr lang="da-DK" altLang="da-DK"/>
              <a:pPr>
                <a:defRPr/>
              </a:pPr>
              <a:t>‹nr.›</a:t>
            </a:fld>
            <a:endParaRPr lang="da-DK" altLang="da-DK"/>
          </a:p>
        </p:txBody>
      </p:sp>
    </p:spTree>
    <p:extLst>
      <p:ext uri="{BB962C8B-B14F-4D97-AF65-F5344CB8AC3E}">
        <p14:creationId xmlns:p14="http://schemas.microsoft.com/office/powerpoint/2010/main" val="51755918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lvl1pPr>
              <a:spcBef>
                <a:spcPct val="30000"/>
              </a:spcBef>
              <a:defRPr sz="1200">
                <a:solidFill>
                  <a:schemeClr val="tx1"/>
                </a:solidFill>
                <a:latin typeface="Arial" charset="0"/>
              </a:defRPr>
            </a:lvl1pPr>
            <a:lvl2pPr marL="742666" indent="-285641">
              <a:spcBef>
                <a:spcPct val="30000"/>
              </a:spcBef>
              <a:defRPr sz="1200">
                <a:solidFill>
                  <a:schemeClr val="tx1"/>
                </a:solidFill>
                <a:latin typeface="Arial" charset="0"/>
              </a:defRPr>
            </a:lvl2pPr>
            <a:lvl3pPr marL="1142562" indent="-228512">
              <a:spcBef>
                <a:spcPct val="30000"/>
              </a:spcBef>
              <a:defRPr sz="1200">
                <a:solidFill>
                  <a:schemeClr val="tx1"/>
                </a:solidFill>
                <a:latin typeface="Arial" charset="0"/>
              </a:defRPr>
            </a:lvl3pPr>
            <a:lvl4pPr marL="1599587" indent="-228512">
              <a:spcBef>
                <a:spcPct val="30000"/>
              </a:spcBef>
              <a:defRPr sz="1200">
                <a:solidFill>
                  <a:schemeClr val="tx1"/>
                </a:solidFill>
                <a:latin typeface="Arial" charset="0"/>
              </a:defRPr>
            </a:lvl4pPr>
            <a:lvl5pPr marL="2056611" indent="-228512">
              <a:spcBef>
                <a:spcPct val="30000"/>
              </a:spcBef>
              <a:defRPr sz="1200">
                <a:solidFill>
                  <a:schemeClr val="tx1"/>
                </a:solidFill>
                <a:latin typeface="Arial" charset="0"/>
              </a:defRPr>
            </a:lvl5pPr>
            <a:lvl6pPr marL="2501284" indent="-228512" eaLnBrk="0" fontAlgn="base" hangingPunct="0">
              <a:spcBef>
                <a:spcPct val="30000"/>
              </a:spcBef>
              <a:spcAft>
                <a:spcPct val="0"/>
              </a:spcAft>
              <a:defRPr sz="1200">
                <a:solidFill>
                  <a:schemeClr val="tx1"/>
                </a:solidFill>
                <a:latin typeface="Arial" charset="0"/>
              </a:defRPr>
            </a:lvl6pPr>
            <a:lvl7pPr marL="2945957" indent="-228512" eaLnBrk="0" fontAlgn="base" hangingPunct="0">
              <a:spcBef>
                <a:spcPct val="30000"/>
              </a:spcBef>
              <a:spcAft>
                <a:spcPct val="0"/>
              </a:spcAft>
              <a:defRPr sz="1200">
                <a:solidFill>
                  <a:schemeClr val="tx1"/>
                </a:solidFill>
                <a:latin typeface="Arial" charset="0"/>
              </a:defRPr>
            </a:lvl7pPr>
            <a:lvl8pPr marL="3390629" indent="-228512" eaLnBrk="0" fontAlgn="base" hangingPunct="0">
              <a:spcBef>
                <a:spcPct val="30000"/>
              </a:spcBef>
              <a:spcAft>
                <a:spcPct val="0"/>
              </a:spcAft>
              <a:defRPr sz="1200">
                <a:solidFill>
                  <a:schemeClr val="tx1"/>
                </a:solidFill>
                <a:latin typeface="Arial" charset="0"/>
              </a:defRPr>
            </a:lvl8pPr>
            <a:lvl9pPr marL="3835302" indent="-228512" eaLnBrk="0" fontAlgn="base" hangingPunct="0">
              <a:spcBef>
                <a:spcPct val="30000"/>
              </a:spcBef>
              <a:spcAft>
                <a:spcPct val="0"/>
              </a:spcAft>
              <a:defRPr sz="1200">
                <a:solidFill>
                  <a:schemeClr val="tx1"/>
                </a:solidFill>
                <a:latin typeface="Arial" charset="0"/>
              </a:defRPr>
            </a:lvl9pPr>
          </a:lstStyle>
          <a:p>
            <a:pPr>
              <a:spcBef>
                <a:spcPct val="0"/>
              </a:spcBef>
            </a:pPr>
            <a:fld id="{955F1EC3-6347-4C91-97C3-61269B1FB411}" type="datetime1">
              <a:rPr lang="da-DK" altLang="da-DK" sz="1300"/>
              <a:pPr>
                <a:spcBef>
                  <a:spcPct val="0"/>
                </a:spcBef>
              </a:pPr>
              <a:t>06-11-2017</a:t>
            </a:fld>
            <a:endParaRPr lang="da-DK" altLang="da-DK" sz="1300"/>
          </a:p>
        </p:txBody>
      </p:sp>
      <p:sp>
        <p:nvSpPr>
          <p:cNvPr id="53251" name="Rectangle 6"/>
          <p:cNvSpPr>
            <a:spLocks noGrp="1" noChangeArrowheads="1"/>
          </p:cNvSpPr>
          <p:nvPr>
            <p:ph type="ftr" sz="quarter" idx="4"/>
          </p:nvPr>
        </p:nvSpPr>
        <p:spPr>
          <a:noFill/>
        </p:spPr>
        <p:txBody>
          <a:bodyPr/>
          <a:lstStyle>
            <a:lvl1pPr>
              <a:spcBef>
                <a:spcPct val="30000"/>
              </a:spcBef>
              <a:defRPr sz="1200">
                <a:solidFill>
                  <a:schemeClr val="tx1"/>
                </a:solidFill>
                <a:latin typeface="Arial" charset="0"/>
              </a:defRPr>
            </a:lvl1pPr>
            <a:lvl2pPr marL="742666" indent="-285641">
              <a:spcBef>
                <a:spcPct val="30000"/>
              </a:spcBef>
              <a:defRPr sz="1200">
                <a:solidFill>
                  <a:schemeClr val="tx1"/>
                </a:solidFill>
                <a:latin typeface="Arial" charset="0"/>
              </a:defRPr>
            </a:lvl2pPr>
            <a:lvl3pPr marL="1142562" indent="-228512">
              <a:spcBef>
                <a:spcPct val="30000"/>
              </a:spcBef>
              <a:defRPr sz="1200">
                <a:solidFill>
                  <a:schemeClr val="tx1"/>
                </a:solidFill>
                <a:latin typeface="Arial" charset="0"/>
              </a:defRPr>
            </a:lvl3pPr>
            <a:lvl4pPr marL="1599587" indent="-228512">
              <a:spcBef>
                <a:spcPct val="30000"/>
              </a:spcBef>
              <a:defRPr sz="1200">
                <a:solidFill>
                  <a:schemeClr val="tx1"/>
                </a:solidFill>
                <a:latin typeface="Arial" charset="0"/>
              </a:defRPr>
            </a:lvl4pPr>
            <a:lvl5pPr marL="2056611" indent="-228512">
              <a:spcBef>
                <a:spcPct val="30000"/>
              </a:spcBef>
              <a:defRPr sz="1200">
                <a:solidFill>
                  <a:schemeClr val="tx1"/>
                </a:solidFill>
                <a:latin typeface="Arial" charset="0"/>
              </a:defRPr>
            </a:lvl5pPr>
            <a:lvl6pPr marL="2501284" indent="-228512" eaLnBrk="0" fontAlgn="base" hangingPunct="0">
              <a:spcBef>
                <a:spcPct val="30000"/>
              </a:spcBef>
              <a:spcAft>
                <a:spcPct val="0"/>
              </a:spcAft>
              <a:defRPr sz="1200">
                <a:solidFill>
                  <a:schemeClr val="tx1"/>
                </a:solidFill>
                <a:latin typeface="Arial" charset="0"/>
              </a:defRPr>
            </a:lvl6pPr>
            <a:lvl7pPr marL="2945957" indent="-228512" eaLnBrk="0" fontAlgn="base" hangingPunct="0">
              <a:spcBef>
                <a:spcPct val="30000"/>
              </a:spcBef>
              <a:spcAft>
                <a:spcPct val="0"/>
              </a:spcAft>
              <a:defRPr sz="1200">
                <a:solidFill>
                  <a:schemeClr val="tx1"/>
                </a:solidFill>
                <a:latin typeface="Arial" charset="0"/>
              </a:defRPr>
            </a:lvl7pPr>
            <a:lvl8pPr marL="3390629" indent="-228512" eaLnBrk="0" fontAlgn="base" hangingPunct="0">
              <a:spcBef>
                <a:spcPct val="30000"/>
              </a:spcBef>
              <a:spcAft>
                <a:spcPct val="0"/>
              </a:spcAft>
              <a:defRPr sz="1200">
                <a:solidFill>
                  <a:schemeClr val="tx1"/>
                </a:solidFill>
                <a:latin typeface="Arial" charset="0"/>
              </a:defRPr>
            </a:lvl8pPr>
            <a:lvl9pPr marL="3835302" indent="-228512" eaLnBrk="0" fontAlgn="base" hangingPunct="0">
              <a:spcBef>
                <a:spcPct val="30000"/>
              </a:spcBef>
              <a:spcAft>
                <a:spcPct val="0"/>
              </a:spcAft>
              <a:defRPr sz="1200">
                <a:solidFill>
                  <a:schemeClr val="tx1"/>
                </a:solidFill>
                <a:latin typeface="Arial" charset="0"/>
              </a:defRPr>
            </a:lvl9pPr>
          </a:lstStyle>
          <a:p>
            <a:pPr>
              <a:spcBef>
                <a:spcPct val="0"/>
              </a:spcBef>
            </a:pPr>
            <a:r>
              <a:rPr lang="da-DK" altLang="da-DK" sz="1300"/>
              <a:t>Ole Togeby: Multimodale tekster - 2009</a:t>
            </a:r>
          </a:p>
        </p:txBody>
      </p:sp>
      <p:sp>
        <p:nvSpPr>
          <p:cNvPr id="5325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666" indent="-285641">
              <a:spcBef>
                <a:spcPct val="30000"/>
              </a:spcBef>
              <a:defRPr sz="1200">
                <a:solidFill>
                  <a:schemeClr val="tx1"/>
                </a:solidFill>
                <a:latin typeface="Arial" charset="0"/>
              </a:defRPr>
            </a:lvl2pPr>
            <a:lvl3pPr marL="1142562" indent="-228512">
              <a:spcBef>
                <a:spcPct val="30000"/>
              </a:spcBef>
              <a:defRPr sz="1200">
                <a:solidFill>
                  <a:schemeClr val="tx1"/>
                </a:solidFill>
                <a:latin typeface="Arial" charset="0"/>
              </a:defRPr>
            </a:lvl3pPr>
            <a:lvl4pPr marL="1599587" indent="-228512">
              <a:spcBef>
                <a:spcPct val="30000"/>
              </a:spcBef>
              <a:defRPr sz="1200">
                <a:solidFill>
                  <a:schemeClr val="tx1"/>
                </a:solidFill>
                <a:latin typeface="Arial" charset="0"/>
              </a:defRPr>
            </a:lvl4pPr>
            <a:lvl5pPr marL="2056611" indent="-228512">
              <a:spcBef>
                <a:spcPct val="30000"/>
              </a:spcBef>
              <a:defRPr sz="1200">
                <a:solidFill>
                  <a:schemeClr val="tx1"/>
                </a:solidFill>
                <a:latin typeface="Arial" charset="0"/>
              </a:defRPr>
            </a:lvl5pPr>
            <a:lvl6pPr marL="2501284" indent="-228512" eaLnBrk="0" fontAlgn="base" hangingPunct="0">
              <a:spcBef>
                <a:spcPct val="30000"/>
              </a:spcBef>
              <a:spcAft>
                <a:spcPct val="0"/>
              </a:spcAft>
              <a:defRPr sz="1200">
                <a:solidFill>
                  <a:schemeClr val="tx1"/>
                </a:solidFill>
                <a:latin typeface="Arial" charset="0"/>
              </a:defRPr>
            </a:lvl6pPr>
            <a:lvl7pPr marL="2945957" indent="-228512" eaLnBrk="0" fontAlgn="base" hangingPunct="0">
              <a:spcBef>
                <a:spcPct val="30000"/>
              </a:spcBef>
              <a:spcAft>
                <a:spcPct val="0"/>
              </a:spcAft>
              <a:defRPr sz="1200">
                <a:solidFill>
                  <a:schemeClr val="tx1"/>
                </a:solidFill>
                <a:latin typeface="Arial" charset="0"/>
              </a:defRPr>
            </a:lvl7pPr>
            <a:lvl8pPr marL="3390629" indent="-228512" eaLnBrk="0" fontAlgn="base" hangingPunct="0">
              <a:spcBef>
                <a:spcPct val="30000"/>
              </a:spcBef>
              <a:spcAft>
                <a:spcPct val="0"/>
              </a:spcAft>
              <a:defRPr sz="1200">
                <a:solidFill>
                  <a:schemeClr val="tx1"/>
                </a:solidFill>
                <a:latin typeface="Arial" charset="0"/>
              </a:defRPr>
            </a:lvl8pPr>
            <a:lvl9pPr marL="3835302" indent="-228512" eaLnBrk="0" fontAlgn="base" hangingPunct="0">
              <a:spcBef>
                <a:spcPct val="30000"/>
              </a:spcBef>
              <a:spcAft>
                <a:spcPct val="0"/>
              </a:spcAft>
              <a:defRPr sz="1200">
                <a:solidFill>
                  <a:schemeClr val="tx1"/>
                </a:solidFill>
                <a:latin typeface="Arial" charset="0"/>
              </a:defRPr>
            </a:lvl9pPr>
          </a:lstStyle>
          <a:p>
            <a:pPr>
              <a:spcBef>
                <a:spcPct val="0"/>
              </a:spcBef>
            </a:pPr>
            <a:fld id="{F62B060A-226A-4E2A-A47C-F1C845996E69}" type="slidenum">
              <a:rPr lang="da-DK" altLang="da-DK" sz="1300"/>
              <a:pPr>
                <a:spcBef>
                  <a:spcPct val="0"/>
                </a:spcBef>
              </a:pPr>
              <a:t>1</a:t>
            </a:fld>
            <a:endParaRPr lang="da-DK" altLang="da-DK" sz="1300"/>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p:spPr>
        <p:txBody>
          <a:bodyPr/>
          <a:lstStyle/>
          <a:p>
            <a:pPr marL="285750" indent="-285750" eaLnBrk="1" hangingPunct="1">
              <a:buAutoNum type="romanUcPeriod"/>
            </a:pPr>
            <a:r>
              <a:rPr lang="da-DK" altLang="da-DK" dirty="0" smtClean="0"/>
              <a:t>Handlingsgangen</a:t>
            </a:r>
          </a:p>
          <a:p>
            <a:pPr marL="285750" indent="-285750" eaLnBrk="1" hangingPunct="1">
              <a:buAutoNum type="romanUcPeriod"/>
            </a:pPr>
            <a:r>
              <a:rPr lang="da-DK" altLang="da-DK" dirty="0" err="1" smtClean="0"/>
              <a:t>Hamartia</a:t>
            </a:r>
            <a:r>
              <a:rPr lang="da-DK" altLang="da-DK" baseline="0" dirty="0" smtClean="0"/>
              <a:t> og </a:t>
            </a:r>
            <a:r>
              <a:rPr lang="da-DK" altLang="da-DK" baseline="0" dirty="0" err="1" smtClean="0"/>
              <a:t>anagnorisis</a:t>
            </a:r>
            <a:endParaRPr lang="da-DK" altLang="da-DK" baseline="0" dirty="0" smtClean="0"/>
          </a:p>
          <a:p>
            <a:pPr marL="285750" indent="-285750" eaLnBrk="1" hangingPunct="1">
              <a:buAutoNum type="romanUcPeriod"/>
            </a:pPr>
            <a:r>
              <a:rPr lang="da-DK" altLang="da-DK" baseline="0" dirty="0" smtClean="0"/>
              <a:t>Tomme pladser i historien</a:t>
            </a:r>
          </a:p>
          <a:p>
            <a:pPr marL="285750" indent="-285750" eaLnBrk="1" hangingPunct="1">
              <a:buAutoNum type="romanUcPeriod"/>
            </a:pPr>
            <a:r>
              <a:rPr lang="da-DK" altLang="da-DK" baseline="0" dirty="0" smtClean="0"/>
              <a:t>Hændelsesforløb og handlingsgang</a:t>
            </a:r>
          </a:p>
          <a:p>
            <a:pPr marL="285750" indent="-285750" eaLnBrk="1" hangingPunct="1">
              <a:buAutoNum type="romanUcPeriod"/>
            </a:pPr>
            <a:r>
              <a:rPr lang="da-DK" altLang="da-DK" baseline="0" dirty="0" smtClean="0"/>
              <a:t>Gode gerninger</a:t>
            </a:r>
            <a:endParaRPr lang="da-DK" altLang="da-DK"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94211"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7403C7A2-0D64-4977-8374-1A80EA2352DB}" type="datetime1">
              <a:rPr lang="da-DK" altLang="da-DK"/>
              <a:pPr eaLnBrk="1" hangingPunct="1"/>
              <a:t>06-11-2017</a:t>
            </a:fld>
            <a:endParaRPr lang="da-DK" altLang="da-DK"/>
          </a:p>
        </p:txBody>
      </p:sp>
      <p:sp>
        <p:nvSpPr>
          <p:cNvPr id="94212"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94213"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C8B5B6CD-7D9E-4C9D-9C89-24B46317E0C4}" type="slidenum">
              <a:rPr lang="da-DK" altLang="da-DK"/>
              <a:pPr eaLnBrk="1" hangingPunct="1"/>
              <a:t>16</a:t>
            </a:fld>
            <a:endParaRPr lang="da-DK" altLang="da-DK"/>
          </a:p>
        </p:txBody>
      </p:sp>
      <p:sp>
        <p:nvSpPr>
          <p:cNvPr id="94214" name="Rectangle 2"/>
          <p:cNvSpPr>
            <a:spLocks noRot="1" noChangeArrowheads="1" noTextEdit="1"/>
          </p:cNvSpPr>
          <p:nvPr>
            <p:ph type="sldImg"/>
          </p:nvPr>
        </p:nvSpPr>
        <p:spPr>
          <a:ln/>
        </p:spPr>
      </p:sp>
      <p:sp>
        <p:nvSpPr>
          <p:cNvPr id="94215"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95235"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9DA97611-08D5-4433-B02A-65677AAD8138}" type="datetime1">
              <a:rPr lang="da-DK" altLang="da-DK"/>
              <a:pPr eaLnBrk="1" hangingPunct="1"/>
              <a:t>06-11-2017</a:t>
            </a:fld>
            <a:endParaRPr lang="da-DK" altLang="da-DK"/>
          </a:p>
        </p:txBody>
      </p:sp>
      <p:sp>
        <p:nvSpPr>
          <p:cNvPr id="95236"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95237"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5A014AF8-3FE8-4EC7-88F6-AF15F0388092}" type="slidenum">
              <a:rPr lang="da-DK" altLang="da-DK"/>
              <a:pPr eaLnBrk="1" hangingPunct="1"/>
              <a:t>17</a:t>
            </a:fld>
            <a:endParaRPr lang="da-DK" altLang="da-DK"/>
          </a:p>
        </p:txBody>
      </p:sp>
      <p:sp>
        <p:nvSpPr>
          <p:cNvPr id="95238" name="Rectangle 2"/>
          <p:cNvSpPr>
            <a:spLocks noRot="1" noChangeArrowheads="1" noTextEdit="1"/>
          </p:cNvSpPr>
          <p:nvPr>
            <p:ph type="sldImg"/>
          </p:nvPr>
        </p:nvSpPr>
        <p:spPr>
          <a:ln/>
        </p:spPr>
      </p:sp>
      <p:sp>
        <p:nvSpPr>
          <p:cNvPr id="95239"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96259"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CB83CBA1-E6B5-479C-B434-2A8325128F24}" type="datetime1">
              <a:rPr lang="da-DK" altLang="da-DK"/>
              <a:pPr eaLnBrk="1" hangingPunct="1"/>
              <a:t>06-11-2017</a:t>
            </a:fld>
            <a:endParaRPr lang="da-DK" altLang="da-DK"/>
          </a:p>
        </p:txBody>
      </p:sp>
      <p:sp>
        <p:nvSpPr>
          <p:cNvPr id="96260"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96261"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AE9274C4-A481-4B1D-B55B-692FB22454B2}" type="slidenum">
              <a:rPr lang="da-DK" altLang="da-DK"/>
              <a:pPr eaLnBrk="1" hangingPunct="1"/>
              <a:t>18</a:t>
            </a:fld>
            <a:endParaRPr lang="da-DK" altLang="da-DK"/>
          </a:p>
        </p:txBody>
      </p:sp>
      <p:sp>
        <p:nvSpPr>
          <p:cNvPr id="96262" name="Rectangle 2"/>
          <p:cNvSpPr>
            <a:spLocks noRot="1" noChangeArrowheads="1" noTextEdit="1"/>
          </p:cNvSpPr>
          <p:nvPr>
            <p:ph type="sldImg"/>
          </p:nvPr>
        </p:nvSpPr>
        <p:spPr>
          <a:ln/>
        </p:spPr>
      </p:sp>
      <p:sp>
        <p:nvSpPr>
          <p:cNvPr id="96263"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97283"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56A235A2-400A-477F-99EA-8B9F183FD930}" type="datetime1">
              <a:rPr lang="da-DK" altLang="da-DK"/>
              <a:pPr eaLnBrk="1" hangingPunct="1"/>
              <a:t>06-11-2017</a:t>
            </a:fld>
            <a:endParaRPr lang="da-DK" altLang="da-DK"/>
          </a:p>
        </p:txBody>
      </p:sp>
      <p:sp>
        <p:nvSpPr>
          <p:cNvPr id="97284"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97285"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DE102B14-B872-40C5-A0CF-FEB403341921}" type="slidenum">
              <a:rPr lang="da-DK" altLang="da-DK"/>
              <a:pPr eaLnBrk="1" hangingPunct="1"/>
              <a:t>19</a:t>
            </a:fld>
            <a:endParaRPr lang="da-DK" altLang="da-DK"/>
          </a:p>
        </p:txBody>
      </p:sp>
      <p:sp>
        <p:nvSpPr>
          <p:cNvPr id="97286" name="Rectangle 2"/>
          <p:cNvSpPr>
            <a:spLocks noRot="1" noChangeArrowheads="1" noTextEdit="1"/>
          </p:cNvSpPr>
          <p:nvPr>
            <p:ph type="sldImg"/>
          </p:nvPr>
        </p:nvSpPr>
        <p:spPr>
          <a:ln/>
        </p:spPr>
      </p:sp>
      <p:sp>
        <p:nvSpPr>
          <p:cNvPr id="97287"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98307"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D9FE6F01-981F-4BA8-9AD6-A90E3F7595F5}" type="datetime1">
              <a:rPr lang="da-DK" altLang="da-DK"/>
              <a:pPr eaLnBrk="1" hangingPunct="1"/>
              <a:t>06-11-2017</a:t>
            </a:fld>
            <a:endParaRPr lang="da-DK" altLang="da-DK"/>
          </a:p>
        </p:txBody>
      </p:sp>
      <p:sp>
        <p:nvSpPr>
          <p:cNvPr id="98308"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98309"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6590BCA4-5B33-4749-B53F-B311E5E1FD16}" type="slidenum">
              <a:rPr lang="da-DK" altLang="da-DK"/>
              <a:pPr eaLnBrk="1" hangingPunct="1"/>
              <a:t>20</a:t>
            </a:fld>
            <a:endParaRPr lang="da-DK" altLang="da-DK"/>
          </a:p>
        </p:txBody>
      </p:sp>
      <p:sp>
        <p:nvSpPr>
          <p:cNvPr id="98310" name="Rectangle 2"/>
          <p:cNvSpPr>
            <a:spLocks noRot="1" noChangeArrowheads="1" noTextEdit="1"/>
          </p:cNvSpPr>
          <p:nvPr>
            <p:ph type="sldImg"/>
          </p:nvPr>
        </p:nvSpPr>
        <p:spPr>
          <a:ln/>
        </p:spPr>
      </p:sp>
      <p:sp>
        <p:nvSpPr>
          <p:cNvPr id="98311"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99331"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55C37C48-3713-4622-B04D-C712BF105CB1}" type="datetime1">
              <a:rPr lang="da-DK" altLang="da-DK"/>
              <a:pPr eaLnBrk="1" hangingPunct="1"/>
              <a:t>06-11-2017</a:t>
            </a:fld>
            <a:endParaRPr lang="da-DK" altLang="da-DK"/>
          </a:p>
        </p:txBody>
      </p:sp>
      <p:sp>
        <p:nvSpPr>
          <p:cNvPr id="99332"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99333"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F1801F1F-D421-4136-A434-D9A8C341C4D1}" type="slidenum">
              <a:rPr lang="da-DK" altLang="da-DK"/>
              <a:pPr eaLnBrk="1" hangingPunct="1"/>
              <a:t>21</a:t>
            </a:fld>
            <a:endParaRPr lang="da-DK" altLang="da-DK"/>
          </a:p>
        </p:txBody>
      </p:sp>
      <p:sp>
        <p:nvSpPr>
          <p:cNvPr id="99334" name="Rectangle 2"/>
          <p:cNvSpPr>
            <a:spLocks noRot="1" noChangeArrowheads="1" noTextEdit="1"/>
          </p:cNvSpPr>
          <p:nvPr>
            <p:ph type="sldImg"/>
          </p:nvPr>
        </p:nvSpPr>
        <p:spPr>
          <a:ln/>
        </p:spPr>
      </p:sp>
      <p:sp>
        <p:nvSpPr>
          <p:cNvPr id="99335"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r>
              <a:rPr lang="da-DK" dirty="0" err="1"/>
              <a:t>Potenzianis</a:t>
            </a:r>
            <a:r>
              <a:rPr lang="da-DK" dirty="0"/>
              <a:t> historie har tragisk udgang. </a:t>
            </a:r>
            <a:r>
              <a:rPr lang="da-DK" dirty="0" err="1"/>
              <a:t>Anagnorisis</a:t>
            </a:r>
            <a:r>
              <a:rPr lang="da-DK" dirty="0"/>
              <a:t> og </a:t>
            </a:r>
            <a:r>
              <a:rPr lang="da-DK" dirty="0" err="1"/>
              <a:t>peripati</a:t>
            </a:r>
            <a:r>
              <a:rPr lang="da-DK" dirty="0"/>
              <a:t> indtræder samtidig, da </a:t>
            </a:r>
            <a:r>
              <a:rPr lang="da-DK" dirty="0" err="1"/>
              <a:t>Agnese</a:t>
            </a:r>
            <a:r>
              <a:rPr lang="da-DK" dirty="0"/>
              <a:t> fortæller historien om at hun og Rosina har byttet plads for en nat. Han havde planen om at danne par med Carlotta, men det mislykkedes på grund af en pige fra Danmark. Så har han gennem et langt liv fået skjult for alverden at han var impotent ved at optræde hensynsløst og voldeligt, og håbede så på at kunne få en tilværelse med Carlottas barnebarn, som synes at være af samme seksuelle orientering som Carlotta; hun afviste drengene og havde blandet blod med veninden </a:t>
            </a:r>
            <a:r>
              <a:rPr lang="da-DK" dirty="0" err="1"/>
              <a:t>Agnese</a:t>
            </a:r>
            <a:r>
              <a:rPr lang="da-DK" dirty="0"/>
              <a:t>. </a:t>
            </a:r>
          </a:p>
          <a:p>
            <a:r>
              <a:rPr lang="da-DK" dirty="0"/>
              <a:t>	Da Rosina efter frieriet, men før brylluppet forelsker sig i Mario, får </a:t>
            </a:r>
            <a:r>
              <a:rPr lang="da-DK" dirty="0" err="1"/>
              <a:t>Potenziani</a:t>
            </a:r>
            <a:r>
              <a:rPr lang="da-DK" dirty="0"/>
              <a:t> problemer og reagerer ved vold: han smider Mario ud af Pisa og han lader Rosina voldtage. Men som i Ødipushistorien er det netop hans forsøg på at modarbejde den skæbne han frygter, der får den til at gå i opfyldelse. Det er hans </a:t>
            </a:r>
            <a:r>
              <a:rPr lang="da-DK" dirty="0" err="1"/>
              <a:t>hamartia</a:t>
            </a:r>
            <a:r>
              <a:rPr lang="da-DK" dirty="0"/>
              <a:t> der medfører </a:t>
            </a:r>
            <a:r>
              <a:rPr lang="da-DK" dirty="0" err="1"/>
              <a:t>peripatien</a:t>
            </a:r>
            <a:r>
              <a:rPr lang="da-DK" dirty="0"/>
              <a:t>, og hans </a:t>
            </a:r>
            <a:r>
              <a:rPr lang="da-DK" dirty="0" err="1"/>
              <a:t>anagnorisis</a:t>
            </a:r>
            <a:r>
              <a:rPr lang="da-DK" dirty="0"/>
              <a:t> skaber medlidenhed hos læserne - selv om han ikke fortjener den. </a:t>
            </a:r>
          </a:p>
          <a:p>
            <a:endParaRPr lang="da-DK" dirty="0"/>
          </a:p>
        </p:txBody>
      </p:sp>
      <p:sp>
        <p:nvSpPr>
          <p:cNvPr id="4" name="Pladsholder til dato 3"/>
          <p:cNvSpPr>
            <a:spLocks noGrp="1"/>
          </p:cNvSpPr>
          <p:nvPr>
            <p:ph type="dt" idx="10"/>
          </p:nvPr>
        </p:nvSpPr>
        <p:spPr/>
        <p:txBody>
          <a:bodyPr/>
          <a:lstStyle/>
          <a:p>
            <a:pPr>
              <a:defRPr/>
            </a:pPr>
            <a:fld id="{CB7946F3-2317-4F8A-9273-6752917E5E2F}" type="datetime1">
              <a:rPr lang="da-DK" altLang="da-DK" smtClean="0"/>
              <a:pPr>
                <a:defRPr/>
              </a:pPr>
              <a:t>06-11-2017</a:t>
            </a:fld>
            <a:endParaRPr lang="da-DK" altLang="da-DK"/>
          </a:p>
        </p:txBody>
      </p:sp>
      <p:sp>
        <p:nvSpPr>
          <p:cNvPr id="5" name="Pladsholder til sidefod 4"/>
          <p:cNvSpPr>
            <a:spLocks noGrp="1"/>
          </p:cNvSpPr>
          <p:nvPr>
            <p:ph type="ftr" sz="quarter" idx="11"/>
          </p:nvPr>
        </p:nvSpPr>
        <p:spPr/>
        <p:txBody>
          <a:bodyPr/>
          <a:lstStyle/>
          <a:p>
            <a:pPr>
              <a:defRPr/>
            </a:pPr>
            <a:r>
              <a:rPr lang="da-DK" altLang="da-DK" smtClean="0"/>
              <a:t>Ole Togeby: Siger et billede mere end 1000 ord?</a:t>
            </a:r>
            <a:endParaRPr lang="da-DK" altLang="da-DK"/>
          </a:p>
        </p:txBody>
      </p:sp>
      <p:sp>
        <p:nvSpPr>
          <p:cNvPr id="6" name="Pladsholder til diasnummer 5"/>
          <p:cNvSpPr>
            <a:spLocks noGrp="1"/>
          </p:cNvSpPr>
          <p:nvPr>
            <p:ph type="sldNum" sz="quarter" idx="12"/>
          </p:nvPr>
        </p:nvSpPr>
        <p:spPr/>
        <p:txBody>
          <a:bodyPr/>
          <a:lstStyle/>
          <a:p>
            <a:pPr>
              <a:defRPr/>
            </a:pPr>
            <a:fld id="{B0C83B6D-DCA7-4185-A9CB-A99B30844F92}" type="slidenum">
              <a:rPr lang="da-DK" altLang="da-DK" smtClean="0"/>
              <a:pPr>
                <a:defRPr/>
              </a:pPr>
              <a:t>26</a:t>
            </a:fld>
            <a:endParaRPr lang="da-DK" altLang="da-DK"/>
          </a:p>
        </p:txBody>
      </p:sp>
    </p:spTree>
    <p:extLst>
      <p:ext uri="{BB962C8B-B14F-4D97-AF65-F5344CB8AC3E}">
        <p14:creationId xmlns:p14="http://schemas.microsoft.com/office/powerpoint/2010/main" val="202534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83971"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A712A695-B1DF-4D9E-9BE1-F537BBC44D4A}" type="datetime1">
              <a:rPr lang="da-DK" altLang="da-DK"/>
              <a:pPr eaLnBrk="1" hangingPunct="1"/>
              <a:t>06-11-2017</a:t>
            </a:fld>
            <a:endParaRPr lang="da-DK" altLang="da-DK"/>
          </a:p>
        </p:txBody>
      </p:sp>
      <p:sp>
        <p:nvSpPr>
          <p:cNvPr id="83972"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83973"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7C4B77BA-1B78-4894-9B6D-DFC5084D7842}" type="slidenum">
              <a:rPr lang="da-DK" altLang="da-DK"/>
              <a:pPr eaLnBrk="1" hangingPunct="1"/>
              <a:t>2</a:t>
            </a:fld>
            <a:endParaRPr lang="da-DK" altLang="da-DK"/>
          </a:p>
        </p:txBody>
      </p:sp>
      <p:sp>
        <p:nvSpPr>
          <p:cNvPr id="83974" name="Rectangle 2"/>
          <p:cNvSpPr>
            <a:spLocks noRot="1" noChangeArrowheads="1" noTextEdit="1"/>
          </p:cNvSpPr>
          <p:nvPr>
            <p:ph type="sldImg"/>
          </p:nvPr>
        </p:nvSpPr>
        <p:spPr>
          <a:ln/>
        </p:spPr>
      </p:sp>
      <p:sp>
        <p:nvSpPr>
          <p:cNvPr id="83975"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84995"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5DB8AFEF-5FC4-4713-AAB9-2907DC4F6D5E}" type="datetime1">
              <a:rPr lang="da-DK" altLang="da-DK"/>
              <a:pPr eaLnBrk="1" hangingPunct="1"/>
              <a:t>06-11-2017</a:t>
            </a:fld>
            <a:endParaRPr lang="da-DK" altLang="da-DK"/>
          </a:p>
        </p:txBody>
      </p:sp>
      <p:sp>
        <p:nvSpPr>
          <p:cNvPr id="84996"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84997"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61152232-2A86-48EA-B27C-FA3321EC4354}" type="slidenum">
              <a:rPr lang="da-DK" altLang="da-DK"/>
              <a:pPr eaLnBrk="1" hangingPunct="1"/>
              <a:t>9</a:t>
            </a:fld>
            <a:endParaRPr lang="da-DK" altLang="da-DK"/>
          </a:p>
        </p:txBody>
      </p:sp>
      <p:sp>
        <p:nvSpPr>
          <p:cNvPr id="84998" name="Rectangle 2"/>
          <p:cNvSpPr>
            <a:spLocks noRot="1" noChangeArrowheads="1" noTextEdit="1"/>
          </p:cNvSpPr>
          <p:nvPr>
            <p:ph type="sldImg"/>
          </p:nvPr>
        </p:nvSpPr>
        <p:spPr>
          <a:ln/>
        </p:spPr>
      </p:sp>
      <p:sp>
        <p:nvSpPr>
          <p:cNvPr id="84999"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86019"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796C82CC-E2BA-4E45-8DCF-E5BF9E32D954}" type="datetime1">
              <a:rPr lang="da-DK" altLang="da-DK"/>
              <a:pPr eaLnBrk="1" hangingPunct="1"/>
              <a:t>06-11-2017</a:t>
            </a:fld>
            <a:endParaRPr lang="da-DK" altLang="da-DK"/>
          </a:p>
        </p:txBody>
      </p:sp>
      <p:sp>
        <p:nvSpPr>
          <p:cNvPr id="86020"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86021"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2E58892C-1EC9-4E41-85EB-9A6838A1F73D}" type="slidenum">
              <a:rPr lang="da-DK" altLang="da-DK"/>
              <a:pPr eaLnBrk="1" hangingPunct="1"/>
              <a:t>10</a:t>
            </a:fld>
            <a:endParaRPr lang="da-DK" altLang="da-DK"/>
          </a:p>
        </p:txBody>
      </p:sp>
      <p:sp>
        <p:nvSpPr>
          <p:cNvPr id="86022" name="Rectangle 2"/>
          <p:cNvSpPr>
            <a:spLocks noRot="1" noChangeArrowheads="1" noTextEdit="1"/>
          </p:cNvSpPr>
          <p:nvPr>
            <p:ph type="sldImg"/>
          </p:nvPr>
        </p:nvSpPr>
        <p:spPr>
          <a:ln/>
        </p:spPr>
      </p:sp>
      <p:sp>
        <p:nvSpPr>
          <p:cNvPr id="86023"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87043"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3ECAD321-256D-49E0-B9B4-16429F74290D}" type="datetime1">
              <a:rPr lang="da-DK" altLang="da-DK"/>
              <a:pPr eaLnBrk="1" hangingPunct="1"/>
              <a:t>06-11-2017</a:t>
            </a:fld>
            <a:endParaRPr lang="da-DK" altLang="da-DK"/>
          </a:p>
        </p:txBody>
      </p:sp>
      <p:sp>
        <p:nvSpPr>
          <p:cNvPr id="87044"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87045"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70503C5D-2036-4B64-A194-5B0E2DE03FEA}" type="slidenum">
              <a:rPr lang="da-DK" altLang="da-DK"/>
              <a:pPr eaLnBrk="1" hangingPunct="1"/>
              <a:t>11</a:t>
            </a:fld>
            <a:endParaRPr lang="da-DK" altLang="da-DK"/>
          </a:p>
        </p:txBody>
      </p:sp>
      <p:sp>
        <p:nvSpPr>
          <p:cNvPr id="87046" name="Rectangle 2"/>
          <p:cNvSpPr>
            <a:spLocks noRot="1" noChangeArrowheads="1" noTextEdit="1"/>
          </p:cNvSpPr>
          <p:nvPr>
            <p:ph type="sldImg"/>
          </p:nvPr>
        </p:nvSpPr>
        <p:spPr>
          <a:ln/>
        </p:spPr>
      </p:sp>
      <p:sp>
        <p:nvSpPr>
          <p:cNvPr id="87047"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89091"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2528D261-737C-43B5-9CC1-53E96D9DF18B}" type="datetime1">
              <a:rPr lang="da-DK" altLang="da-DK"/>
              <a:pPr eaLnBrk="1" hangingPunct="1"/>
              <a:t>06-11-2017</a:t>
            </a:fld>
            <a:endParaRPr lang="da-DK" altLang="da-DK"/>
          </a:p>
        </p:txBody>
      </p:sp>
      <p:sp>
        <p:nvSpPr>
          <p:cNvPr id="89092"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89093"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35C962A6-ECF7-4335-9A0F-5C83065C3FEA}" type="slidenum">
              <a:rPr lang="da-DK" altLang="da-DK"/>
              <a:pPr eaLnBrk="1" hangingPunct="1"/>
              <a:t>12</a:t>
            </a:fld>
            <a:endParaRPr lang="da-DK" altLang="da-DK"/>
          </a:p>
        </p:txBody>
      </p:sp>
      <p:sp>
        <p:nvSpPr>
          <p:cNvPr id="89094" name="Rectangle 2"/>
          <p:cNvSpPr>
            <a:spLocks noRot="1" noChangeArrowheads="1" noTextEdit="1"/>
          </p:cNvSpPr>
          <p:nvPr>
            <p:ph type="sldImg"/>
          </p:nvPr>
        </p:nvSpPr>
        <p:spPr>
          <a:ln/>
        </p:spPr>
      </p:sp>
      <p:sp>
        <p:nvSpPr>
          <p:cNvPr id="89095" name="Rectangle 3"/>
          <p:cNvSpPr>
            <a:spLocks noGrp="1" noChangeArrowheads="1"/>
          </p:cNvSpPr>
          <p:nvPr>
            <p:ph type="body" idx="1"/>
          </p:nvPr>
        </p:nvSpPr>
        <p:spPr>
          <a:noFill/>
        </p:spPr>
        <p:txBody>
          <a:bodyPr/>
          <a:lstStyle/>
          <a:p>
            <a:pPr eaLnBrk="1" hangingPunct="1"/>
            <a:endParaRPr lang="da-DK" altLang="da-DK"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90115"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95A7C867-54EF-4D9B-9A6E-949C865B1F63}" type="datetime1">
              <a:rPr lang="da-DK" altLang="da-DK"/>
              <a:pPr eaLnBrk="1" hangingPunct="1"/>
              <a:t>06-11-2017</a:t>
            </a:fld>
            <a:endParaRPr lang="da-DK" altLang="da-DK"/>
          </a:p>
        </p:txBody>
      </p:sp>
      <p:sp>
        <p:nvSpPr>
          <p:cNvPr id="90116"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90117"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42E59C66-6F93-457E-8680-04AE49347F5A}" type="slidenum">
              <a:rPr lang="da-DK" altLang="da-DK"/>
              <a:pPr eaLnBrk="1" hangingPunct="1"/>
              <a:t>13</a:t>
            </a:fld>
            <a:endParaRPr lang="da-DK" altLang="da-DK"/>
          </a:p>
        </p:txBody>
      </p:sp>
      <p:sp>
        <p:nvSpPr>
          <p:cNvPr id="90118" name="Rectangle 2"/>
          <p:cNvSpPr>
            <a:spLocks noRot="1" noChangeArrowheads="1" noTextEdit="1"/>
          </p:cNvSpPr>
          <p:nvPr>
            <p:ph type="sldImg"/>
          </p:nvPr>
        </p:nvSpPr>
        <p:spPr>
          <a:ln/>
        </p:spPr>
      </p:sp>
      <p:sp>
        <p:nvSpPr>
          <p:cNvPr id="90119"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91139"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81DDB260-1123-4FE9-BD34-31CCDC30E6B1}" type="datetime1">
              <a:rPr lang="da-DK" altLang="da-DK"/>
              <a:pPr eaLnBrk="1" hangingPunct="1"/>
              <a:t>06-11-2017</a:t>
            </a:fld>
            <a:endParaRPr lang="da-DK" altLang="da-DK"/>
          </a:p>
        </p:txBody>
      </p:sp>
      <p:sp>
        <p:nvSpPr>
          <p:cNvPr id="91140"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91141"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2B564332-5C3D-40C8-9A47-2EE27568B400}" type="slidenum">
              <a:rPr lang="da-DK" altLang="da-DK"/>
              <a:pPr eaLnBrk="1" hangingPunct="1"/>
              <a:t>14</a:t>
            </a:fld>
            <a:endParaRPr lang="da-DK" altLang="da-DK"/>
          </a:p>
        </p:txBody>
      </p:sp>
      <p:sp>
        <p:nvSpPr>
          <p:cNvPr id="91142" name="Rectangle 2"/>
          <p:cNvSpPr>
            <a:spLocks noRot="1" noChangeArrowheads="1" noTextEdit="1"/>
          </p:cNvSpPr>
          <p:nvPr>
            <p:ph type="sldImg"/>
          </p:nvPr>
        </p:nvSpPr>
        <p:spPr>
          <a:ln/>
        </p:spPr>
      </p:sp>
      <p:sp>
        <p:nvSpPr>
          <p:cNvPr id="91143"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Det ubeskrevne blad</a:t>
            </a:r>
          </a:p>
        </p:txBody>
      </p:sp>
      <p:sp>
        <p:nvSpPr>
          <p:cNvPr id="93187" name="Rectangle 3"/>
          <p:cNvSpPr>
            <a:spLocks noGrp="1" noChangeArrowheads="1"/>
          </p:cNvSpPr>
          <p:nvPr>
            <p:ph type="dt" sz="quarter" idx="1"/>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230864D3-986C-40D7-8CB1-E64B893EB376}" type="datetime1">
              <a:rPr lang="da-DK" altLang="da-DK"/>
              <a:pPr eaLnBrk="1" hangingPunct="1"/>
              <a:t>06-11-2017</a:t>
            </a:fld>
            <a:endParaRPr lang="da-DK" altLang="da-DK"/>
          </a:p>
        </p:txBody>
      </p:sp>
      <p:sp>
        <p:nvSpPr>
          <p:cNvPr id="93188" name="Rectangle 6"/>
          <p:cNvSpPr>
            <a:spLocks noGrp="1" noChangeArrowheads="1"/>
          </p:cNvSpPr>
          <p:nvPr>
            <p:ph type="ftr" sz="quarter" idx="4"/>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da-DK" altLang="da-DK"/>
              <a:t>Ole Togeby: Det ubeskrevne blad</a:t>
            </a:r>
          </a:p>
        </p:txBody>
      </p:sp>
      <p:sp>
        <p:nvSpPr>
          <p:cNvPr id="93189"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fld id="{3559FE0B-BDFE-4322-862A-DB7FB00E451D}" type="slidenum">
              <a:rPr lang="da-DK" altLang="da-DK"/>
              <a:pPr eaLnBrk="1" hangingPunct="1"/>
              <a:t>15</a:t>
            </a:fld>
            <a:endParaRPr lang="da-DK" altLang="da-DK"/>
          </a:p>
        </p:txBody>
      </p:sp>
      <p:sp>
        <p:nvSpPr>
          <p:cNvPr id="93190" name="Rectangle 2"/>
          <p:cNvSpPr>
            <a:spLocks noRot="1" noChangeArrowheads="1" noTextEdit="1"/>
          </p:cNvSpPr>
          <p:nvPr>
            <p:ph type="sldImg"/>
          </p:nvPr>
        </p:nvSpPr>
        <p:spPr>
          <a:ln/>
        </p:spPr>
      </p:sp>
      <p:sp>
        <p:nvSpPr>
          <p:cNvPr id="93191" name="Rectangle 3"/>
          <p:cNvSpPr>
            <a:spLocks noGrp="1" noChangeArrowheads="1"/>
          </p:cNvSpPr>
          <p:nvPr>
            <p:ph type="body" idx="1"/>
          </p:nvPr>
        </p:nvSpPr>
        <p:spPr>
          <a:noFill/>
        </p:spPr>
        <p:txBody>
          <a:bodyPr/>
          <a:lstStyle/>
          <a:p>
            <a:pPr eaLnBrk="1" hangingPunct="1"/>
            <a:endParaRPr lang="da-DK" alt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lstStyle>
            <a:lvl1pPr>
              <a:defRPr sz="3200" baseline="0"/>
            </a:lvl1pPr>
          </a:lstStyle>
          <a:p>
            <a:r>
              <a:rPr lang="da-DK" dirty="0" smtClean="0"/>
              <a:t>Vejene omkring Pisa</a:t>
            </a:r>
            <a:endParaRPr lang="da-DK" dirty="0"/>
          </a:p>
        </p:txBody>
      </p:sp>
      <p:sp>
        <p:nvSpPr>
          <p:cNvPr id="3" name="Undertitel 2"/>
          <p:cNvSpPr>
            <a:spLocks noGrp="1"/>
          </p:cNvSpPr>
          <p:nvPr>
            <p:ph type="subTitle" idx="1" hasCustomPrompt="1"/>
          </p:nvPr>
        </p:nvSpPr>
        <p:spPr>
          <a:xfrm>
            <a:off x="1371600" y="3886200"/>
            <a:ext cx="6400800" cy="1752600"/>
          </a:xfrm>
        </p:spPr>
        <p:txBody>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dirty="0" smtClean="0"/>
              <a:t>Ole Togeby</a:t>
            </a:r>
          </a:p>
          <a:p>
            <a:endParaRPr lang="da-DK" dirty="0" smtClean="0"/>
          </a:p>
          <a:p>
            <a:r>
              <a:rPr lang="da-DK" dirty="0" smtClean="0"/>
              <a:t>Professor emeritus</a:t>
            </a:r>
          </a:p>
          <a:p>
            <a:r>
              <a:rPr lang="da-DK" dirty="0" smtClean="0"/>
              <a:t>Institut for Kommunikation og kultur</a:t>
            </a:r>
          </a:p>
          <a:p>
            <a:r>
              <a:rPr lang="da-DK" dirty="0" smtClean="0"/>
              <a:t>Aarhus universitet</a:t>
            </a:r>
            <a:endParaRPr lang="da-DK" dirty="0"/>
          </a:p>
        </p:txBody>
      </p:sp>
      <p:sp>
        <p:nvSpPr>
          <p:cNvPr id="4" name="Pladsholder til sidefod 3"/>
          <p:cNvSpPr>
            <a:spLocks noGrp="1"/>
          </p:cNvSpPr>
          <p:nvPr>
            <p:ph type="ftr" sz="quarter" idx="10"/>
          </p:nvPr>
        </p:nvSpPr>
        <p:spPr>
          <a:xfrm>
            <a:off x="1547813" y="6165850"/>
            <a:ext cx="2895600" cy="628650"/>
          </a:xfrm>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5" name="Pladsholder til diasnummer 4"/>
          <p:cNvSpPr>
            <a:spLocks noGrp="1"/>
          </p:cNvSpPr>
          <p:nvPr>
            <p:ph type="sldNum" sz="quarter" idx="11"/>
          </p:nvPr>
        </p:nvSpPr>
        <p:spPr>
          <a:xfrm>
            <a:off x="5003800" y="6453188"/>
            <a:ext cx="3646488" cy="268287"/>
          </a:xfrm>
        </p:spPr>
        <p:txBody>
          <a:bodyPr/>
          <a:lstStyle>
            <a:lvl1pPr>
              <a:defRPr/>
            </a:lvl1pPr>
          </a:lstStyle>
          <a:p>
            <a:pPr>
              <a:defRPr/>
            </a:pPr>
            <a:r>
              <a:rPr lang="da-DK" altLang="da-DK" dirty="0" smtClean="0"/>
              <a:t>Ole Togeby 2017: </a:t>
            </a:r>
            <a:r>
              <a:rPr lang="da-DK" altLang="da-DK" i="1" dirty="0" smtClean="0"/>
              <a:t>Vejene omkring Pisa</a:t>
            </a:r>
            <a:endParaRPr lang="da-DK" altLang="da-DK" i="1" dirty="0"/>
          </a:p>
        </p:txBody>
      </p:sp>
    </p:spTree>
    <p:extLst>
      <p:ext uri="{BB962C8B-B14F-4D97-AF65-F5344CB8AC3E}">
        <p14:creationId xmlns:p14="http://schemas.microsoft.com/office/powerpoint/2010/main" val="75488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sidefod 3"/>
          <p:cNvSpPr>
            <a:spLocks noGrp="1"/>
          </p:cNvSpPr>
          <p:nvPr>
            <p:ph type="ftr" sz="quarter" idx="10"/>
          </p:nvPr>
        </p:nvSpPr>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5" name="Pladsholder til diasnummer 4"/>
          <p:cNvSpPr>
            <a:spLocks noGrp="1"/>
          </p:cNvSpPr>
          <p:nvPr>
            <p:ph type="sldNum" sz="quarter" idx="11"/>
          </p:nvPr>
        </p:nvSpPr>
        <p:spPr/>
        <p:txBody>
          <a:bodyPr/>
          <a:lstStyle>
            <a:lvl1pPr>
              <a:defRPr/>
            </a:lvl1pPr>
          </a:lstStyle>
          <a:p>
            <a:pPr>
              <a:defRPr/>
            </a:pPr>
            <a:r>
              <a:rPr lang="da-DK" altLang="da-DK" dirty="0" smtClean="0"/>
              <a:t>Ole Togeby 2017: </a:t>
            </a:r>
            <a:r>
              <a:rPr lang="da-DK" altLang="da-DK" i="1" dirty="0" smtClean="0"/>
              <a:t>Vejene omkring Pisa</a:t>
            </a:r>
          </a:p>
          <a:p>
            <a:pPr>
              <a:defRPr/>
            </a:pPr>
            <a:endParaRPr lang="da-DK" altLang="da-DK" i="1" dirty="0" smtClean="0"/>
          </a:p>
          <a:p>
            <a:pPr>
              <a:defRPr/>
            </a:pPr>
            <a:endParaRPr lang="da-DK" altLang="da-DK" i="1" dirty="0" smtClean="0"/>
          </a:p>
          <a:p>
            <a:pPr>
              <a:defRPr/>
            </a:pPr>
            <a:endParaRPr lang="da-DK" altLang="da-DK" i="1" dirty="0"/>
          </a:p>
        </p:txBody>
      </p:sp>
    </p:spTree>
    <p:extLst>
      <p:ext uri="{BB962C8B-B14F-4D97-AF65-F5344CB8AC3E}">
        <p14:creationId xmlns:p14="http://schemas.microsoft.com/office/powerpoint/2010/main" val="246675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sidefod 6"/>
          <p:cNvSpPr>
            <a:spLocks noGrp="1"/>
          </p:cNvSpPr>
          <p:nvPr>
            <p:ph type="ftr" sz="quarter" idx="10"/>
          </p:nvPr>
        </p:nvSpPr>
        <p:spPr/>
        <p:txBody>
          <a:bodyPr/>
          <a:lstStyle>
            <a:lvl1pPr>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8" name="Pladsholder til diasnummer 7"/>
          <p:cNvSpPr>
            <a:spLocks noGrp="1"/>
          </p:cNvSpPr>
          <p:nvPr>
            <p:ph type="sldNum" sz="quarter" idx="11"/>
          </p:nvPr>
        </p:nvSpPr>
        <p:spPr/>
        <p:txBody>
          <a:bodyPr/>
          <a:lstStyle>
            <a:lvl1pPr>
              <a:defRPr/>
            </a:lvl1pPr>
          </a:lstStyle>
          <a:p>
            <a:pPr>
              <a:defRPr/>
            </a:pPr>
            <a:r>
              <a:rPr lang="da-DK" altLang="da-DK" dirty="0" smtClean="0"/>
              <a:t>Ole Togeby 2017: </a:t>
            </a:r>
            <a:r>
              <a:rPr lang="da-DK" altLang="da-DK" i="1" dirty="0" smtClean="0"/>
              <a:t>Vejene omkring Pisa</a:t>
            </a:r>
            <a:endParaRPr lang="da-DK" altLang="da-DK" i="1" dirty="0"/>
          </a:p>
        </p:txBody>
      </p:sp>
    </p:spTree>
    <p:extLst>
      <p:ext uri="{BB962C8B-B14F-4D97-AF65-F5344CB8AC3E}">
        <p14:creationId xmlns:p14="http://schemas.microsoft.com/office/powerpoint/2010/main" val="167538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182563"/>
            <a:ext cx="8226425" cy="1323975"/>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457200" y="1628775"/>
            <a:ext cx="4037013" cy="36703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6613" y="1628775"/>
            <a:ext cx="4037012" cy="175895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6613" y="3540125"/>
            <a:ext cx="4037012" cy="175895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2019744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ggrund til PowerPoint-skabeloner kop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38" y="0"/>
            <a:ext cx="10153651"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 masteren</a:t>
            </a:r>
          </a:p>
        </p:txBody>
      </p:sp>
      <p:sp>
        <p:nvSpPr>
          <p:cNvPr id="1028" name="Rectangle 4"/>
          <p:cNvSpPr>
            <a:spLocks noGrp="1" noChangeArrowheads="1"/>
          </p:cNvSpPr>
          <p:nvPr>
            <p:ph type="body" idx="1"/>
          </p:nvPr>
        </p:nvSpPr>
        <p:spPr bwMode="auto">
          <a:xfrm>
            <a:off x="457200" y="1628775"/>
            <a:ext cx="822960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dirty="0" smtClean="0"/>
              <a:t>Klik for at redigere teksttypografierne i masteren</a:t>
            </a:r>
          </a:p>
          <a:p>
            <a:pPr lvl="1"/>
            <a:r>
              <a:rPr lang="da-DK" altLang="da-DK" dirty="0" smtClean="0"/>
              <a:t>Andet niveau</a:t>
            </a:r>
          </a:p>
          <a:p>
            <a:pPr lvl="2"/>
            <a:r>
              <a:rPr lang="da-DK" altLang="da-DK" dirty="0" smtClean="0"/>
              <a:t>Tredje niveau</a:t>
            </a:r>
          </a:p>
          <a:p>
            <a:pPr lvl="3"/>
            <a:r>
              <a:rPr lang="da-DK" altLang="da-DK" dirty="0" smtClean="0"/>
              <a:t>Fjerde niveau</a:t>
            </a:r>
          </a:p>
          <a:p>
            <a:pPr lvl="4"/>
            <a:r>
              <a:rPr lang="da-DK" altLang="da-DK" dirty="0" smtClean="0"/>
              <a:t>Femte niveau</a:t>
            </a:r>
          </a:p>
        </p:txBody>
      </p:sp>
      <p:sp>
        <p:nvSpPr>
          <p:cNvPr id="176133" name="Rectangle 5"/>
          <p:cNvSpPr>
            <a:spLocks noGrp="1" noChangeArrowheads="1"/>
          </p:cNvSpPr>
          <p:nvPr>
            <p:ph type="ftr" sz="quarter" idx="3"/>
          </p:nvPr>
        </p:nvSpPr>
        <p:spPr bwMode="auto">
          <a:xfrm>
            <a:off x="1584325" y="6132513"/>
            <a:ext cx="2895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1">
                <a:latin typeface="Futura Medium" pitchFamily="34" charset="0"/>
              </a:defRPr>
            </a:lvl1pPr>
          </a:lstStyle>
          <a:p>
            <a:pPr>
              <a:defRPr/>
            </a:pPr>
            <a:r>
              <a:rPr lang="da-DK" altLang="da-DK"/>
              <a:t>A </a:t>
            </a:r>
            <a:r>
              <a:rPr lang="da-DK" altLang="da-DK" err="1"/>
              <a:t>A</a:t>
            </a:r>
            <a:r>
              <a:rPr lang="da-DK" altLang="da-DK"/>
              <a:t> R H U S   U N I V E R S I T E T</a:t>
            </a:r>
          </a:p>
          <a:p>
            <a:pPr>
              <a:defRPr/>
            </a:pPr>
            <a:endParaRPr lang="da-DK" altLang="da-DK"/>
          </a:p>
          <a:p>
            <a:pPr>
              <a:defRPr/>
            </a:pPr>
            <a:r>
              <a:rPr lang="da-DK" altLang="da-DK"/>
              <a:t>Institut for Kommunikation og kultur</a:t>
            </a:r>
          </a:p>
        </p:txBody>
      </p:sp>
      <p:sp>
        <p:nvSpPr>
          <p:cNvPr id="176134" name="Rectangle 6"/>
          <p:cNvSpPr>
            <a:spLocks noGrp="1" noChangeArrowheads="1"/>
          </p:cNvSpPr>
          <p:nvPr>
            <p:ph type="sldNum" sz="quarter" idx="4"/>
          </p:nvPr>
        </p:nvSpPr>
        <p:spPr bwMode="auto">
          <a:xfrm>
            <a:off x="5364163" y="6453188"/>
            <a:ext cx="32861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r>
              <a:rPr lang="da-DK" altLang="da-DK" dirty="0" smtClean="0"/>
              <a:t>Ole Togeby 2017:</a:t>
            </a:r>
            <a:r>
              <a:rPr lang="da-DK" altLang="da-DK" i="1" dirty="0" smtClean="0"/>
              <a:t> Vejene omkring Pisa</a:t>
            </a:r>
            <a:endParaRPr lang="da-DK" altLang="da-DK" i="1" dirty="0"/>
          </a:p>
        </p:txBody>
      </p:sp>
      <p:pic>
        <p:nvPicPr>
          <p:cNvPr id="1031" name="Picture 7" descr="roedlinje"/>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6381750"/>
            <a:ext cx="69818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userDrawn="1"/>
        </p:nvSpPr>
        <p:spPr bwMode="auto">
          <a:xfrm>
            <a:off x="7956550" y="5949950"/>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19E890F-4F3A-4A5E-964A-55C83B7E479A}" type="slidenum">
              <a:rPr lang="da-DK" altLang="da-DK" smtClean="0"/>
              <a:pPr eaLnBrk="1" hangingPunct="1">
                <a:defRPr/>
              </a:pPr>
              <a:t>‹nr.›</a:t>
            </a:fld>
            <a:endParaRPr lang="da-DK" altLang="da-DK" smtClean="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6" r:id="rId4"/>
  </p:sldLayoutIdLst>
  <p:hf hdr="0" dt="0"/>
  <p:txStyles>
    <p:titleStyle>
      <a:lvl1pPr algn="ctr" rtl="0" eaLnBrk="0" fontAlgn="base" hangingPunct="0">
        <a:spcBef>
          <a:spcPct val="0"/>
        </a:spcBef>
        <a:spcAft>
          <a:spcPct val="0"/>
        </a:spcAft>
        <a:defRPr sz="4000" b="1">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Verdana" pitchFamily="34" charset="0"/>
        </a:defRPr>
      </a:lvl2pPr>
      <a:lvl3pPr algn="ctr" rtl="0" eaLnBrk="0" fontAlgn="base" hangingPunct="0">
        <a:spcBef>
          <a:spcPct val="0"/>
        </a:spcBef>
        <a:spcAft>
          <a:spcPct val="0"/>
        </a:spcAft>
        <a:defRPr sz="4000" b="1">
          <a:solidFill>
            <a:schemeClr val="tx1"/>
          </a:solidFill>
          <a:latin typeface="Verdana" pitchFamily="34" charset="0"/>
        </a:defRPr>
      </a:lvl3pPr>
      <a:lvl4pPr algn="ctr" rtl="0" eaLnBrk="0" fontAlgn="base" hangingPunct="0">
        <a:spcBef>
          <a:spcPct val="0"/>
        </a:spcBef>
        <a:spcAft>
          <a:spcPct val="0"/>
        </a:spcAft>
        <a:defRPr sz="4000" b="1">
          <a:solidFill>
            <a:schemeClr val="tx1"/>
          </a:solidFill>
          <a:latin typeface="Verdana" pitchFamily="34" charset="0"/>
        </a:defRPr>
      </a:lvl4pPr>
      <a:lvl5pPr algn="ctr" rtl="0" eaLnBrk="0" fontAlgn="base" hangingPunct="0">
        <a:spcBef>
          <a:spcPct val="0"/>
        </a:spcBef>
        <a:spcAft>
          <a:spcPct val="0"/>
        </a:spcAft>
        <a:defRPr sz="4000" b="1">
          <a:solidFill>
            <a:schemeClr val="tx1"/>
          </a:solidFill>
          <a:latin typeface="Verdana" pitchFamily="34" charset="0"/>
        </a:defRPr>
      </a:lvl5pPr>
      <a:lvl6pPr marL="457200" algn="ctr" rtl="0" fontAlgn="base">
        <a:spcBef>
          <a:spcPct val="0"/>
        </a:spcBef>
        <a:spcAft>
          <a:spcPct val="0"/>
        </a:spcAft>
        <a:defRPr sz="4000" b="1">
          <a:solidFill>
            <a:schemeClr val="tx1"/>
          </a:solidFill>
          <a:latin typeface="Verdana" pitchFamily="34" charset="0"/>
        </a:defRPr>
      </a:lvl6pPr>
      <a:lvl7pPr marL="914400" algn="ctr" rtl="0" fontAlgn="base">
        <a:spcBef>
          <a:spcPct val="0"/>
        </a:spcBef>
        <a:spcAft>
          <a:spcPct val="0"/>
        </a:spcAft>
        <a:defRPr sz="4000" b="1">
          <a:solidFill>
            <a:schemeClr val="tx1"/>
          </a:solidFill>
          <a:latin typeface="Verdana" pitchFamily="34" charset="0"/>
        </a:defRPr>
      </a:lvl7pPr>
      <a:lvl8pPr marL="1371600" algn="ctr" rtl="0" fontAlgn="base">
        <a:spcBef>
          <a:spcPct val="0"/>
        </a:spcBef>
        <a:spcAft>
          <a:spcPct val="0"/>
        </a:spcAft>
        <a:defRPr sz="4000" b="1">
          <a:solidFill>
            <a:schemeClr val="tx1"/>
          </a:solidFill>
          <a:latin typeface="Verdana" pitchFamily="34" charset="0"/>
        </a:defRPr>
      </a:lvl8pPr>
      <a:lvl9pPr marL="1828800" algn="ctr"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TIF"/><Relationship Id="rId5" Type="http://schemas.openxmlformats.org/officeDocument/2006/relationships/image" Target="../media/image11.jpe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TIF"/><Relationship Id="rId5" Type="http://schemas.openxmlformats.org/officeDocument/2006/relationships/image" Target="../media/image5.jpeg"/><Relationship Id="rId4" Type="http://schemas.openxmlformats.org/officeDocument/2006/relationships/image" Target="../media/image21.JPG"/></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T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4534272" cy="1470025"/>
          </a:xfrm>
        </p:spPr>
        <p:txBody>
          <a:bodyPr/>
          <a:lstStyle/>
          <a:p>
            <a:pPr eaLnBrk="1" hangingPunct="1"/>
            <a:r>
              <a:rPr lang="da-DK" altLang="da-DK" dirty="0" smtClean="0"/>
              <a:t>Omvejene til</a:t>
            </a:r>
            <a:br>
              <a:rPr lang="da-DK" altLang="da-DK" dirty="0" smtClean="0"/>
            </a:br>
            <a:r>
              <a:rPr lang="da-DK" altLang="da-DK" dirty="0" smtClean="0"/>
              <a:t> </a:t>
            </a:r>
            <a:r>
              <a:rPr lang="da-DK" altLang="da-DK" dirty="0" smtClean="0"/>
              <a:t>Pisa</a:t>
            </a:r>
          </a:p>
        </p:txBody>
      </p:sp>
      <p:sp>
        <p:nvSpPr>
          <p:cNvPr id="5123" name="Rectangle 3"/>
          <p:cNvSpPr>
            <a:spLocks noGrp="1" noChangeArrowheads="1"/>
          </p:cNvSpPr>
          <p:nvPr>
            <p:ph type="subTitle" idx="1"/>
          </p:nvPr>
        </p:nvSpPr>
        <p:spPr>
          <a:xfrm>
            <a:off x="971600" y="3886200"/>
            <a:ext cx="4608512" cy="1752600"/>
          </a:xfrm>
        </p:spPr>
        <p:txBody>
          <a:bodyPr/>
          <a:lstStyle/>
          <a:p>
            <a:pPr eaLnBrk="1" hangingPunct="1"/>
            <a:endParaRPr lang="da-DK" altLang="da-DK" dirty="0" smtClean="0"/>
          </a:p>
          <a:p>
            <a:pPr eaLnBrk="1" hangingPunct="1"/>
            <a:r>
              <a:rPr lang="da-DK" altLang="da-DK" sz="2000" dirty="0" smtClean="0"/>
              <a:t>Ole Togeby</a:t>
            </a:r>
          </a:p>
          <a:p>
            <a:pPr eaLnBrk="1" hangingPunct="1"/>
            <a:r>
              <a:rPr lang="da-DK" altLang="da-DK" sz="1600" dirty="0" smtClean="0"/>
              <a:t>Professor emeritus</a:t>
            </a:r>
          </a:p>
          <a:p>
            <a:pPr eaLnBrk="1" hangingPunct="1"/>
            <a:r>
              <a:rPr lang="da-DK" altLang="da-DK" sz="1600" dirty="0" smtClean="0"/>
              <a:t>Institut for Kommunikation og Kultur</a:t>
            </a:r>
          </a:p>
          <a:p>
            <a:pPr eaLnBrk="1" hangingPunct="1"/>
            <a:r>
              <a:rPr lang="da-DK" altLang="da-DK" sz="1600" dirty="0" smtClean="0"/>
              <a:t>Aarhus Universitet</a:t>
            </a:r>
          </a:p>
        </p:txBody>
      </p:sp>
      <p:sp>
        <p:nvSpPr>
          <p:cNvPr id="5124" name="Pladsholder til sidefod 3"/>
          <p:cNvSpPr>
            <a:spLocks noGrp="1"/>
          </p:cNvSpPr>
          <p:nvPr>
            <p:ph type="ftr" sz="quarter" idx="10"/>
          </p:nvPr>
        </p:nvSpPr>
        <p:spPr>
          <a:noFill/>
        </p:spPr>
        <p:txBody>
          <a:bodyPr/>
          <a:lstStyle>
            <a:lvl1pPr>
              <a:spcBef>
                <a:spcPct val="20000"/>
              </a:spcBef>
              <a:buClr>
                <a:srgbClr val="FF0000"/>
              </a:buClr>
              <a:buFont typeface="Wingdings" pitchFamily="2" charset="2"/>
              <a:buChar char="§"/>
              <a:defRPr sz="2800">
                <a:solidFill>
                  <a:schemeClr val="tx1"/>
                </a:solidFill>
                <a:latin typeface="Verdana" pitchFamily="34" charset="0"/>
              </a:defRPr>
            </a:lvl1pPr>
            <a:lvl2pPr marL="742950" indent="-285750">
              <a:spcBef>
                <a:spcPct val="20000"/>
              </a:spcBef>
              <a:buClr>
                <a:srgbClr val="FF0000"/>
              </a:buClr>
              <a:buFont typeface="Wingdings" pitchFamily="2" charset="2"/>
              <a:buChar char="§"/>
              <a:defRPr sz="2400">
                <a:solidFill>
                  <a:schemeClr val="tx1"/>
                </a:solidFill>
                <a:latin typeface="Verdana" pitchFamily="34" charset="0"/>
              </a:defRPr>
            </a:lvl2pPr>
            <a:lvl3pPr marL="1143000" indent="-228600">
              <a:spcBef>
                <a:spcPct val="20000"/>
              </a:spcBef>
              <a:buClr>
                <a:srgbClr val="FF0000"/>
              </a:buClr>
              <a:buFont typeface="Wingdings" pitchFamily="2" charset="2"/>
              <a:buChar char="§"/>
              <a:defRPr sz="2000">
                <a:solidFill>
                  <a:schemeClr val="tx1"/>
                </a:solidFill>
                <a:latin typeface="Verdana" pitchFamily="34" charset="0"/>
              </a:defRPr>
            </a:lvl3pPr>
            <a:lvl4pPr marL="1600200" indent="-228600">
              <a:spcBef>
                <a:spcPct val="20000"/>
              </a:spcBef>
              <a:buClr>
                <a:srgbClr val="FF0000"/>
              </a:buClr>
              <a:buFont typeface="Wingdings" pitchFamily="2" charset="2"/>
              <a:buChar char="§"/>
              <a:defRPr sz="1600">
                <a:solidFill>
                  <a:schemeClr val="tx1"/>
                </a:solidFill>
                <a:latin typeface="Verdana" pitchFamily="34" charset="0"/>
              </a:defRPr>
            </a:lvl4pPr>
            <a:lvl5pPr marL="2057400" indent="-228600">
              <a:spcBef>
                <a:spcPct val="20000"/>
              </a:spcBef>
              <a:buClr>
                <a:srgbClr val="FF0000"/>
              </a:buClr>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9pPr>
          </a:lstStyle>
          <a:p>
            <a:pPr>
              <a:spcBef>
                <a:spcPct val="0"/>
              </a:spcBef>
              <a:buClrTx/>
              <a:buFontTx/>
              <a:buNone/>
            </a:pPr>
            <a:r>
              <a:rPr lang="da-DK" altLang="da-DK" sz="1200" smtClean="0">
                <a:latin typeface="Futura Medium" pitchFamily="34" charset="0"/>
              </a:rPr>
              <a:t>A R H U S   U N I V E R S I T E T</a:t>
            </a:r>
          </a:p>
          <a:p>
            <a:pPr>
              <a:spcBef>
                <a:spcPct val="0"/>
              </a:spcBef>
              <a:buClrTx/>
              <a:buFontTx/>
              <a:buNone/>
            </a:pPr>
            <a:endParaRPr lang="da-DK" altLang="da-DK" sz="1200" smtClean="0">
              <a:latin typeface="Futura Medium" pitchFamily="34" charset="0"/>
            </a:endParaRPr>
          </a:p>
          <a:p>
            <a:pPr>
              <a:spcBef>
                <a:spcPct val="0"/>
              </a:spcBef>
              <a:buClrTx/>
              <a:buFontTx/>
              <a:buNone/>
            </a:pPr>
            <a:r>
              <a:rPr lang="da-DK" altLang="da-DK" sz="1200" smtClean="0">
                <a:latin typeface="Futura Medium" pitchFamily="34" charset="0"/>
              </a:rPr>
              <a:t>Institut for Kommunikation og kultur</a:t>
            </a:r>
          </a:p>
        </p:txBody>
      </p:sp>
      <p:sp>
        <p:nvSpPr>
          <p:cNvPr id="5125" name="Pladsholder til diasnummer 4"/>
          <p:cNvSpPr>
            <a:spLocks noGrp="1"/>
          </p:cNvSpPr>
          <p:nvPr>
            <p:ph type="sldNum" sz="quarter" idx="11"/>
          </p:nvPr>
        </p:nvSpPr>
        <p:spPr>
          <a:xfrm>
            <a:off x="5148263" y="6453188"/>
            <a:ext cx="3646487" cy="268287"/>
          </a:xfrm>
          <a:noFill/>
        </p:spPr>
        <p:txBody>
          <a:bodyPr/>
          <a:lstStyle>
            <a:lvl1pPr>
              <a:spcBef>
                <a:spcPct val="20000"/>
              </a:spcBef>
              <a:buClr>
                <a:srgbClr val="FF0000"/>
              </a:buClr>
              <a:buFont typeface="Wingdings" pitchFamily="2" charset="2"/>
              <a:buChar char="§"/>
              <a:defRPr sz="2800">
                <a:solidFill>
                  <a:schemeClr val="tx1"/>
                </a:solidFill>
                <a:latin typeface="Verdana" pitchFamily="34" charset="0"/>
              </a:defRPr>
            </a:lvl1pPr>
            <a:lvl2pPr marL="742950" indent="-285750">
              <a:spcBef>
                <a:spcPct val="20000"/>
              </a:spcBef>
              <a:buClr>
                <a:srgbClr val="FF0000"/>
              </a:buClr>
              <a:buFont typeface="Wingdings" pitchFamily="2" charset="2"/>
              <a:buChar char="§"/>
              <a:defRPr sz="2400">
                <a:solidFill>
                  <a:schemeClr val="tx1"/>
                </a:solidFill>
                <a:latin typeface="Verdana" pitchFamily="34" charset="0"/>
              </a:defRPr>
            </a:lvl2pPr>
            <a:lvl3pPr marL="1143000" indent="-228600">
              <a:spcBef>
                <a:spcPct val="20000"/>
              </a:spcBef>
              <a:buClr>
                <a:srgbClr val="FF0000"/>
              </a:buClr>
              <a:buFont typeface="Wingdings" pitchFamily="2" charset="2"/>
              <a:buChar char="§"/>
              <a:defRPr sz="2000">
                <a:solidFill>
                  <a:schemeClr val="tx1"/>
                </a:solidFill>
                <a:latin typeface="Verdana" pitchFamily="34" charset="0"/>
              </a:defRPr>
            </a:lvl3pPr>
            <a:lvl4pPr marL="1600200" indent="-228600">
              <a:spcBef>
                <a:spcPct val="20000"/>
              </a:spcBef>
              <a:buClr>
                <a:srgbClr val="FF0000"/>
              </a:buClr>
              <a:buFont typeface="Wingdings" pitchFamily="2" charset="2"/>
              <a:buChar char="§"/>
              <a:defRPr sz="1600">
                <a:solidFill>
                  <a:schemeClr val="tx1"/>
                </a:solidFill>
                <a:latin typeface="Verdana" pitchFamily="34" charset="0"/>
              </a:defRPr>
            </a:lvl4pPr>
            <a:lvl5pPr marL="2057400" indent="-228600">
              <a:spcBef>
                <a:spcPct val="20000"/>
              </a:spcBef>
              <a:buClr>
                <a:srgbClr val="FF0000"/>
              </a:buClr>
              <a:buFont typeface="Wingdings" pitchFamily="2" charset="2"/>
              <a:buChar char="§"/>
              <a:defRPr sz="1600">
                <a:solidFill>
                  <a:schemeClr val="tx1"/>
                </a:solidFill>
                <a:latin typeface="Verdana" pitchFamily="34" charset="0"/>
              </a:defRPr>
            </a:lvl5pPr>
            <a:lvl6pPr marL="25146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6pPr>
            <a:lvl7pPr marL="29718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7pPr>
            <a:lvl8pPr marL="34290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8pPr>
            <a:lvl9pPr marL="3886200" indent="-228600" eaLnBrk="0" fontAlgn="base" hangingPunct="0">
              <a:spcBef>
                <a:spcPct val="20000"/>
              </a:spcBef>
              <a:spcAft>
                <a:spcPct val="0"/>
              </a:spcAft>
              <a:buClr>
                <a:srgbClr val="FF0000"/>
              </a:buClr>
              <a:buFont typeface="Wingdings" pitchFamily="2" charset="2"/>
              <a:buChar char="§"/>
              <a:defRPr sz="1600">
                <a:solidFill>
                  <a:schemeClr val="tx1"/>
                </a:solidFill>
                <a:latin typeface="Verdana" pitchFamily="34" charset="0"/>
              </a:defRPr>
            </a:lvl9pPr>
          </a:lstStyle>
          <a:p>
            <a:pPr>
              <a:spcBef>
                <a:spcPct val="0"/>
              </a:spcBef>
              <a:buClrTx/>
              <a:buFontTx/>
              <a:buNone/>
            </a:pPr>
            <a:r>
              <a:rPr lang="da-DK" altLang="da-DK" sz="1000" dirty="0" smtClean="0">
                <a:latin typeface="Arial" charset="0"/>
              </a:rPr>
              <a:t>Ole Togeby 2017: </a:t>
            </a:r>
            <a:r>
              <a:rPr lang="da-DK" altLang="da-DK" sz="1000" i="1" dirty="0" smtClean="0">
                <a:latin typeface="Arial" charset="0"/>
              </a:rPr>
              <a:t>Vejene omkring Pisa</a:t>
            </a:r>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620688"/>
            <a:ext cx="3545193" cy="5040560"/>
          </a:xfrm>
          <a:prstGeom prst="rect">
            <a:avLst/>
          </a:prstGeom>
        </p:spPr>
      </p:pic>
      <p:sp>
        <p:nvSpPr>
          <p:cNvPr id="2" name="Tekstboks 1"/>
          <p:cNvSpPr txBox="1"/>
          <p:nvPr/>
        </p:nvSpPr>
        <p:spPr>
          <a:xfrm>
            <a:off x="3580689" y="6704111"/>
            <a:ext cx="5184576" cy="307777"/>
          </a:xfrm>
          <a:prstGeom prst="rect">
            <a:avLst/>
          </a:prstGeom>
          <a:noFill/>
        </p:spPr>
        <p:txBody>
          <a:bodyPr wrap="square" rtlCol="0">
            <a:spAutoFit/>
          </a:bodyPr>
          <a:lstStyle/>
          <a:p>
            <a:r>
              <a:rPr lang="da-DK" sz="1400" dirty="0" smtClean="0"/>
              <a:t>Denne </a:t>
            </a:r>
            <a:r>
              <a:rPr lang="da-DK" sz="1400" dirty="0" err="1" smtClean="0"/>
              <a:t>powerpoint</a:t>
            </a:r>
            <a:r>
              <a:rPr lang="da-DK" sz="1400" dirty="0" smtClean="0"/>
              <a:t> kan downloades på www.oletogeby.dk</a:t>
            </a:r>
            <a:endParaRPr lang="da-DK" sz="1400" dirty="0"/>
          </a:p>
        </p:txBody>
      </p:sp>
      <p:sp>
        <p:nvSpPr>
          <p:cNvPr id="3" name="Tekstboks 2"/>
          <p:cNvSpPr txBox="1"/>
          <p:nvPr/>
        </p:nvSpPr>
        <p:spPr>
          <a:xfrm>
            <a:off x="1187624" y="476672"/>
            <a:ext cx="1656184" cy="1723549"/>
          </a:xfrm>
          <a:prstGeom prst="rect">
            <a:avLst/>
          </a:prstGeom>
          <a:noFill/>
        </p:spPr>
        <p:txBody>
          <a:bodyPr wrap="square" rtlCol="0">
            <a:spAutoFit/>
          </a:bodyPr>
          <a:lstStyle/>
          <a:p>
            <a:pPr marL="285750" indent="-285750" eaLnBrk="1" hangingPunct="1">
              <a:buAutoNum type="romanUcPeriod"/>
            </a:pPr>
            <a:r>
              <a:rPr lang="da-DK" altLang="da-DK" sz="1100" dirty="0"/>
              <a:t>Handlingsgangen</a:t>
            </a:r>
          </a:p>
          <a:p>
            <a:pPr marL="285750" indent="-285750" eaLnBrk="1" hangingPunct="1">
              <a:buAutoNum type="romanUcPeriod"/>
            </a:pPr>
            <a:r>
              <a:rPr lang="da-DK" altLang="da-DK" sz="1100" dirty="0" err="1"/>
              <a:t>Hamartia</a:t>
            </a:r>
            <a:r>
              <a:rPr lang="da-DK" altLang="da-DK" sz="1100" dirty="0"/>
              <a:t> og </a:t>
            </a:r>
            <a:r>
              <a:rPr lang="da-DK" altLang="da-DK" sz="1100" dirty="0" err="1"/>
              <a:t>anagnorisis</a:t>
            </a:r>
            <a:endParaRPr lang="da-DK" altLang="da-DK" sz="1100" dirty="0"/>
          </a:p>
          <a:p>
            <a:pPr marL="285750" indent="-285750" eaLnBrk="1" hangingPunct="1">
              <a:buAutoNum type="romanUcPeriod"/>
            </a:pPr>
            <a:r>
              <a:rPr lang="da-DK" altLang="da-DK" sz="1100" dirty="0"/>
              <a:t>Tomme pladser i historien</a:t>
            </a:r>
          </a:p>
          <a:p>
            <a:pPr marL="285750" indent="-285750" eaLnBrk="1" hangingPunct="1">
              <a:buAutoNum type="romanUcPeriod"/>
            </a:pPr>
            <a:r>
              <a:rPr lang="da-DK" altLang="da-DK" sz="1100" dirty="0"/>
              <a:t>Hændelsesforløb og handlingsgang</a:t>
            </a:r>
          </a:p>
          <a:p>
            <a:pPr marL="285750" indent="-285750" eaLnBrk="1" hangingPunct="1">
              <a:buAutoNum type="romanUcPeriod"/>
            </a:pPr>
            <a:r>
              <a:rPr lang="da-DK" altLang="da-DK" sz="1100" dirty="0"/>
              <a:t>Gode gerninger</a:t>
            </a:r>
          </a:p>
          <a:p>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da-DK" altLang="da-DK" dirty="0" err="1" smtClean="0"/>
              <a:t>Hamartia</a:t>
            </a:r>
            <a:r>
              <a:rPr lang="da-DK" altLang="da-DK" dirty="0" smtClean="0"/>
              <a:t> og </a:t>
            </a:r>
            <a:r>
              <a:rPr lang="da-DK" altLang="da-DK" dirty="0" err="1" smtClean="0"/>
              <a:t>anagnorisis</a:t>
            </a:r>
            <a:r>
              <a:rPr lang="da-DK" altLang="da-DK" dirty="0" smtClean="0"/>
              <a:t> </a:t>
            </a:r>
            <a:endParaRPr lang="da-DK" altLang="da-DK" dirty="0" smtClean="0"/>
          </a:p>
        </p:txBody>
      </p:sp>
      <p:sp>
        <p:nvSpPr>
          <p:cNvPr id="35843" name="Rectangle 3"/>
          <p:cNvSpPr>
            <a:spLocks noGrp="1" noChangeArrowheads="1"/>
          </p:cNvSpPr>
          <p:nvPr>
            <p:ph type="body" idx="1"/>
          </p:nvPr>
        </p:nvSpPr>
        <p:spPr/>
        <p:txBody>
          <a:bodyPr/>
          <a:lstStyle/>
          <a:p>
            <a:pPr eaLnBrk="1" hangingPunct="1"/>
            <a:r>
              <a:rPr lang="da-DK" altLang="da-DK" sz="2400" dirty="0" smtClean="0"/>
              <a:t> Psykologisk fortolket er der tale </a:t>
            </a:r>
            <a:r>
              <a:rPr lang="da-DK" altLang="da-DK" sz="2400" dirty="0" smtClean="0"/>
              <a:t>om heltens fejlfortolkning af situationen (</a:t>
            </a:r>
            <a:r>
              <a:rPr lang="da-DK" altLang="da-DK" sz="2400" dirty="0" err="1" smtClean="0"/>
              <a:t>hamartia</a:t>
            </a:r>
            <a:r>
              <a:rPr lang="da-DK" altLang="da-DK" sz="2400" dirty="0" smtClean="0"/>
              <a:t>), der efter en pludselig omfortolkning (</a:t>
            </a:r>
            <a:r>
              <a:rPr lang="da-DK" altLang="da-DK" sz="2400" dirty="0" err="1" smtClean="0"/>
              <a:t>anagrorisis</a:t>
            </a:r>
            <a:r>
              <a:rPr lang="da-DK" altLang="da-DK" sz="2400" dirty="0" smtClean="0"/>
              <a:t>) som åbner </a:t>
            </a:r>
            <a:r>
              <a:rPr lang="da-DK" altLang="da-DK" sz="2400" dirty="0" smtClean="0"/>
              <a:t>heltens øjne for den vej </a:t>
            </a:r>
            <a:r>
              <a:rPr lang="da-DK" altLang="da-DK" sz="2400" dirty="0" smtClean="0"/>
              <a:t>frem </a:t>
            </a:r>
            <a:r>
              <a:rPr lang="da-DK" altLang="da-DK" sz="2400" dirty="0" smtClean="0"/>
              <a:t>nu må </a:t>
            </a:r>
            <a:r>
              <a:rPr lang="da-DK" altLang="da-DK" sz="2400" dirty="0" smtClean="0"/>
              <a:t>betrædes.</a:t>
            </a:r>
            <a:endParaRPr lang="da-DK" altLang="da-DK" sz="2400" dirty="0" smtClean="0"/>
          </a:p>
          <a:p>
            <a:pPr eaLnBrk="1" hangingPunct="1"/>
            <a:r>
              <a:rPr lang="da-DK" altLang="da-DK" sz="2400" dirty="0" smtClean="0"/>
              <a:t>Det skal bemærkes at det græske ord </a:t>
            </a:r>
            <a:r>
              <a:rPr lang="da-DK" altLang="da-DK" sz="2400" dirty="0" err="1" smtClean="0"/>
              <a:t>hamartia</a:t>
            </a:r>
            <a:r>
              <a:rPr lang="da-DK" altLang="da-DK" sz="2400" dirty="0" smtClean="0"/>
              <a:t> er det der i Ny Testamente oversættes til ”synd”.</a:t>
            </a:r>
            <a:endParaRPr lang="da-DK" altLang="da-DK" sz="2400" dirty="0" smtClean="0"/>
          </a:p>
        </p:txBody>
      </p:sp>
    </p:spTree>
    <p:extLst>
      <p:ext uri="{BB962C8B-B14F-4D97-AF65-F5344CB8AC3E}">
        <p14:creationId xmlns:p14="http://schemas.microsoft.com/office/powerpoint/2010/main" val="2930090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a-DK" altLang="da-DK" smtClean="0"/>
              <a:t>Livets veje</a:t>
            </a:r>
          </a:p>
        </p:txBody>
      </p:sp>
      <p:sp>
        <p:nvSpPr>
          <p:cNvPr id="36867" name="Rectangle 3"/>
          <p:cNvSpPr>
            <a:spLocks noGrp="1" noChangeArrowheads="1"/>
          </p:cNvSpPr>
          <p:nvPr>
            <p:ph type="body" idx="1"/>
          </p:nvPr>
        </p:nvSpPr>
        <p:spPr>
          <a:xfrm>
            <a:off x="457200" y="1628775"/>
            <a:ext cx="7283152" cy="3671888"/>
          </a:xfrm>
        </p:spPr>
        <p:txBody>
          <a:bodyPr/>
          <a:lstStyle/>
          <a:p>
            <a:pPr eaLnBrk="1" hangingPunct="1">
              <a:lnSpc>
                <a:spcPct val="80000"/>
              </a:lnSpc>
            </a:pPr>
            <a:r>
              <a:rPr lang="da-DK" altLang="da-DK" sz="1800" dirty="0" smtClean="0"/>
              <a:t>Da jeg var Barn, viste de mig et Billede - et levende Billede, </a:t>
            </a:r>
            <a:r>
              <a:rPr lang="da-DK" altLang="da-DK" sz="1800" dirty="0" err="1" smtClean="0"/>
              <a:t>forsaavidt</a:t>
            </a:r>
            <a:r>
              <a:rPr lang="da-DK" altLang="da-DK" sz="1800" dirty="0" smtClean="0"/>
              <a:t> som det blev til og udviklede sig for Øjnene af Tilskueren, medens Kunstneren fortalte. Historien, som hang sammen med Billedet, blev hver Gang gentaget i nøjagtig de samme Ord:</a:t>
            </a:r>
          </a:p>
          <a:p>
            <a:pPr eaLnBrk="1" hangingPunct="1">
              <a:lnSpc>
                <a:spcPct val="80000"/>
              </a:lnSpc>
            </a:pPr>
            <a:r>
              <a:rPr lang="da-DK" altLang="da-DK" sz="1800" dirty="0" smtClean="0"/>
              <a:t>	»I et lille rundt Hus med et rundt Vindue i og en lille trekantet Have til, boede der en Mand.</a:t>
            </a:r>
          </a:p>
          <a:p>
            <a:pPr eaLnBrk="1" hangingPunct="1">
              <a:lnSpc>
                <a:spcPct val="80000"/>
              </a:lnSpc>
            </a:pPr>
            <a:r>
              <a:rPr lang="da-DK" altLang="da-DK" sz="1800" dirty="0" smtClean="0"/>
              <a:t>	Ikke langt fra Huset var der en Sø med en Mængde Fisk i, som Manden fangede og solgte i Byen.</a:t>
            </a:r>
          </a:p>
          <a:p>
            <a:pPr eaLnBrk="1" hangingPunct="1">
              <a:lnSpc>
                <a:spcPct val="80000"/>
              </a:lnSpc>
            </a:pPr>
            <a:r>
              <a:rPr lang="da-DK" altLang="da-DK" sz="1800" dirty="0" smtClean="0"/>
              <a:t>	En Nat </a:t>
            </a:r>
            <a:r>
              <a:rPr lang="da-DK" altLang="da-DK" sz="1800" dirty="0" err="1" smtClean="0"/>
              <a:t>vaagnede</a:t>
            </a:r>
            <a:r>
              <a:rPr lang="da-DK" altLang="da-DK" sz="1800" dirty="0" smtClean="0"/>
              <a:t> han op ved at høre en frygtelig Larm, og han begav sig afsted i Mørket for at finde ud af, hvad der var i Vejen. Han løb ned ad Søen til.«</a:t>
            </a:r>
          </a:p>
          <a:p>
            <a:pPr eaLnBrk="1" hangingPunct="1">
              <a:lnSpc>
                <a:spcPct val="80000"/>
              </a:lnSpc>
            </a:pPr>
            <a:r>
              <a:rPr lang="da-DK" altLang="da-DK" sz="1800" dirty="0" smtClean="0"/>
              <a:t>	Her begyndte Fortælleren, som </a:t>
            </a:r>
            <a:r>
              <a:rPr lang="da-DK" altLang="da-DK" sz="1800" dirty="0" err="1" smtClean="0"/>
              <a:t>paa</a:t>
            </a:r>
            <a:r>
              <a:rPr lang="da-DK" altLang="da-DK" sz="1800" dirty="0" smtClean="0"/>
              <a:t> et Kort over en Armés Bevægelser, at trække Mandens Rute op.</a:t>
            </a:r>
          </a:p>
        </p:txBody>
      </p:sp>
      <p:pic>
        <p:nvPicPr>
          <p:cNvPr id="4" name="Picture 9" descr="stor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197460"/>
            <a:ext cx="1727869" cy="258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7740352" y="2499884"/>
            <a:ext cx="1728192" cy="118400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0712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Grp="1" noChangeArrowheads="1"/>
          </p:cNvSpPr>
          <p:nvPr>
            <p:ph type="title"/>
          </p:nvPr>
        </p:nvSpPr>
        <p:spPr/>
        <p:txBody>
          <a:bodyPr/>
          <a:lstStyle/>
          <a:p>
            <a:pPr eaLnBrk="1" hangingPunct="1"/>
            <a:r>
              <a:rPr lang="da-DK" altLang="da-DK" smtClean="0"/>
              <a:t>Livets veje</a:t>
            </a:r>
          </a:p>
        </p:txBody>
      </p:sp>
      <p:sp>
        <p:nvSpPr>
          <p:cNvPr id="38915" name="Rectangle 3"/>
          <p:cNvSpPr>
            <a:spLocks noGrp="1" noChangeArrowheads="1"/>
          </p:cNvSpPr>
          <p:nvPr>
            <p:ph type="body" sz="half" idx="1"/>
          </p:nvPr>
        </p:nvSpPr>
        <p:spPr/>
        <p:txBody>
          <a:bodyPr/>
          <a:lstStyle/>
          <a:p>
            <a:pPr marL="342900" indent="-342900" eaLnBrk="1" hangingPunct="1">
              <a:lnSpc>
                <a:spcPct val="80000"/>
              </a:lnSpc>
              <a:spcBef>
                <a:spcPct val="20000"/>
              </a:spcBef>
              <a:buClr>
                <a:srgbClr val="000000"/>
              </a:buClr>
              <a:buFont typeface="Times New Roman" pitchFamily="18" charset="0"/>
              <a:buChar char="•"/>
            </a:pPr>
            <a:r>
              <a:rPr lang="da-DK" altLang="da-DK" smtClean="0">
                <a:latin typeface="Times New Roman" pitchFamily="18" charset="0"/>
              </a:rPr>
              <a:t>»Først løb han sydpaa. Her snublede han over en Sten, som laa midt paa Vejen, og lidt efter faldt han i en Grøft, kom op igen, faldt i en anden Grøft, kom op igen, faldt i en tredie Grøft og kom tilsidst ogsaa op af den.//</a:t>
            </a:r>
          </a:p>
        </p:txBody>
      </p:sp>
      <p:pic>
        <p:nvPicPr>
          <p:cNvPr id="389135" name="Picture 15" descr="stork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557338"/>
            <a:ext cx="1279525"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88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da-DK" altLang="da-DK" smtClean="0"/>
              <a:t>Livets veje</a:t>
            </a:r>
          </a:p>
        </p:txBody>
      </p:sp>
      <p:sp>
        <p:nvSpPr>
          <p:cNvPr id="39939" name="Rectangle 3"/>
          <p:cNvSpPr>
            <a:spLocks noGrp="1" noChangeArrowheads="1"/>
          </p:cNvSpPr>
          <p:nvPr>
            <p:ph type="body" idx="1"/>
          </p:nvPr>
        </p:nvSpPr>
        <p:spPr>
          <a:xfrm>
            <a:off x="457200" y="1628775"/>
            <a:ext cx="6275388" cy="4176713"/>
          </a:xfrm>
        </p:spPr>
        <p:txBody>
          <a:bodyPr/>
          <a:lstStyle/>
          <a:p>
            <a:pPr eaLnBrk="1" hangingPunct="1">
              <a:lnSpc>
                <a:spcPct val="80000"/>
              </a:lnSpc>
            </a:pPr>
            <a:r>
              <a:rPr lang="da-DK" altLang="da-DK" sz="2400" smtClean="0"/>
              <a:t>	Han forstod nu, at han havde taget Fejl, og at Larmen ikke kom fra denne Kant, og han løb tilbage mod Nord. Men da han var der, mente han igen at høre, at Larmen kom sydfra, og han løb samme Vej tilbage. Han snublede først over en stor Sten, som laa midt paa Vejen, og lidt efter faldt han i en Grøft, kom op, faldt i en anden Grøft, kom op, faldt i en tredie Grøft, og kom tilsidst ogsaa op af den.</a:t>
            </a:r>
          </a:p>
          <a:p>
            <a:pPr eaLnBrk="1" hangingPunct="1">
              <a:lnSpc>
                <a:spcPct val="80000"/>
              </a:lnSpc>
            </a:pPr>
            <a:r>
              <a:rPr lang="da-DK" altLang="da-DK" sz="2400" smtClean="0"/>
              <a:t>	</a:t>
            </a:r>
          </a:p>
        </p:txBody>
      </p:sp>
      <p:pic>
        <p:nvPicPr>
          <p:cNvPr id="394244" name="Picture 4" descr="stork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341438"/>
            <a:ext cx="1171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759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94244"/>
                                        </p:tgtEl>
                                        <p:attrNameLst>
                                          <p:attrName>style.visibility</p:attrName>
                                        </p:attrNameLst>
                                      </p:cBhvr>
                                      <p:to>
                                        <p:strVal val="visible"/>
                                      </p:to>
                                    </p:set>
                                    <p:animEffect transition="in" filter="box(in)">
                                      <p:cBhvr>
                                        <p:cTn id="7" dur="500"/>
                                        <p:tgtEl>
                                          <p:spTgt spid="394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da-DK" altLang="da-DK" smtClean="0"/>
              <a:t>Livets veje</a:t>
            </a:r>
          </a:p>
        </p:txBody>
      </p:sp>
      <p:sp>
        <p:nvSpPr>
          <p:cNvPr id="40963" name="Rectangle 3"/>
          <p:cNvSpPr>
            <a:spLocks noGrp="1" noChangeArrowheads="1"/>
          </p:cNvSpPr>
          <p:nvPr>
            <p:ph type="body" idx="1"/>
          </p:nvPr>
        </p:nvSpPr>
        <p:spPr>
          <a:xfrm>
            <a:off x="457200" y="1628775"/>
            <a:ext cx="6203032" cy="3671888"/>
          </a:xfrm>
        </p:spPr>
        <p:txBody>
          <a:bodyPr/>
          <a:lstStyle/>
          <a:p>
            <a:pPr eaLnBrk="1" hangingPunct="1"/>
            <a:r>
              <a:rPr lang="da-DK" altLang="da-DK" sz="2400" dirty="0" smtClean="0"/>
              <a:t>Nu kunne han bestemt høre, at Larmen kom fra Enden af Søen. Han styrtede da derhen og </a:t>
            </a:r>
            <a:r>
              <a:rPr lang="da-DK" altLang="da-DK" sz="2400" dirty="0" err="1" smtClean="0"/>
              <a:t>saa</a:t>
            </a:r>
            <a:r>
              <a:rPr lang="da-DK" altLang="da-DK" sz="2400" dirty="0" smtClean="0"/>
              <a:t>, at der var en stor Lækage i Dæmningen her, og at alt Vandet, og Fiskene med strømmede ud gennem Hullet. Han tog da fat </a:t>
            </a:r>
            <a:r>
              <a:rPr lang="da-DK" altLang="da-DK" sz="2400" dirty="0" err="1" smtClean="0"/>
              <a:t>paa</a:t>
            </a:r>
            <a:r>
              <a:rPr lang="da-DK" altLang="da-DK" sz="2400" dirty="0" smtClean="0"/>
              <a:t> at stoppe Lækken til, og arbejdede </a:t>
            </a:r>
            <a:r>
              <a:rPr lang="da-DK" altLang="da-DK" sz="2400" dirty="0" err="1" smtClean="0"/>
              <a:t>paa</a:t>
            </a:r>
            <a:r>
              <a:rPr lang="da-DK" altLang="da-DK" sz="2400" dirty="0" smtClean="0"/>
              <a:t> det hele Natten, og først da hans Arbejde var færdigt, vendte han tilbage til sit Hus og gik i Seng.</a:t>
            </a:r>
          </a:p>
          <a:p>
            <a:pPr eaLnBrk="1" hangingPunct="1"/>
            <a:endParaRPr lang="da-DK" altLang="da-DK" sz="2400" dirty="0" smtClean="0"/>
          </a:p>
        </p:txBody>
      </p:sp>
      <p:pic>
        <p:nvPicPr>
          <p:cNvPr id="4" name="Picture 7" descr="stor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412776"/>
            <a:ext cx="2401982" cy="35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2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da-DK" altLang="da-DK" smtClean="0"/>
              <a:t>Livets veje</a:t>
            </a:r>
          </a:p>
        </p:txBody>
      </p:sp>
      <p:sp>
        <p:nvSpPr>
          <p:cNvPr id="43011" name="Rectangle 3"/>
          <p:cNvSpPr>
            <a:spLocks noGrp="1" noChangeArrowheads="1"/>
          </p:cNvSpPr>
          <p:nvPr>
            <p:ph type="body" idx="1"/>
          </p:nvPr>
        </p:nvSpPr>
        <p:spPr/>
        <p:txBody>
          <a:bodyPr/>
          <a:lstStyle/>
          <a:p>
            <a:pPr eaLnBrk="1" hangingPunct="1"/>
            <a:r>
              <a:rPr lang="da-DK" altLang="da-DK" smtClean="0"/>
              <a:t>	Da Manden nu vaagnede næste Morgen og saa ud af sit lille runde Vindue« - saadan sluttede Historien med saa megen dramatisk Effekt, som Fortælleren kunde lægge i Ordene - ,,hvad saa han da -?</a:t>
            </a:r>
          </a:p>
          <a:p>
            <a:pPr eaLnBrk="1" hangingPunct="1"/>
            <a:endParaRPr lang="da-DK" altLang="da-DK" smtClean="0"/>
          </a:p>
        </p:txBody>
      </p:sp>
    </p:spTree>
    <p:extLst>
      <p:ext uri="{BB962C8B-B14F-4D97-AF65-F5344CB8AC3E}">
        <p14:creationId xmlns:p14="http://schemas.microsoft.com/office/powerpoint/2010/main" val="2554421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82563"/>
            <a:ext cx="4762500" cy="1323975"/>
          </a:xfrm>
        </p:spPr>
        <p:txBody>
          <a:bodyPr/>
          <a:lstStyle/>
          <a:p>
            <a:pPr eaLnBrk="1" hangingPunct="1"/>
            <a:r>
              <a:rPr lang="da-DK" altLang="da-DK" smtClean="0"/>
              <a:t>Livets veje</a:t>
            </a:r>
          </a:p>
        </p:txBody>
      </p:sp>
      <p:sp>
        <p:nvSpPr>
          <p:cNvPr id="402435" name="Rectangle 3"/>
          <p:cNvSpPr>
            <a:spLocks noGrp="1" noChangeArrowheads="1"/>
          </p:cNvSpPr>
          <p:nvPr>
            <p:ph type="body" idx="1"/>
          </p:nvPr>
        </p:nvSpPr>
        <p:spPr>
          <a:xfrm>
            <a:off x="457200" y="1628775"/>
            <a:ext cx="2962275" cy="3670300"/>
          </a:xfrm>
        </p:spPr>
        <p:txBody>
          <a:bodyPr/>
          <a:lstStyle/>
          <a:p>
            <a:pPr eaLnBrk="1" hangingPunct="1"/>
            <a:r>
              <a:rPr lang="da-DK" altLang="da-DK" smtClean="0"/>
              <a:t>	En Stork!«</a:t>
            </a:r>
          </a:p>
        </p:txBody>
      </p:sp>
      <p:pic>
        <p:nvPicPr>
          <p:cNvPr id="402436" name="Picture 4" descr="stor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75" y="980728"/>
            <a:ext cx="2998788"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027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2436"/>
                                        </p:tgtEl>
                                        <p:attrNameLst>
                                          <p:attrName>style.visibility</p:attrName>
                                        </p:attrNameLst>
                                      </p:cBhvr>
                                      <p:to>
                                        <p:strVal val="visible"/>
                                      </p:to>
                                    </p:set>
                                    <p:animEffect transition="in" filter="box(in)">
                                      <p:cBhvr>
                                        <p:cTn id="7" dur="500"/>
                                        <p:tgtEl>
                                          <p:spTgt spid="402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2435">
                                            <p:txEl>
                                              <p:pRg st="0" end="0"/>
                                            </p:txEl>
                                          </p:spTgt>
                                        </p:tgtEl>
                                        <p:attrNameLst>
                                          <p:attrName>style.visibility</p:attrName>
                                        </p:attrNameLst>
                                      </p:cBhvr>
                                      <p:to>
                                        <p:strVal val="visible"/>
                                      </p:to>
                                    </p:set>
                                    <p:animEffect transition="in" filter="box(in)">
                                      <p:cBhvr>
                                        <p:cTn id="12" dur="500"/>
                                        <p:tgtEl>
                                          <p:spTgt spid="402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da-DK" altLang="da-DK" smtClean="0"/>
              <a:t>Livets veje</a:t>
            </a:r>
          </a:p>
        </p:txBody>
      </p:sp>
      <p:sp>
        <p:nvSpPr>
          <p:cNvPr id="45059" name="Rectangle 3"/>
          <p:cNvSpPr>
            <a:spLocks noGrp="1" noChangeArrowheads="1"/>
          </p:cNvSpPr>
          <p:nvPr>
            <p:ph type="body" idx="1"/>
          </p:nvPr>
        </p:nvSpPr>
        <p:spPr/>
        <p:txBody>
          <a:bodyPr/>
          <a:lstStyle/>
          <a:p>
            <a:pPr eaLnBrk="1" hangingPunct="1">
              <a:lnSpc>
                <a:spcPct val="90000"/>
              </a:lnSpc>
            </a:pPr>
            <a:r>
              <a:rPr lang="da-DK" altLang="da-DK" sz="2000" smtClean="0"/>
              <a:t>	Jeg er glad over, at jeg har hørt denne Historie, og jeg vil huske paa den i Nødens Time. Manden i Historien blev grusomt narret og svære Hindringer blev lagt paa hans Vej. Han maa have tænkt: Hvilken lang Række Uheld! Hvor det dog gaar op og ned for mig! Han maa have undret sig over, hvad Meningen vel kunde være med alle hans Prøvelser, han kunde ikke vide, at det var en Stork. Men gennem hele sin Lidelseshistorie holdt han sig sit Formaal for Øje, intet fik ham til at vende om og gaa hjem, før han havde faaet sit Arbejde gjort. Han fuldførte Løbet og bevarede Troen. Den Mand fik ogsaa sin Belønning, om Morgenen saa han Storken. Da maa han have leet højt.</a:t>
            </a:r>
          </a:p>
        </p:txBody>
      </p:sp>
    </p:spTree>
    <p:extLst>
      <p:ext uri="{BB962C8B-B14F-4D97-AF65-F5344CB8AC3E}">
        <p14:creationId xmlns:p14="http://schemas.microsoft.com/office/powerpoint/2010/main" val="697390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da-DK" altLang="da-DK" sz="4000" smtClean="0"/>
              <a:t>Fuldførte løbet og bevarede troen</a:t>
            </a:r>
          </a:p>
        </p:txBody>
      </p:sp>
      <p:sp>
        <p:nvSpPr>
          <p:cNvPr id="46083" name="Rectangle 3"/>
          <p:cNvSpPr>
            <a:spLocks noGrp="1" noChangeArrowheads="1"/>
          </p:cNvSpPr>
          <p:nvPr>
            <p:ph type="body" idx="1"/>
          </p:nvPr>
        </p:nvSpPr>
        <p:spPr/>
        <p:txBody>
          <a:bodyPr/>
          <a:lstStyle/>
          <a:p>
            <a:pPr eaLnBrk="1" hangingPunct="1"/>
            <a:r>
              <a:rPr lang="da-DK" altLang="da-DK" dirty="0" smtClean="0"/>
              <a:t>Der </a:t>
            </a:r>
            <a:r>
              <a:rPr lang="da-DK" altLang="da-DK" dirty="0" smtClean="0"/>
              <a:t>er en række skjulte citater i denne tekst, og de giver meningen en drejning som man ikke umiddelbart opfatter. Det kan fx virke lidt underligt at der om mandens reparation af dæmningen siges at </a:t>
            </a:r>
            <a:r>
              <a:rPr lang="da-DK" altLang="da-DK" i="1" dirty="0" smtClean="0"/>
              <a:t>han fuldførte Løbet og bevarede Troen</a:t>
            </a:r>
            <a:r>
              <a:rPr lang="da-DK" altLang="da-DK" dirty="0" smtClean="0"/>
              <a:t>. </a:t>
            </a:r>
          </a:p>
        </p:txBody>
      </p:sp>
    </p:spTree>
    <p:extLst>
      <p:ext uri="{BB962C8B-B14F-4D97-AF65-F5344CB8AC3E}">
        <p14:creationId xmlns:p14="http://schemas.microsoft.com/office/powerpoint/2010/main" val="108846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da-DK" altLang="da-DK" smtClean="0"/>
              <a:t>Paulus</a:t>
            </a:r>
          </a:p>
        </p:txBody>
      </p:sp>
      <p:sp>
        <p:nvSpPr>
          <p:cNvPr id="47107" name="Rectangle 3"/>
          <p:cNvSpPr>
            <a:spLocks noGrp="1" noChangeArrowheads="1"/>
          </p:cNvSpPr>
          <p:nvPr>
            <p:ph type="body" idx="1"/>
          </p:nvPr>
        </p:nvSpPr>
        <p:spPr/>
        <p:txBody>
          <a:bodyPr/>
          <a:lstStyle/>
          <a:p>
            <a:pPr eaLnBrk="1" hangingPunct="1">
              <a:lnSpc>
                <a:spcPct val="90000"/>
              </a:lnSpc>
            </a:pPr>
            <a:r>
              <a:rPr lang="da-DK" altLang="da-DK" sz="2400" smtClean="0"/>
              <a:t>Men formuleringen røber at det er et citat fra Paulus’ Andet Brev til Timotheus 4,8, hvor der i den nye oversættelse står: </a:t>
            </a:r>
            <a:r>
              <a:rPr lang="da-DK" altLang="da-DK" sz="2400" i="1" smtClean="0"/>
              <a:t>Mit blod skal snart udgydes, og tiden er inde, da jeg skal bryde op. Jeg har stridt den gode strid, fuldført løbet og bevaret troen. Nu har jeg retfærdighedens sejrskrans i vente, som Herren, den retfærdige dommer, på den dag vil give mig – og ikke mig alene, men alle dem, som har glædet sig til hans tilsynekomst</a:t>
            </a:r>
            <a:r>
              <a:rPr lang="da-DK" altLang="da-DK" sz="2400" smtClean="0"/>
              <a:t> [i den græske tekst: </a:t>
            </a:r>
            <a:r>
              <a:rPr lang="da-DK" altLang="da-DK" sz="2400" i="1" smtClean="0"/>
              <a:t>epifani</a:t>
            </a:r>
            <a:r>
              <a:rPr lang="da-DK" altLang="da-DK" sz="2400" smtClean="0"/>
              <a:t>].</a:t>
            </a:r>
          </a:p>
        </p:txBody>
      </p:sp>
    </p:spTree>
    <p:extLst>
      <p:ext uri="{BB962C8B-B14F-4D97-AF65-F5344CB8AC3E}">
        <p14:creationId xmlns:p14="http://schemas.microsoft.com/office/powerpoint/2010/main" val="2047287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da-DK" altLang="da-DK" smtClean="0"/>
              <a:t>Historien som et pentagram</a:t>
            </a:r>
          </a:p>
        </p:txBody>
      </p:sp>
      <p:sp>
        <p:nvSpPr>
          <p:cNvPr id="33795" name="Rectangle 3"/>
          <p:cNvSpPr>
            <a:spLocks noGrp="1" noChangeArrowheads="1"/>
          </p:cNvSpPr>
          <p:nvPr>
            <p:ph type="body" idx="1"/>
          </p:nvPr>
        </p:nvSpPr>
        <p:spPr>
          <a:xfrm>
            <a:off x="457200" y="1628775"/>
            <a:ext cx="6275040" cy="3671888"/>
          </a:xfrm>
        </p:spPr>
        <p:txBody>
          <a:bodyPr/>
          <a:lstStyle/>
          <a:p>
            <a:pPr lvl="1" eaLnBrk="1" hangingPunct="1"/>
            <a:r>
              <a:rPr lang="da-DK" altLang="da-DK" sz="2000" dirty="0" smtClean="0"/>
              <a:t>Aage Henriksen fortæller i </a:t>
            </a:r>
            <a:r>
              <a:rPr lang="da-DK" altLang="da-DK" sz="2000" i="1" dirty="0" smtClean="0"/>
              <a:t>De ubændige</a:t>
            </a:r>
            <a:r>
              <a:rPr lang="da-DK" altLang="da-DK" sz="2000" dirty="0" smtClean="0"/>
              <a:t> (1984) (side 135), hvordan </a:t>
            </a:r>
          </a:p>
          <a:p>
            <a:pPr eaLnBrk="1" hangingPunct="1"/>
            <a:r>
              <a:rPr lang="da-DK" altLang="da-DK" sz="2400" dirty="0" smtClean="0"/>
              <a:t>Karen Blixen under en samtale </a:t>
            </a:r>
            <a:r>
              <a:rPr lang="da-DK" altLang="da-DK" sz="2400" i="1" dirty="0" smtClean="0"/>
              <a:t>tog et stykke papir og tegnede med en streg et pentagram: »Sådan,« sagde hun, »ser historien ud, afsluttet i sig selv. Der kan intet lægges til og intet trækkes fra.« </a:t>
            </a:r>
            <a:endParaRPr lang="da-DK" altLang="da-DK" sz="2400" dirty="0" smtClean="0"/>
          </a:p>
        </p:txBody>
      </p:sp>
      <p:sp>
        <p:nvSpPr>
          <p:cNvPr id="11" name="Kombinationstegning 10"/>
          <p:cNvSpPr/>
          <p:nvPr/>
        </p:nvSpPr>
        <p:spPr>
          <a:xfrm>
            <a:off x="7186246" y="2063262"/>
            <a:ext cx="1441939" cy="1606061"/>
          </a:xfrm>
          <a:custGeom>
            <a:avLst/>
            <a:gdLst>
              <a:gd name="connsiteX0" fmla="*/ 914400 w 1441939"/>
              <a:gd name="connsiteY0" fmla="*/ 0 h 1606061"/>
              <a:gd name="connsiteX1" fmla="*/ 914400 w 1441939"/>
              <a:gd name="connsiteY1" fmla="*/ 0 h 1606061"/>
              <a:gd name="connsiteX2" fmla="*/ 820616 w 1441939"/>
              <a:gd name="connsiteY2" fmla="*/ 164123 h 1606061"/>
              <a:gd name="connsiteX3" fmla="*/ 808892 w 1441939"/>
              <a:gd name="connsiteY3" fmla="*/ 211015 h 1606061"/>
              <a:gd name="connsiteX4" fmla="*/ 785446 w 1441939"/>
              <a:gd name="connsiteY4" fmla="*/ 246184 h 1606061"/>
              <a:gd name="connsiteX5" fmla="*/ 715108 w 1441939"/>
              <a:gd name="connsiteY5" fmla="*/ 339969 h 1606061"/>
              <a:gd name="connsiteX6" fmla="*/ 679939 w 1441939"/>
              <a:gd name="connsiteY6" fmla="*/ 375138 h 1606061"/>
              <a:gd name="connsiteX7" fmla="*/ 621323 w 1441939"/>
              <a:gd name="connsiteY7" fmla="*/ 457200 h 1606061"/>
              <a:gd name="connsiteX8" fmla="*/ 574431 w 1441939"/>
              <a:gd name="connsiteY8" fmla="*/ 574430 h 1606061"/>
              <a:gd name="connsiteX9" fmla="*/ 527539 w 1441939"/>
              <a:gd name="connsiteY9" fmla="*/ 609600 h 1606061"/>
              <a:gd name="connsiteX10" fmla="*/ 504092 w 1441939"/>
              <a:gd name="connsiteY10" fmla="*/ 656492 h 1606061"/>
              <a:gd name="connsiteX11" fmla="*/ 468923 w 1441939"/>
              <a:gd name="connsiteY11" fmla="*/ 726830 h 1606061"/>
              <a:gd name="connsiteX12" fmla="*/ 398585 w 1441939"/>
              <a:gd name="connsiteY12" fmla="*/ 820615 h 1606061"/>
              <a:gd name="connsiteX13" fmla="*/ 304800 w 1441939"/>
              <a:gd name="connsiteY13" fmla="*/ 902676 h 1606061"/>
              <a:gd name="connsiteX14" fmla="*/ 269631 w 1441939"/>
              <a:gd name="connsiteY14" fmla="*/ 937846 h 1606061"/>
              <a:gd name="connsiteX15" fmla="*/ 234462 w 1441939"/>
              <a:gd name="connsiteY15" fmla="*/ 973015 h 1606061"/>
              <a:gd name="connsiteX16" fmla="*/ 211016 w 1441939"/>
              <a:gd name="connsiteY16" fmla="*/ 1008184 h 1606061"/>
              <a:gd name="connsiteX17" fmla="*/ 187569 w 1441939"/>
              <a:gd name="connsiteY17" fmla="*/ 1031630 h 1606061"/>
              <a:gd name="connsiteX18" fmla="*/ 152400 w 1441939"/>
              <a:gd name="connsiteY18" fmla="*/ 1078523 h 1606061"/>
              <a:gd name="connsiteX19" fmla="*/ 105508 w 1441939"/>
              <a:gd name="connsiteY19" fmla="*/ 1148861 h 1606061"/>
              <a:gd name="connsiteX20" fmla="*/ 70339 w 1441939"/>
              <a:gd name="connsiteY20" fmla="*/ 1219200 h 1606061"/>
              <a:gd name="connsiteX21" fmla="*/ 58616 w 1441939"/>
              <a:gd name="connsiteY21" fmla="*/ 1254369 h 1606061"/>
              <a:gd name="connsiteX22" fmla="*/ 35169 w 1441939"/>
              <a:gd name="connsiteY22" fmla="*/ 1277815 h 1606061"/>
              <a:gd name="connsiteX23" fmla="*/ 0 w 1441939"/>
              <a:gd name="connsiteY23" fmla="*/ 1336430 h 1606061"/>
              <a:gd name="connsiteX24" fmla="*/ 0 w 1441939"/>
              <a:gd name="connsiteY24" fmla="*/ 1336430 h 1606061"/>
              <a:gd name="connsiteX25" fmla="*/ 105508 w 1441939"/>
              <a:gd name="connsiteY25" fmla="*/ 1324707 h 1606061"/>
              <a:gd name="connsiteX26" fmla="*/ 246185 w 1441939"/>
              <a:gd name="connsiteY26" fmla="*/ 1277815 h 1606061"/>
              <a:gd name="connsiteX27" fmla="*/ 293077 w 1441939"/>
              <a:gd name="connsiteY27" fmla="*/ 1266092 h 1606061"/>
              <a:gd name="connsiteX28" fmla="*/ 398585 w 1441939"/>
              <a:gd name="connsiteY28" fmla="*/ 1230923 h 1606061"/>
              <a:gd name="connsiteX29" fmla="*/ 468923 w 1441939"/>
              <a:gd name="connsiteY29" fmla="*/ 1207476 h 1606061"/>
              <a:gd name="connsiteX30" fmla="*/ 504092 w 1441939"/>
              <a:gd name="connsiteY30" fmla="*/ 1184030 h 1606061"/>
              <a:gd name="connsiteX31" fmla="*/ 597877 w 1441939"/>
              <a:gd name="connsiteY31" fmla="*/ 1137138 h 1606061"/>
              <a:gd name="connsiteX32" fmla="*/ 621323 w 1441939"/>
              <a:gd name="connsiteY32" fmla="*/ 1101969 h 1606061"/>
              <a:gd name="connsiteX33" fmla="*/ 703385 w 1441939"/>
              <a:gd name="connsiteY33" fmla="*/ 1066800 h 1606061"/>
              <a:gd name="connsiteX34" fmla="*/ 797169 w 1441939"/>
              <a:gd name="connsiteY34" fmla="*/ 996461 h 1606061"/>
              <a:gd name="connsiteX35" fmla="*/ 832339 w 1441939"/>
              <a:gd name="connsiteY35" fmla="*/ 973015 h 1606061"/>
              <a:gd name="connsiteX36" fmla="*/ 961292 w 1441939"/>
              <a:gd name="connsiteY36" fmla="*/ 902676 h 1606061"/>
              <a:gd name="connsiteX37" fmla="*/ 1031631 w 1441939"/>
              <a:gd name="connsiteY37" fmla="*/ 890953 h 1606061"/>
              <a:gd name="connsiteX38" fmla="*/ 1113692 w 1441939"/>
              <a:gd name="connsiteY38" fmla="*/ 844061 h 1606061"/>
              <a:gd name="connsiteX39" fmla="*/ 1172308 w 1441939"/>
              <a:gd name="connsiteY39" fmla="*/ 832338 h 1606061"/>
              <a:gd name="connsiteX40" fmla="*/ 1207477 w 1441939"/>
              <a:gd name="connsiteY40" fmla="*/ 808892 h 1606061"/>
              <a:gd name="connsiteX41" fmla="*/ 1242646 w 1441939"/>
              <a:gd name="connsiteY41" fmla="*/ 797169 h 1606061"/>
              <a:gd name="connsiteX42" fmla="*/ 1277816 w 1441939"/>
              <a:gd name="connsiteY42" fmla="*/ 762000 h 1606061"/>
              <a:gd name="connsiteX43" fmla="*/ 1312985 w 1441939"/>
              <a:gd name="connsiteY43" fmla="*/ 750276 h 1606061"/>
              <a:gd name="connsiteX44" fmla="*/ 1418492 w 1441939"/>
              <a:gd name="connsiteY44" fmla="*/ 691661 h 1606061"/>
              <a:gd name="connsiteX45" fmla="*/ 1441939 w 1441939"/>
              <a:gd name="connsiteY45" fmla="*/ 691661 h 1606061"/>
              <a:gd name="connsiteX46" fmla="*/ 1441939 w 1441939"/>
              <a:gd name="connsiteY46" fmla="*/ 691661 h 1606061"/>
              <a:gd name="connsiteX47" fmla="*/ 1242646 w 1441939"/>
              <a:gd name="connsiteY47" fmla="*/ 609600 h 1606061"/>
              <a:gd name="connsiteX48" fmla="*/ 1137139 w 1441939"/>
              <a:gd name="connsiteY48" fmla="*/ 574430 h 1606061"/>
              <a:gd name="connsiteX49" fmla="*/ 1066800 w 1441939"/>
              <a:gd name="connsiteY49" fmla="*/ 550984 h 1606061"/>
              <a:gd name="connsiteX50" fmla="*/ 1019908 w 1441939"/>
              <a:gd name="connsiteY50" fmla="*/ 539261 h 1606061"/>
              <a:gd name="connsiteX51" fmla="*/ 984739 w 1441939"/>
              <a:gd name="connsiteY51" fmla="*/ 515815 h 1606061"/>
              <a:gd name="connsiteX52" fmla="*/ 949569 w 1441939"/>
              <a:gd name="connsiteY52" fmla="*/ 504092 h 1606061"/>
              <a:gd name="connsiteX53" fmla="*/ 832339 w 1441939"/>
              <a:gd name="connsiteY53" fmla="*/ 468923 h 1606061"/>
              <a:gd name="connsiteX54" fmla="*/ 797169 w 1441939"/>
              <a:gd name="connsiteY54" fmla="*/ 445476 h 1606061"/>
              <a:gd name="connsiteX55" fmla="*/ 738554 w 1441939"/>
              <a:gd name="connsiteY55" fmla="*/ 433753 h 1606061"/>
              <a:gd name="connsiteX56" fmla="*/ 703385 w 1441939"/>
              <a:gd name="connsiteY56" fmla="*/ 422030 h 1606061"/>
              <a:gd name="connsiteX57" fmla="*/ 644769 w 1441939"/>
              <a:gd name="connsiteY57" fmla="*/ 410307 h 1606061"/>
              <a:gd name="connsiteX58" fmla="*/ 609600 w 1441939"/>
              <a:gd name="connsiteY58" fmla="*/ 386861 h 1606061"/>
              <a:gd name="connsiteX59" fmla="*/ 562708 w 1441939"/>
              <a:gd name="connsiteY59" fmla="*/ 375138 h 1606061"/>
              <a:gd name="connsiteX60" fmla="*/ 527539 w 1441939"/>
              <a:gd name="connsiteY60" fmla="*/ 363415 h 1606061"/>
              <a:gd name="connsiteX61" fmla="*/ 480646 w 1441939"/>
              <a:gd name="connsiteY61" fmla="*/ 351692 h 1606061"/>
              <a:gd name="connsiteX62" fmla="*/ 410308 w 1441939"/>
              <a:gd name="connsiteY62" fmla="*/ 328246 h 1606061"/>
              <a:gd name="connsiteX63" fmla="*/ 375139 w 1441939"/>
              <a:gd name="connsiteY63" fmla="*/ 304800 h 1606061"/>
              <a:gd name="connsiteX64" fmla="*/ 328246 w 1441939"/>
              <a:gd name="connsiteY64" fmla="*/ 281353 h 1606061"/>
              <a:gd name="connsiteX65" fmla="*/ 328246 w 1441939"/>
              <a:gd name="connsiteY65" fmla="*/ 281353 h 1606061"/>
              <a:gd name="connsiteX66" fmla="*/ 363416 w 1441939"/>
              <a:gd name="connsiteY66" fmla="*/ 375138 h 1606061"/>
              <a:gd name="connsiteX67" fmla="*/ 375139 w 1441939"/>
              <a:gd name="connsiteY67" fmla="*/ 410307 h 1606061"/>
              <a:gd name="connsiteX68" fmla="*/ 398585 w 1441939"/>
              <a:gd name="connsiteY68" fmla="*/ 445476 h 1606061"/>
              <a:gd name="connsiteX69" fmla="*/ 410308 w 1441939"/>
              <a:gd name="connsiteY69" fmla="*/ 492369 h 1606061"/>
              <a:gd name="connsiteX70" fmla="*/ 433754 w 1441939"/>
              <a:gd name="connsiteY70" fmla="*/ 539261 h 1606061"/>
              <a:gd name="connsiteX71" fmla="*/ 457200 w 1441939"/>
              <a:gd name="connsiteY71" fmla="*/ 609600 h 1606061"/>
              <a:gd name="connsiteX72" fmla="*/ 468923 w 1441939"/>
              <a:gd name="connsiteY72" fmla="*/ 644769 h 1606061"/>
              <a:gd name="connsiteX73" fmla="*/ 492369 w 1441939"/>
              <a:gd name="connsiteY73" fmla="*/ 738553 h 1606061"/>
              <a:gd name="connsiteX74" fmla="*/ 539262 w 1441939"/>
              <a:gd name="connsiteY74" fmla="*/ 832338 h 1606061"/>
              <a:gd name="connsiteX75" fmla="*/ 562708 w 1441939"/>
              <a:gd name="connsiteY75" fmla="*/ 902676 h 1606061"/>
              <a:gd name="connsiteX76" fmla="*/ 609600 w 1441939"/>
              <a:gd name="connsiteY76" fmla="*/ 1066800 h 1606061"/>
              <a:gd name="connsiteX77" fmla="*/ 621323 w 1441939"/>
              <a:gd name="connsiteY77" fmla="*/ 1101969 h 1606061"/>
              <a:gd name="connsiteX78" fmla="*/ 644769 w 1441939"/>
              <a:gd name="connsiteY78" fmla="*/ 1148861 h 1606061"/>
              <a:gd name="connsiteX79" fmla="*/ 656492 w 1441939"/>
              <a:gd name="connsiteY79" fmla="*/ 1207476 h 1606061"/>
              <a:gd name="connsiteX80" fmla="*/ 679939 w 1441939"/>
              <a:gd name="connsiteY80" fmla="*/ 1230923 h 1606061"/>
              <a:gd name="connsiteX81" fmla="*/ 703385 w 1441939"/>
              <a:gd name="connsiteY81" fmla="*/ 1359876 h 1606061"/>
              <a:gd name="connsiteX82" fmla="*/ 726831 w 1441939"/>
              <a:gd name="connsiteY82" fmla="*/ 1383323 h 1606061"/>
              <a:gd name="connsiteX83" fmla="*/ 738554 w 1441939"/>
              <a:gd name="connsiteY83" fmla="*/ 1430215 h 1606061"/>
              <a:gd name="connsiteX84" fmla="*/ 762000 w 1441939"/>
              <a:gd name="connsiteY84" fmla="*/ 1500553 h 1606061"/>
              <a:gd name="connsiteX85" fmla="*/ 785446 w 1441939"/>
              <a:gd name="connsiteY85" fmla="*/ 1594338 h 1606061"/>
              <a:gd name="connsiteX86" fmla="*/ 797169 w 1441939"/>
              <a:gd name="connsiteY86" fmla="*/ 1606061 h 1606061"/>
              <a:gd name="connsiteX87" fmla="*/ 797169 w 1441939"/>
              <a:gd name="connsiteY87" fmla="*/ 1606061 h 1606061"/>
              <a:gd name="connsiteX88" fmla="*/ 808892 w 1441939"/>
              <a:gd name="connsiteY88" fmla="*/ 1477107 h 1606061"/>
              <a:gd name="connsiteX89" fmla="*/ 820616 w 1441939"/>
              <a:gd name="connsiteY89" fmla="*/ 1441938 h 1606061"/>
              <a:gd name="connsiteX90" fmla="*/ 844062 w 1441939"/>
              <a:gd name="connsiteY90" fmla="*/ 1348153 h 1606061"/>
              <a:gd name="connsiteX91" fmla="*/ 867508 w 1441939"/>
              <a:gd name="connsiteY91" fmla="*/ 1277815 h 1606061"/>
              <a:gd name="connsiteX92" fmla="*/ 879231 w 1441939"/>
              <a:gd name="connsiteY92" fmla="*/ 1242646 h 1606061"/>
              <a:gd name="connsiteX93" fmla="*/ 890954 w 1441939"/>
              <a:gd name="connsiteY93" fmla="*/ 82061 h 1606061"/>
              <a:gd name="connsiteX94" fmla="*/ 914400 w 1441939"/>
              <a:gd name="connsiteY94" fmla="*/ 0 h 160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41939" h="1606061">
                <a:moveTo>
                  <a:pt x="914400" y="0"/>
                </a:moveTo>
                <a:lnTo>
                  <a:pt x="914400" y="0"/>
                </a:lnTo>
                <a:cubicBezTo>
                  <a:pt x="855448" y="92639"/>
                  <a:pt x="841236" y="91954"/>
                  <a:pt x="820616" y="164123"/>
                </a:cubicBezTo>
                <a:cubicBezTo>
                  <a:pt x="816190" y="179615"/>
                  <a:pt x="815239" y="196206"/>
                  <a:pt x="808892" y="211015"/>
                </a:cubicBezTo>
                <a:cubicBezTo>
                  <a:pt x="803342" y="223965"/>
                  <a:pt x="793733" y="234789"/>
                  <a:pt x="785446" y="246184"/>
                </a:cubicBezTo>
                <a:cubicBezTo>
                  <a:pt x="762462" y="277787"/>
                  <a:pt x="742740" y="312337"/>
                  <a:pt x="715108" y="339969"/>
                </a:cubicBezTo>
                <a:cubicBezTo>
                  <a:pt x="703385" y="351692"/>
                  <a:pt x="689575" y="361647"/>
                  <a:pt x="679939" y="375138"/>
                </a:cubicBezTo>
                <a:cubicBezTo>
                  <a:pt x="602784" y="483154"/>
                  <a:pt x="712767" y="365753"/>
                  <a:pt x="621323" y="457200"/>
                </a:cubicBezTo>
                <a:cubicBezTo>
                  <a:pt x="614527" y="477588"/>
                  <a:pt x="593249" y="552476"/>
                  <a:pt x="574431" y="574430"/>
                </a:cubicBezTo>
                <a:cubicBezTo>
                  <a:pt x="561716" y="589265"/>
                  <a:pt x="543170" y="597877"/>
                  <a:pt x="527539" y="609600"/>
                </a:cubicBezTo>
                <a:cubicBezTo>
                  <a:pt x="519723" y="625231"/>
                  <a:pt x="510976" y="640429"/>
                  <a:pt x="504092" y="656492"/>
                </a:cubicBezTo>
                <a:cubicBezTo>
                  <a:pt x="480123" y="712417"/>
                  <a:pt x="508106" y="672953"/>
                  <a:pt x="468923" y="726830"/>
                </a:cubicBezTo>
                <a:cubicBezTo>
                  <a:pt x="445939" y="758433"/>
                  <a:pt x="431099" y="798939"/>
                  <a:pt x="398585" y="820615"/>
                </a:cubicBezTo>
                <a:cubicBezTo>
                  <a:pt x="340427" y="859387"/>
                  <a:pt x="373375" y="834101"/>
                  <a:pt x="304800" y="902676"/>
                </a:cubicBezTo>
                <a:lnTo>
                  <a:pt x="269631" y="937846"/>
                </a:lnTo>
                <a:cubicBezTo>
                  <a:pt x="257908" y="949569"/>
                  <a:pt x="243658" y="959221"/>
                  <a:pt x="234462" y="973015"/>
                </a:cubicBezTo>
                <a:cubicBezTo>
                  <a:pt x="226647" y="984738"/>
                  <a:pt x="219818" y="997182"/>
                  <a:pt x="211016" y="1008184"/>
                </a:cubicBezTo>
                <a:cubicBezTo>
                  <a:pt x="204111" y="1016815"/>
                  <a:pt x="194645" y="1023139"/>
                  <a:pt x="187569" y="1031630"/>
                </a:cubicBezTo>
                <a:cubicBezTo>
                  <a:pt x="175061" y="1046640"/>
                  <a:pt x="163605" y="1062516"/>
                  <a:pt x="152400" y="1078523"/>
                </a:cubicBezTo>
                <a:cubicBezTo>
                  <a:pt x="136241" y="1101608"/>
                  <a:pt x="114419" y="1122128"/>
                  <a:pt x="105508" y="1148861"/>
                </a:cubicBezTo>
                <a:cubicBezTo>
                  <a:pt x="76042" y="1237259"/>
                  <a:pt x="115790" y="1128298"/>
                  <a:pt x="70339" y="1219200"/>
                </a:cubicBezTo>
                <a:cubicBezTo>
                  <a:pt x="64813" y="1230253"/>
                  <a:pt x="64974" y="1243773"/>
                  <a:pt x="58616" y="1254369"/>
                </a:cubicBezTo>
                <a:cubicBezTo>
                  <a:pt x="52929" y="1263847"/>
                  <a:pt x="42074" y="1269184"/>
                  <a:pt x="35169" y="1277815"/>
                </a:cubicBezTo>
                <a:cubicBezTo>
                  <a:pt x="16308" y="1301391"/>
                  <a:pt x="12175" y="1312081"/>
                  <a:pt x="0" y="1336430"/>
                </a:cubicBezTo>
                <a:lnTo>
                  <a:pt x="0" y="1336430"/>
                </a:lnTo>
                <a:cubicBezTo>
                  <a:pt x="35169" y="1332522"/>
                  <a:pt x="70661" y="1330856"/>
                  <a:pt x="105508" y="1324707"/>
                </a:cubicBezTo>
                <a:cubicBezTo>
                  <a:pt x="263129" y="1296892"/>
                  <a:pt x="145044" y="1315742"/>
                  <a:pt x="246185" y="1277815"/>
                </a:cubicBezTo>
                <a:cubicBezTo>
                  <a:pt x="261271" y="1272158"/>
                  <a:pt x="277645" y="1270722"/>
                  <a:pt x="293077" y="1266092"/>
                </a:cubicBezTo>
                <a:cubicBezTo>
                  <a:pt x="293089" y="1266089"/>
                  <a:pt x="380994" y="1236787"/>
                  <a:pt x="398585" y="1230923"/>
                </a:cubicBezTo>
                <a:cubicBezTo>
                  <a:pt x="398590" y="1230921"/>
                  <a:pt x="468919" y="1207479"/>
                  <a:pt x="468923" y="1207476"/>
                </a:cubicBezTo>
                <a:cubicBezTo>
                  <a:pt x="480646" y="1199661"/>
                  <a:pt x="491723" y="1190777"/>
                  <a:pt x="504092" y="1184030"/>
                </a:cubicBezTo>
                <a:cubicBezTo>
                  <a:pt x="534776" y="1167293"/>
                  <a:pt x="597877" y="1137138"/>
                  <a:pt x="597877" y="1137138"/>
                </a:cubicBezTo>
                <a:cubicBezTo>
                  <a:pt x="605692" y="1125415"/>
                  <a:pt x="610499" y="1110989"/>
                  <a:pt x="621323" y="1101969"/>
                </a:cubicBezTo>
                <a:cubicBezTo>
                  <a:pt x="640637" y="1085874"/>
                  <a:pt x="678953" y="1074944"/>
                  <a:pt x="703385" y="1066800"/>
                </a:cubicBezTo>
                <a:cubicBezTo>
                  <a:pt x="746755" y="1023428"/>
                  <a:pt x="717636" y="1049482"/>
                  <a:pt x="797169" y="996461"/>
                </a:cubicBezTo>
                <a:lnTo>
                  <a:pt x="832339" y="973015"/>
                </a:lnTo>
                <a:cubicBezTo>
                  <a:pt x="867999" y="949242"/>
                  <a:pt x="925831" y="908586"/>
                  <a:pt x="961292" y="902676"/>
                </a:cubicBezTo>
                <a:lnTo>
                  <a:pt x="1031631" y="890953"/>
                </a:lnTo>
                <a:cubicBezTo>
                  <a:pt x="1057358" y="873802"/>
                  <a:pt x="1083945" y="853976"/>
                  <a:pt x="1113692" y="844061"/>
                </a:cubicBezTo>
                <a:cubicBezTo>
                  <a:pt x="1132595" y="837760"/>
                  <a:pt x="1152769" y="836246"/>
                  <a:pt x="1172308" y="832338"/>
                </a:cubicBezTo>
                <a:cubicBezTo>
                  <a:pt x="1184031" y="824523"/>
                  <a:pt x="1194875" y="815193"/>
                  <a:pt x="1207477" y="808892"/>
                </a:cubicBezTo>
                <a:cubicBezTo>
                  <a:pt x="1218530" y="803366"/>
                  <a:pt x="1232364" y="804023"/>
                  <a:pt x="1242646" y="797169"/>
                </a:cubicBezTo>
                <a:cubicBezTo>
                  <a:pt x="1256441" y="787973"/>
                  <a:pt x="1264021" y="771196"/>
                  <a:pt x="1277816" y="762000"/>
                </a:cubicBezTo>
                <a:cubicBezTo>
                  <a:pt x="1288098" y="755145"/>
                  <a:pt x="1302183" y="756277"/>
                  <a:pt x="1312985" y="750276"/>
                </a:cubicBezTo>
                <a:cubicBezTo>
                  <a:pt x="1365862" y="720899"/>
                  <a:pt x="1368756" y="701608"/>
                  <a:pt x="1418492" y="691661"/>
                </a:cubicBezTo>
                <a:cubicBezTo>
                  <a:pt x="1426156" y="690128"/>
                  <a:pt x="1434123" y="691661"/>
                  <a:pt x="1441939" y="691661"/>
                </a:cubicBezTo>
                <a:lnTo>
                  <a:pt x="1441939" y="691661"/>
                </a:lnTo>
                <a:cubicBezTo>
                  <a:pt x="1283440" y="612412"/>
                  <a:pt x="1352671" y="631605"/>
                  <a:pt x="1242646" y="609600"/>
                </a:cubicBezTo>
                <a:cubicBezTo>
                  <a:pt x="1156675" y="566613"/>
                  <a:pt x="1237128" y="601699"/>
                  <a:pt x="1137139" y="574430"/>
                </a:cubicBezTo>
                <a:cubicBezTo>
                  <a:pt x="1113295" y="567927"/>
                  <a:pt x="1090777" y="556978"/>
                  <a:pt x="1066800" y="550984"/>
                </a:cubicBezTo>
                <a:lnTo>
                  <a:pt x="1019908" y="539261"/>
                </a:lnTo>
                <a:cubicBezTo>
                  <a:pt x="1008185" y="531446"/>
                  <a:pt x="997341" y="522116"/>
                  <a:pt x="984739" y="515815"/>
                </a:cubicBezTo>
                <a:cubicBezTo>
                  <a:pt x="973686" y="510289"/>
                  <a:pt x="961140" y="508431"/>
                  <a:pt x="949569" y="504092"/>
                </a:cubicBezTo>
                <a:cubicBezTo>
                  <a:pt x="861435" y="471042"/>
                  <a:pt x="922022" y="486860"/>
                  <a:pt x="832339" y="468923"/>
                </a:cubicBezTo>
                <a:cubicBezTo>
                  <a:pt x="820616" y="461107"/>
                  <a:pt x="810362" y="450423"/>
                  <a:pt x="797169" y="445476"/>
                </a:cubicBezTo>
                <a:cubicBezTo>
                  <a:pt x="778512" y="438480"/>
                  <a:pt x="757884" y="438586"/>
                  <a:pt x="738554" y="433753"/>
                </a:cubicBezTo>
                <a:cubicBezTo>
                  <a:pt x="726566" y="430756"/>
                  <a:pt x="715373" y="425027"/>
                  <a:pt x="703385" y="422030"/>
                </a:cubicBezTo>
                <a:cubicBezTo>
                  <a:pt x="684054" y="417197"/>
                  <a:pt x="664308" y="414215"/>
                  <a:pt x="644769" y="410307"/>
                </a:cubicBezTo>
                <a:cubicBezTo>
                  <a:pt x="633046" y="402492"/>
                  <a:pt x="622550" y="392411"/>
                  <a:pt x="609600" y="386861"/>
                </a:cubicBezTo>
                <a:cubicBezTo>
                  <a:pt x="594791" y="380514"/>
                  <a:pt x="578200" y="379564"/>
                  <a:pt x="562708" y="375138"/>
                </a:cubicBezTo>
                <a:cubicBezTo>
                  <a:pt x="550826" y="371743"/>
                  <a:pt x="539421" y="366810"/>
                  <a:pt x="527539" y="363415"/>
                </a:cubicBezTo>
                <a:cubicBezTo>
                  <a:pt x="512047" y="358989"/>
                  <a:pt x="496079" y="356322"/>
                  <a:pt x="480646" y="351692"/>
                </a:cubicBezTo>
                <a:cubicBezTo>
                  <a:pt x="456974" y="344590"/>
                  <a:pt x="430872" y="341955"/>
                  <a:pt x="410308" y="328246"/>
                </a:cubicBezTo>
                <a:cubicBezTo>
                  <a:pt x="398585" y="320431"/>
                  <a:pt x="387741" y="311101"/>
                  <a:pt x="375139" y="304800"/>
                </a:cubicBezTo>
                <a:cubicBezTo>
                  <a:pt x="321256" y="277858"/>
                  <a:pt x="354731" y="307838"/>
                  <a:pt x="328246" y="281353"/>
                </a:cubicBezTo>
                <a:lnTo>
                  <a:pt x="328246" y="281353"/>
                </a:lnTo>
                <a:cubicBezTo>
                  <a:pt x="339969" y="312615"/>
                  <a:pt x="352006" y="343761"/>
                  <a:pt x="363416" y="375138"/>
                </a:cubicBezTo>
                <a:cubicBezTo>
                  <a:pt x="367639" y="386751"/>
                  <a:pt x="369613" y="399254"/>
                  <a:pt x="375139" y="410307"/>
                </a:cubicBezTo>
                <a:cubicBezTo>
                  <a:pt x="381440" y="422909"/>
                  <a:pt x="390770" y="433753"/>
                  <a:pt x="398585" y="445476"/>
                </a:cubicBezTo>
                <a:cubicBezTo>
                  <a:pt x="402493" y="461107"/>
                  <a:pt x="404651" y="477283"/>
                  <a:pt x="410308" y="492369"/>
                </a:cubicBezTo>
                <a:cubicBezTo>
                  <a:pt x="416444" y="508732"/>
                  <a:pt x="427264" y="523035"/>
                  <a:pt x="433754" y="539261"/>
                </a:cubicBezTo>
                <a:cubicBezTo>
                  <a:pt x="442933" y="562208"/>
                  <a:pt x="449385" y="586154"/>
                  <a:pt x="457200" y="609600"/>
                </a:cubicBezTo>
                <a:cubicBezTo>
                  <a:pt x="461108" y="621323"/>
                  <a:pt x="465926" y="632781"/>
                  <a:pt x="468923" y="644769"/>
                </a:cubicBezTo>
                <a:cubicBezTo>
                  <a:pt x="476738" y="676030"/>
                  <a:pt x="477958" y="709732"/>
                  <a:pt x="492369" y="738553"/>
                </a:cubicBezTo>
                <a:cubicBezTo>
                  <a:pt x="508000" y="769815"/>
                  <a:pt x="528209" y="799180"/>
                  <a:pt x="539262" y="832338"/>
                </a:cubicBezTo>
                <a:cubicBezTo>
                  <a:pt x="547077" y="855784"/>
                  <a:pt x="556714" y="878700"/>
                  <a:pt x="562708" y="902676"/>
                </a:cubicBezTo>
                <a:cubicBezTo>
                  <a:pt x="592147" y="1020435"/>
                  <a:pt x="575965" y="965893"/>
                  <a:pt x="609600" y="1066800"/>
                </a:cubicBezTo>
                <a:cubicBezTo>
                  <a:pt x="613508" y="1078523"/>
                  <a:pt x="615797" y="1090916"/>
                  <a:pt x="621323" y="1101969"/>
                </a:cubicBezTo>
                <a:lnTo>
                  <a:pt x="644769" y="1148861"/>
                </a:lnTo>
                <a:cubicBezTo>
                  <a:pt x="648677" y="1168399"/>
                  <a:pt x="648643" y="1189162"/>
                  <a:pt x="656492" y="1207476"/>
                </a:cubicBezTo>
                <a:cubicBezTo>
                  <a:pt x="660846" y="1217635"/>
                  <a:pt x="676444" y="1220437"/>
                  <a:pt x="679939" y="1230923"/>
                </a:cubicBezTo>
                <a:cubicBezTo>
                  <a:pt x="686752" y="1251361"/>
                  <a:pt x="689152" y="1331410"/>
                  <a:pt x="703385" y="1359876"/>
                </a:cubicBezTo>
                <a:cubicBezTo>
                  <a:pt x="708328" y="1369762"/>
                  <a:pt x="719016" y="1375507"/>
                  <a:pt x="726831" y="1383323"/>
                </a:cubicBezTo>
                <a:cubicBezTo>
                  <a:pt x="730739" y="1398954"/>
                  <a:pt x="733924" y="1414783"/>
                  <a:pt x="738554" y="1430215"/>
                </a:cubicBezTo>
                <a:cubicBezTo>
                  <a:pt x="745656" y="1453887"/>
                  <a:pt x="757153" y="1476319"/>
                  <a:pt x="762000" y="1500553"/>
                </a:cubicBezTo>
                <a:cubicBezTo>
                  <a:pt x="766459" y="1522848"/>
                  <a:pt x="773430" y="1570306"/>
                  <a:pt x="785446" y="1594338"/>
                </a:cubicBezTo>
                <a:cubicBezTo>
                  <a:pt x="787917" y="1599281"/>
                  <a:pt x="793261" y="1602153"/>
                  <a:pt x="797169" y="1606061"/>
                </a:cubicBezTo>
                <a:lnTo>
                  <a:pt x="797169" y="1606061"/>
                </a:lnTo>
                <a:cubicBezTo>
                  <a:pt x="801077" y="1563076"/>
                  <a:pt x="802788" y="1519835"/>
                  <a:pt x="808892" y="1477107"/>
                </a:cubicBezTo>
                <a:cubicBezTo>
                  <a:pt x="810640" y="1464874"/>
                  <a:pt x="817365" y="1453860"/>
                  <a:pt x="820616" y="1441938"/>
                </a:cubicBezTo>
                <a:cubicBezTo>
                  <a:pt x="829095" y="1410850"/>
                  <a:pt x="833872" y="1378723"/>
                  <a:pt x="844062" y="1348153"/>
                </a:cubicBezTo>
                <a:lnTo>
                  <a:pt x="867508" y="1277815"/>
                </a:lnTo>
                <a:lnTo>
                  <a:pt x="879231" y="1242646"/>
                </a:lnTo>
                <a:cubicBezTo>
                  <a:pt x="883139" y="855784"/>
                  <a:pt x="883370" y="468868"/>
                  <a:pt x="890954" y="82061"/>
                </a:cubicBezTo>
                <a:cubicBezTo>
                  <a:pt x="891196" y="69706"/>
                  <a:pt x="910492" y="13677"/>
                  <a:pt x="914400"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0000"/>
              </a:solidFill>
            </a:endParaRPr>
          </a:p>
        </p:txBody>
      </p:sp>
    </p:spTree>
    <p:extLst>
      <p:ext uri="{BB962C8B-B14F-4D97-AF65-F5344CB8AC3E}">
        <p14:creationId xmlns:p14="http://schemas.microsoft.com/office/powerpoint/2010/main" val="2988837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da-DK" altLang="da-DK" smtClean="0"/>
              <a:t>Anagnorisis </a:t>
            </a:r>
          </a:p>
        </p:txBody>
      </p:sp>
      <p:sp>
        <p:nvSpPr>
          <p:cNvPr id="48131" name="Rectangle 3"/>
          <p:cNvSpPr>
            <a:spLocks noGrp="1" noChangeArrowheads="1"/>
          </p:cNvSpPr>
          <p:nvPr>
            <p:ph type="body" idx="1"/>
          </p:nvPr>
        </p:nvSpPr>
        <p:spPr/>
        <p:txBody>
          <a:bodyPr/>
          <a:lstStyle/>
          <a:p>
            <a:pPr eaLnBrk="1" hangingPunct="1"/>
            <a:r>
              <a:rPr lang="da-DK" altLang="da-DK" smtClean="0"/>
              <a:t>Hvis man forlænger analogien mellem Paulus og manden i fortællingen, så svarer hans belønning, det at han ser storken, til retfærdighedens sejrskrans på dommedag. Det skjulte citat siger derved noget om hvor stor betydning Karen Blixen tillægger denne anagnorisis i fortællingen; </a:t>
            </a:r>
          </a:p>
        </p:txBody>
      </p:sp>
    </p:spTree>
    <p:extLst>
      <p:ext uri="{BB962C8B-B14F-4D97-AF65-F5344CB8AC3E}">
        <p14:creationId xmlns:p14="http://schemas.microsoft.com/office/powerpoint/2010/main" val="152799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da-DK" altLang="da-DK" smtClean="0"/>
              <a:t>Dommedag </a:t>
            </a:r>
          </a:p>
        </p:txBody>
      </p:sp>
      <p:sp>
        <p:nvSpPr>
          <p:cNvPr id="49155" name="Rectangle 3"/>
          <p:cNvSpPr>
            <a:spLocks noGrp="1" noChangeArrowheads="1"/>
          </p:cNvSpPr>
          <p:nvPr>
            <p:ph type="body" idx="1"/>
          </p:nvPr>
        </p:nvSpPr>
        <p:spPr/>
        <p:txBody>
          <a:bodyPr/>
          <a:lstStyle/>
          <a:p>
            <a:pPr eaLnBrk="1" hangingPunct="1"/>
            <a:r>
              <a:rPr lang="da-DK" altLang="da-DK" sz="2400" smtClean="0"/>
              <a:t>men brugen af citatet i denne sammenhæng udlægger samtidig Bibelens dommedag, ikke som verdens ende, men som et personligt bevidst-hedsmæssigt fænomen</a:t>
            </a:r>
          </a:p>
          <a:p>
            <a:pPr eaLnBrk="1" hangingPunct="1"/>
            <a:r>
              <a:rPr lang="da-DK" altLang="da-DK" sz="2400" smtClean="0"/>
              <a:t>– en sindstilstand, jf. Kardinalens bemærkning om historien: </a:t>
            </a:r>
            <a:r>
              <a:rPr lang="da-DK" altLang="da-DK" sz="2400" i="1" smtClean="0"/>
              <a:t>til allersidst bliver det os forundt at overskue, og at gennemskue, den. Og det er dette Øjeblik, som vi kalder Dommedag.</a:t>
            </a:r>
          </a:p>
        </p:txBody>
      </p:sp>
    </p:spTree>
    <p:extLst>
      <p:ext uri="{BB962C8B-B14F-4D97-AF65-F5344CB8AC3E}">
        <p14:creationId xmlns:p14="http://schemas.microsoft.com/office/powerpoint/2010/main" val="1167004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Eksempler på </a:t>
            </a:r>
            <a:r>
              <a:rPr lang="da-DK" sz="3600" dirty="0" err="1"/>
              <a:t>hamartia</a:t>
            </a:r>
            <a:r>
              <a:rPr lang="da-DK" sz="3600" dirty="0"/>
              <a:t> og efterfølgende </a:t>
            </a:r>
            <a:r>
              <a:rPr lang="da-DK" sz="3600" dirty="0" err="1" smtClean="0"/>
              <a:t>anagnorisis</a:t>
            </a:r>
            <a:endParaRPr lang="da-DK" sz="3600" dirty="0"/>
          </a:p>
        </p:txBody>
      </p:sp>
      <p:sp>
        <p:nvSpPr>
          <p:cNvPr id="3" name="Pladsholder til indhold 2"/>
          <p:cNvSpPr>
            <a:spLocks noGrp="1"/>
          </p:cNvSpPr>
          <p:nvPr>
            <p:ph idx="1"/>
          </p:nvPr>
        </p:nvSpPr>
        <p:spPr/>
        <p:txBody>
          <a:bodyPr/>
          <a:lstStyle/>
          <a:p>
            <a:r>
              <a:rPr lang="da-DK" dirty="0" smtClean="0"/>
              <a:t>(</a:t>
            </a:r>
            <a:r>
              <a:rPr lang="da-DK" dirty="0"/>
              <a:t>II. s. 47) </a:t>
            </a:r>
            <a:r>
              <a:rPr lang="da-DK" b="1" dirty="0"/>
              <a:t>Augustus</a:t>
            </a:r>
            <a:r>
              <a:rPr lang="da-DK" dirty="0"/>
              <a:t> tror at Carlotta er en mand (og læserne med ham), men forstår at hun er en kvinde da hun får parykken på. </a:t>
            </a:r>
          </a:p>
          <a:p>
            <a:r>
              <a:rPr lang="da-DK" dirty="0"/>
              <a:t>(IV. s. 60) </a:t>
            </a:r>
            <a:r>
              <a:rPr lang="da-DK" b="1" dirty="0"/>
              <a:t>Augustus</a:t>
            </a:r>
            <a:r>
              <a:rPr lang="da-DK" dirty="0"/>
              <a:t> tror at </a:t>
            </a:r>
            <a:r>
              <a:rPr lang="da-DK" dirty="0" err="1"/>
              <a:t>Agnese</a:t>
            </a:r>
            <a:r>
              <a:rPr lang="da-DK" dirty="0"/>
              <a:t> er en mand indtil hun fortæller ham at hun er en kvinde. Han synes derefter at hun er den behageligste kvinde han har mødt.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972899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Hamartia</a:t>
            </a:r>
            <a:r>
              <a:rPr lang="da-DK" dirty="0" smtClean="0"/>
              <a:t> </a:t>
            </a:r>
            <a:r>
              <a:rPr lang="da-DK" dirty="0"/>
              <a:t>og </a:t>
            </a:r>
            <a:r>
              <a:rPr lang="da-DK" dirty="0" err="1" smtClean="0"/>
              <a:t>anagnorisis</a:t>
            </a:r>
            <a:endParaRPr lang="da-DK" dirty="0"/>
          </a:p>
        </p:txBody>
      </p:sp>
      <p:sp>
        <p:nvSpPr>
          <p:cNvPr id="3" name="Pladsholder til indhold 2"/>
          <p:cNvSpPr>
            <a:spLocks noGrp="1"/>
          </p:cNvSpPr>
          <p:nvPr>
            <p:ph idx="1"/>
          </p:nvPr>
        </p:nvSpPr>
        <p:spPr/>
        <p:txBody>
          <a:bodyPr/>
          <a:lstStyle/>
          <a:p>
            <a:r>
              <a:rPr lang="da-DK" dirty="0"/>
              <a:t>(V. s. 69) </a:t>
            </a:r>
            <a:r>
              <a:rPr lang="da-DK" b="1" dirty="0" err="1"/>
              <a:t>Potenziani</a:t>
            </a:r>
            <a:r>
              <a:rPr lang="da-DK" dirty="0"/>
              <a:t> er, i historien om </a:t>
            </a:r>
            <a:r>
              <a:rPr lang="da-DK" dirty="0" err="1"/>
              <a:t>bravoen</a:t>
            </a:r>
            <a:r>
              <a:rPr lang="da-DK" dirty="0"/>
              <a:t>, mismodig fordi han tror at  han  kommer i “helvede for folk der ikke fik udrettet hvad de ville”,  men han forstår så at han har fået provokeret  Nino til duel således at han selv får mulighed for at handle og derved få hævn. Og han ser ud som om han rødmer.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492434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Hamartia</a:t>
            </a:r>
            <a:r>
              <a:rPr lang="da-DK" dirty="0"/>
              <a:t> og </a:t>
            </a:r>
            <a:r>
              <a:rPr lang="da-DK" dirty="0" err="1"/>
              <a:t>anagnorisis</a:t>
            </a:r>
            <a:endParaRPr lang="da-DK" dirty="0"/>
          </a:p>
        </p:txBody>
      </p:sp>
      <p:sp>
        <p:nvSpPr>
          <p:cNvPr id="3" name="Pladsholder til indhold 2"/>
          <p:cNvSpPr>
            <a:spLocks noGrp="1"/>
          </p:cNvSpPr>
          <p:nvPr>
            <p:ph idx="1"/>
          </p:nvPr>
        </p:nvSpPr>
        <p:spPr/>
        <p:txBody>
          <a:bodyPr/>
          <a:lstStyle/>
          <a:p>
            <a:r>
              <a:rPr lang="da-DK" sz="2000" dirty="0"/>
              <a:t>(VI.  s. 72) </a:t>
            </a:r>
            <a:r>
              <a:rPr lang="da-DK" sz="2000" b="1" dirty="0" err="1"/>
              <a:t>Agnese</a:t>
            </a:r>
            <a:r>
              <a:rPr lang="da-DK" sz="2000" dirty="0"/>
              <a:t>, som ikke har forstået hvad der skete  mellem 12 og 1 om natten 17/5 1820, forstår først af Augustus’ referatet af </a:t>
            </a:r>
            <a:r>
              <a:rPr lang="da-DK" sz="2000" dirty="0" err="1"/>
              <a:t>Potenzianis</a:t>
            </a:r>
            <a:r>
              <a:rPr lang="da-DK" sz="2000" dirty="0"/>
              <a:t> historie og den efterfølgende udfordring, at den unge mand i samtalen ved bordet er den der har voldtaget hende, på bestilling af </a:t>
            </a:r>
            <a:r>
              <a:rPr lang="da-DK" sz="2000" dirty="0" err="1"/>
              <a:t>Potenziani</a:t>
            </a:r>
            <a:r>
              <a:rPr lang="da-DK" sz="2000" dirty="0"/>
              <a:t>. Hun rødmer fordi hun derved ser  mulighed for at få hævn over begge de skyldige, </a:t>
            </a:r>
            <a:r>
              <a:rPr lang="da-DK" sz="2000" dirty="0" err="1"/>
              <a:t>Potenziani</a:t>
            </a:r>
            <a:r>
              <a:rPr lang="da-DK" sz="2000" dirty="0"/>
              <a:t> og voldtægtsmanden, nemlig ved at de skyder hinanden i duellen. Hun rødmer ved det - på samme måde som </a:t>
            </a:r>
            <a:r>
              <a:rPr lang="da-DK" sz="2000" dirty="0" err="1"/>
              <a:t>Potenziani</a:t>
            </a:r>
            <a:r>
              <a:rPr lang="da-DK" sz="2000" dirty="0"/>
              <a:t> gjorde - og af samme grund: mulighed for hævn</a:t>
            </a:r>
            <a:r>
              <a:rPr lang="da-DK" sz="2000" dirty="0" smtClean="0"/>
              <a:t>.</a:t>
            </a:r>
            <a:endParaRPr lang="da-DK" sz="20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2495364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Hamartia</a:t>
            </a:r>
            <a:r>
              <a:rPr lang="da-DK" dirty="0"/>
              <a:t> og </a:t>
            </a:r>
            <a:r>
              <a:rPr lang="da-DK" dirty="0" err="1"/>
              <a:t>anagnorisis</a:t>
            </a:r>
            <a:endParaRPr lang="da-DK" dirty="0"/>
          </a:p>
        </p:txBody>
      </p:sp>
      <p:sp>
        <p:nvSpPr>
          <p:cNvPr id="3" name="Pladsholder til indhold 2"/>
          <p:cNvSpPr>
            <a:spLocks noGrp="1"/>
          </p:cNvSpPr>
          <p:nvPr>
            <p:ph idx="1"/>
          </p:nvPr>
        </p:nvSpPr>
        <p:spPr/>
        <p:txBody>
          <a:bodyPr/>
          <a:lstStyle/>
          <a:p>
            <a:r>
              <a:rPr lang="da-DK" sz="1800" dirty="0"/>
              <a:t>(VI. s 72) </a:t>
            </a:r>
            <a:r>
              <a:rPr lang="da-DK" sz="1800" b="1" dirty="0" err="1"/>
              <a:t>Agnese</a:t>
            </a:r>
            <a:r>
              <a:rPr lang="da-DK" sz="1800" dirty="0"/>
              <a:t> forstår lidt senere at voltægtsmanden er Nino Gastone, som hun var blevet konfirmeret sammen med. Han var nemlig i kirken den dag hun havde sin første altergang, og han var der sammen med sin </a:t>
            </a:r>
            <a:r>
              <a:rPr lang="da-DK" sz="1800" dirty="0" err="1"/>
              <a:t>bedstemoder</a:t>
            </a:r>
            <a:r>
              <a:rPr lang="da-DK" sz="1800" dirty="0"/>
              <a:t> - hvad unge mænd vel med sikkerhed er når de skal konfirmeres.</a:t>
            </a:r>
          </a:p>
          <a:p>
            <a:r>
              <a:rPr lang="da-DK" sz="1800" dirty="0"/>
              <a:t>	Der er to ting at forstå af denne lille historie: </a:t>
            </a:r>
            <a:r>
              <a:rPr lang="da-DK" sz="1800" dirty="0" err="1"/>
              <a:t>Agnese</a:t>
            </a:r>
            <a:r>
              <a:rPr lang="da-DK" sz="1800" dirty="0"/>
              <a:t> har under voldtægten ikke genkendt voldtægtsmanden som en hun allerede kendte, hun har ikke set hans ansigt, hun havde ryggen til. Og hun rødmer ikke ved at få denne erkendelse, som hun gjorde da hun fik den første. Hun afstår her fra sin hævn, og træder ind i en anden rolle fra </a:t>
            </a:r>
            <a:r>
              <a:rPr lang="da-DK" sz="1800" i="1" dirty="0"/>
              <a:t>Den guddommelige Komedie</a:t>
            </a:r>
            <a:r>
              <a:rPr lang="da-DK" sz="1800" dirty="0"/>
              <a:t> end hævnerens (som hun ellers har sit navn fra)</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277615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Hamartia</a:t>
            </a:r>
            <a:r>
              <a:rPr lang="da-DK" dirty="0"/>
              <a:t> og </a:t>
            </a:r>
            <a:r>
              <a:rPr lang="da-DK" dirty="0" err="1"/>
              <a:t>anagnorisis</a:t>
            </a:r>
            <a:endParaRPr lang="da-DK" dirty="0"/>
          </a:p>
        </p:txBody>
      </p:sp>
      <p:sp>
        <p:nvSpPr>
          <p:cNvPr id="3" name="Pladsholder til indhold 2"/>
          <p:cNvSpPr>
            <a:spLocks noGrp="1"/>
          </p:cNvSpPr>
          <p:nvPr>
            <p:ph idx="1"/>
          </p:nvPr>
        </p:nvSpPr>
        <p:spPr/>
        <p:txBody>
          <a:bodyPr/>
          <a:lstStyle/>
          <a:p>
            <a:r>
              <a:rPr lang="da-DK" sz="1600" dirty="0"/>
              <a:t>(VII. s. 81) </a:t>
            </a:r>
            <a:r>
              <a:rPr lang="da-DK" sz="1600" b="1" dirty="0" err="1"/>
              <a:t>Potenziani</a:t>
            </a:r>
            <a:r>
              <a:rPr lang="da-DK" sz="1600" dirty="0"/>
              <a:t> havde troet at han skulle have Nino til at deflorere Rosina, dels for at hun ikke skulle skandalisere ham, dels for at han kunne få en arving af et regerende hus. Og han havde troet at han skulle have lov til at hævne sig på Nino der havde svigtet ham for en højere betaling, ved at skyde ham. Men: </a:t>
            </a:r>
            <a:r>
              <a:rPr lang="da-DK" sz="1600" i="1" dirty="0"/>
              <a:t>Pludselig smilede han til dem alle, et Smil </a:t>
            </a:r>
            <a:r>
              <a:rPr lang="da-DK" sz="1600" i="1" dirty="0" err="1"/>
              <a:t>saa</a:t>
            </a:r>
            <a:r>
              <a:rPr lang="da-DK" sz="1600" i="1" dirty="0"/>
              <a:t> værdigt som en Oldings, og blidt som et lille Barns. “For lille,” sagde han. “For lille. Jeg har altid været for lille. Det har været Grunden til mine Nederlag. Jeg undte ikke den unge Mand, Mario, dette, - ak, hvilken </a:t>
            </a:r>
            <a:r>
              <a:rPr lang="da-DK" sz="1600" i="1" dirty="0" err="1"/>
              <a:t>smaalig</a:t>
            </a:r>
            <a:r>
              <a:rPr lang="da-DK" sz="1600" i="1" dirty="0"/>
              <a:t> Uædelmodighed. Og i </a:t>
            </a:r>
            <a:r>
              <a:rPr lang="da-DK" sz="1600" i="1" dirty="0" err="1"/>
              <a:t>smaalig</a:t>
            </a:r>
            <a:r>
              <a:rPr lang="da-DK" sz="1600" i="1" dirty="0"/>
              <a:t> Forfængelighed ønskede jeg mig en Arving, hvis det nu skulle </a:t>
            </a:r>
            <a:r>
              <a:rPr lang="da-DK" sz="1600" i="1" dirty="0" err="1"/>
              <a:t>gaa</a:t>
            </a:r>
            <a:r>
              <a:rPr lang="da-DK" sz="1600" i="1" dirty="0"/>
              <a:t> </a:t>
            </a:r>
            <a:r>
              <a:rPr lang="da-DK" sz="1600" i="1" dirty="0" err="1"/>
              <a:t>saaledes</a:t>
            </a:r>
            <a:r>
              <a:rPr lang="da-DK" sz="1600" i="1" dirty="0"/>
              <a:t>, ud af et regerende Hus. </a:t>
            </a:r>
            <a:r>
              <a:rPr lang="da-DK" sz="1600" i="1" dirty="0" err="1"/>
              <a:t>Altfor</a:t>
            </a:r>
            <a:r>
              <a:rPr lang="da-DK" sz="1600" i="1" dirty="0"/>
              <a:t> lille har jeg været, alt for lille til Guds Planer.” </a:t>
            </a:r>
          </a:p>
          <a:p>
            <a:r>
              <a:rPr lang="da-DK" sz="1600" i="1" dirty="0"/>
              <a:t>	“</a:t>
            </a:r>
            <a:r>
              <a:rPr lang="da-DK" sz="1600" i="1" dirty="0" err="1"/>
              <a:t>Nino,”sagde</a:t>
            </a:r>
            <a:r>
              <a:rPr lang="da-DK" sz="1600" i="1" dirty="0"/>
              <a:t> han et øjeblik efter, “kære Nino, min Ven, - tilgiv mig, at jeg gjorde Dig Uret. Giv mig Din </a:t>
            </a:r>
            <a:r>
              <a:rPr lang="da-DK" sz="1600" i="1" dirty="0" err="1"/>
              <a:t>Haand</a:t>
            </a:r>
            <a:r>
              <a:rPr lang="da-DK" sz="1600" i="1" dirty="0"/>
              <a:t>. </a:t>
            </a:r>
            <a:endParaRPr lang="da-DK" sz="1600" dirty="0"/>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3135533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Hamartia</a:t>
            </a:r>
            <a:r>
              <a:rPr lang="da-DK" dirty="0"/>
              <a:t> og </a:t>
            </a:r>
            <a:r>
              <a:rPr lang="da-DK" dirty="0" err="1"/>
              <a:t>anagnorisis</a:t>
            </a:r>
            <a:endParaRPr lang="da-DK" dirty="0"/>
          </a:p>
        </p:txBody>
      </p:sp>
      <p:sp>
        <p:nvSpPr>
          <p:cNvPr id="3" name="Pladsholder til indhold 2"/>
          <p:cNvSpPr>
            <a:spLocks noGrp="1"/>
          </p:cNvSpPr>
          <p:nvPr>
            <p:ph idx="1"/>
          </p:nvPr>
        </p:nvSpPr>
        <p:spPr/>
        <p:txBody>
          <a:bodyPr/>
          <a:lstStyle/>
          <a:p>
            <a:r>
              <a:rPr lang="da-DK" dirty="0"/>
              <a:t>(VIII. s. 83) </a:t>
            </a:r>
            <a:r>
              <a:rPr lang="da-DK" b="1" dirty="0"/>
              <a:t>Nino</a:t>
            </a:r>
            <a:r>
              <a:rPr lang="da-DK" dirty="0"/>
              <a:t> forstår at den han har voldtaget, ikke er Rosina, men </a:t>
            </a:r>
            <a:r>
              <a:rPr lang="da-DK" dirty="0" err="1"/>
              <a:t>Agnese</a:t>
            </a:r>
            <a:r>
              <a:rPr lang="da-DK" dirty="0"/>
              <a:t>, som han har attrået siden  1816 da de mødtes i kirken ved hendes første altergang. Han får, ved </a:t>
            </a:r>
            <a:r>
              <a:rPr lang="da-DK" dirty="0" err="1"/>
              <a:t>Agneses</a:t>
            </a:r>
            <a:r>
              <a:rPr lang="da-DK" dirty="0"/>
              <a:t> citat fra Beatrice, mulighed for at komme ud af det tankens fængsel som han har været i et år. Om han gør det ved vi ikke. </a:t>
            </a:r>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1130129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a:t>(VII. s 82) </a:t>
            </a:r>
            <a:r>
              <a:rPr lang="da-DK" b="1" dirty="0"/>
              <a:t>Augustus</a:t>
            </a:r>
            <a:r>
              <a:rPr lang="da-DK" dirty="0"/>
              <a:t> tager fejl af de fleste situationer, men han når i mange tilfælde ikke til nogen erkendelse. Han hæfter sig ikke ved at det der passerer </a:t>
            </a:r>
            <a:r>
              <a:rPr lang="da-DK" dirty="0" err="1"/>
              <a:t>revu</a:t>
            </a:r>
            <a:r>
              <a:rPr lang="da-DK" dirty="0"/>
              <a:t> for ham da han strejfes af kuglen fra </a:t>
            </a:r>
            <a:r>
              <a:rPr lang="da-DK" dirty="0" err="1"/>
              <a:t>Potenzianis</a:t>
            </a:r>
            <a:r>
              <a:rPr lang="da-DK" dirty="0"/>
              <a:t> pistol, er hans kone, Malvinas billede. Det er altså hende han tænker på hele tiden - men han ved det ikke. </a:t>
            </a:r>
          </a:p>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598076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Tomme pladser:</a:t>
            </a:r>
            <a:br>
              <a:rPr lang="da-DK" dirty="0" smtClean="0"/>
            </a:br>
            <a:r>
              <a:rPr lang="da-DK" dirty="0" smtClean="0"/>
              <a:t>Historien om </a:t>
            </a:r>
            <a:r>
              <a:rPr lang="da-DK" dirty="0" err="1" smtClean="0"/>
              <a:t>bravoen</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044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840760" cy="494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569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013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116632"/>
            <a:ext cx="4827958"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6895" y="237342"/>
            <a:ext cx="1675306" cy="3796732"/>
          </a:xfrm>
          <a:prstGeom prst="rect">
            <a:avLst/>
          </a:prstGeom>
        </p:spPr>
      </p:pic>
      <p:pic>
        <p:nvPicPr>
          <p:cNvPr id="12" name="Billed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2531615"/>
            <a:ext cx="2664296" cy="4483528"/>
          </a:xfrm>
          <a:prstGeom prst="rect">
            <a:avLst/>
          </a:prstGeom>
        </p:spPr>
      </p:pic>
      <p:pic>
        <p:nvPicPr>
          <p:cNvPr id="13" name="Billed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0748" y="4041496"/>
            <a:ext cx="2107599" cy="2604512"/>
          </a:xfrm>
          <a:prstGeom prst="rect">
            <a:avLst/>
          </a:prstGeom>
        </p:spPr>
      </p:pic>
      <p:sp>
        <p:nvSpPr>
          <p:cNvPr id="3" name="5-takket stjerne 2"/>
          <p:cNvSpPr/>
          <p:nvPr/>
        </p:nvSpPr>
        <p:spPr>
          <a:xfrm>
            <a:off x="827584" y="3963950"/>
            <a:ext cx="372616" cy="15509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5-takket stjerne 5"/>
          <p:cNvSpPr/>
          <p:nvPr/>
        </p:nvSpPr>
        <p:spPr>
          <a:xfrm>
            <a:off x="1617349" y="4192541"/>
            <a:ext cx="360040" cy="33833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5-takket stjerne 6"/>
          <p:cNvSpPr/>
          <p:nvPr/>
        </p:nvSpPr>
        <p:spPr>
          <a:xfrm>
            <a:off x="2565194" y="6116724"/>
            <a:ext cx="457200" cy="3851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5924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Historien om </a:t>
            </a:r>
            <a:r>
              <a:rPr lang="da-DK" dirty="0" err="1" smtClean="0"/>
              <a:t>bravoen</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054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477" y="1916832"/>
            <a:ext cx="823648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322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Tomme pladser: </a:t>
            </a:r>
            <a:br>
              <a:rPr lang="da-DK" sz="3600" dirty="0" smtClean="0"/>
            </a:br>
            <a:r>
              <a:rPr lang="da-DK" sz="3600" dirty="0" smtClean="0"/>
              <a:t>historien om </a:t>
            </a:r>
            <a:r>
              <a:rPr lang="da-DK" sz="3600" dirty="0" err="1" smtClean="0"/>
              <a:t>Potifars</a:t>
            </a:r>
            <a:r>
              <a:rPr lang="da-DK" sz="3600" dirty="0" smtClean="0"/>
              <a:t> hustru</a:t>
            </a:r>
            <a:endParaRPr lang="da-DK" sz="3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064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775" y="2204864"/>
            <a:ext cx="8122287"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096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075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73377"/>
            <a:ext cx="8136904" cy="641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765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Den rigtige sammenhæng</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085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6498" y="2708920"/>
            <a:ext cx="811406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boks 2"/>
          <p:cNvSpPr txBox="1"/>
          <p:nvPr/>
        </p:nvSpPr>
        <p:spPr>
          <a:xfrm>
            <a:off x="2195736" y="4725144"/>
            <a:ext cx="6480720" cy="646331"/>
          </a:xfrm>
          <a:prstGeom prst="rect">
            <a:avLst/>
          </a:prstGeom>
          <a:noFill/>
        </p:spPr>
        <p:txBody>
          <a:bodyPr wrap="square" rtlCol="0">
            <a:spAutoFit/>
          </a:bodyPr>
          <a:lstStyle/>
          <a:p>
            <a:r>
              <a:rPr lang="da-DK" i="1" dirty="0" smtClean="0"/>
              <a:t>Den afrikanske Farm, III. Gæster </a:t>
            </a:r>
            <a:r>
              <a:rPr lang="da-DK" i="1" dirty="0" err="1" smtClean="0"/>
              <a:t>paa</a:t>
            </a:r>
            <a:r>
              <a:rPr lang="da-DK" i="1" dirty="0" smtClean="0"/>
              <a:t> Farmen, Somalikvinderne </a:t>
            </a:r>
            <a:r>
              <a:rPr lang="da-DK" dirty="0" smtClean="0"/>
              <a:t>side 186)</a:t>
            </a:r>
            <a:endParaRPr lang="da-DK" dirty="0"/>
          </a:p>
        </p:txBody>
      </p:sp>
    </p:spTree>
    <p:extLst>
      <p:ext uri="{BB962C8B-B14F-4D97-AF65-F5344CB8AC3E}">
        <p14:creationId xmlns:p14="http://schemas.microsoft.com/office/powerpoint/2010/main" val="281473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095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7"/>
            <a:ext cx="6480720" cy="6599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427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Tomme pladser:</a:t>
            </a:r>
            <a:br>
              <a:rPr lang="da-DK" sz="3600" dirty="0" smtClean="0"/>
            </a:br>
            <a:r>
              <a:rPr lang="da-DK" sz="3600" dirty="0" smtClean="0"/>
              <a:t>Historien om Dante og Beatrice</a:t>
            </a:r>
            <a:endParaRPr lang="da-DK" sz="3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105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253" y="1628800"/>
            <a:ext cx="8310597" cy="36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759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Dante og Beatrice</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116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7772" y="2060848"/>
            <a:ext cx="8110101"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471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Tomme pladser:</a:t>
            </a:r>
            <a:br>
              <a:rPr lang="da-DK" sz="3600" dirty="0" smtClean="0"/>
            </a:br>
            <a:r>
              <a:rPr lang="da-DK" sz="3600" dirty="0" smtClean="0"/>
              <a:t>Historien om Apollon og Dafne</a:t>
            </a:r>
            <a:endParaRPr lang="da-DK" sz="36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126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089" y="1772816"/>
            <a:ext cx="819044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92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Dante og Beatrice</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136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9703" y="1089840"/>
            <a:ext cx="7540689" cy="5075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599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146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5544616" cy="614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683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431494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15454"/>
            <a:ext cx="4572000" cy="244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ladsholder til indhold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795232" y="4011917"/>
            <a:ext cx="2225040" cy="2743200"/>
          </a:xfrm>
        </p:spPr>
      </p:pic>
      <p:pic>
        <p:nvPicPr>
          <p:cNvPr id="10" name="Pladsholder til indhold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370983" y="2567716"/>
            <a:ext cx="2061735" cy="417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led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188640"/>
            <a:ext cx="1937962" cy="3820900"/>
          </a:xfrm>
          <a:prstGeom prst="rect">
            <a:avLst/>
          </a:prstGeom>
        </p:spPr>
      </p:pic>
      <p:pic>
        <p:nvPicPr>
          <p:cNvPr id="14" name="Billed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6034" y="332656"/>
            <a:ext cx="2660867" cy="2215916"/>
          </a:xfrm>
          <a:prstGeom prst="rect">
            <a:avLst/>
          </a:prstGeom>
        </p:spPr>
      </p:pic>
      <p:sp>
        <p:nvSpPr>
          <p:cNvPr id="3" name="5-takket stjerne 2"/>
          <p:cNvSpPr/>
          <p:nvPr/>
        </p:nvSpPr>
        <p:spPr>
          <a:xfrm>
            <a:off x="3779912" y="104056"/>
            <a:ext cx="457200" cy="457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5-takket stjerne 8"/>
          <p:cNvSpPr/>
          <p:nvPr/>
        </p:nvSpPr>
        <p:spPr>
          <a:xfrm>
            <a:off x="4172708" y="561256"/>
            <a:ext cx="457200" cy="457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5-takket stjerne 10"/>
          <p:cNvSpPr/>
          <p:nvPr/>
        </p:nvSpPr>
        <p:spPr>
          <a:xfrm>
            <a:off x="2903240" y="1257527"/>
            <a:ext cx="457200" cy="36617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5-takket stjerne 14"/>
          <p:cNvSpPr/>
          <p:nvPr/>
        </p:nvSpPr>
        <p:spPr>
          <a:xfrm>
            <a:off x="3582398" y="1257527"/>
            <a:ext cx="457200" cy="36617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8319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167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1484" y="332656"/>
            <a:ext cx="6676900" cy="649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334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2956" y="224250"/>
            <a:ext cx="7751492" cy="622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334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Gode Gerninger uden at tænke der </a:t>
            </a:r>
            <a:r>
              <a:rPr lang="da-DK" dirty="0" err="1" smtClean="0"/>
              <a:t>paa</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03" y="1844824"/>
            <a:ext cx="902980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1162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August von </a:t>
            </a:r>
            <a:r>
              <a:rPr lang="da-DK" dirty="0" err="1" smtClean="0"/>
              <a:t>Schimmelmann</a:t>
            </a:r>
            <a:endParaRPr lang="da-DK" dirty="0"/>
          </a:p>
        </p:txBody>
      </p:sp>
      <p:sp>
        <p:nvSpPr>
          <p:cNvPr id="3" name="Pladsholder til indhold 2"/>
          <p:cNvSpPr>
            <a:spLocks noGrp="1"/>
          </p:cNvSpPr>
          <p:nvPr>
            <p:ph idx="1"/>
          </p:nvPr>
        </p:nvSpPr>
        <p:spPr/>
        <p:txBody>
          <a:bodyPr/>
          <a:lstStyle/>
          <a:p>
            <a:r>
              <a:rPr lang="da-DK" sz="2400" dirty="0" err="1" smtClean="0"/>
              <a:t>Amitié</a:t>
            </a:r>
            <a:r>
              <a:rPr lang="da-DK" sz="2400" dirty="0" smtClean="0"/>
              <a:t> </a:t>
            </a:r>
            <a:r>
              <a:rPr lang="da-DK" sz="2400" dirty="0" err="1" smtClean="0"/>
              <a:t>sincère</a:t>
            </a:r>
            <a:r>
              <a:rPr lang="da-DK" sz="2400" dirty="0" smtClean="0"/>
              <a:t>.</a:t>
            </a:r>
          </a:p>
          <a:p>
            <a:r>
              <a:rPr lang="da-DK" sz="2400" dirty="0" smtClean="0"/>
              <a:t>Ham kunde føle sin egen lille flaske i Vestelommen, og han var allerede ved at tage den frem for at vise den til den gamle Grevinde. </a:t>
            </a:r>
          </a:p>
          <a:p>
            <a:r>
              <a:rPr lang="da-DK" sz="2400" dirty="0" smtClean="0"/>
              <a:t>…</a:t>
            </a:r>
          </a:p>
          <a:p>
            <a:r>
              <a:rPr lang="da-DK" sz="2400" dirty="0" smtClean="0"/>
              <a:t>Men hans </a:t>
            </a:r>
            <a:r>
              <a:rPr lang="da-DK" sz="2400" dirty="0" err="1" smtClean="0"/>
              <a:t>Haand</a:t>
            </a:r>
            <a:r>
              <a:rPr lang="da-DK" sz="2400" dirty="0" smtClean="0"/>
              <a:t> blev holdt </a:t>
            </a:r>
            <a:r>
              <a:rPr lang="da-DK" sz="2400" dirty="0" err="1" smtClean="0"/>
              <a:t>tilbageaf</a:t>
            </a:r>
            <a:r>
              <a:rPr lang="da-DK" sz="2400" dirty="0" smtClean="0"/>
              <a:t> en Følelse af, at der i alt dette </a:t>
            </a:r>
            <a:r>
              <a:rPr lang="da-DK" sz="2400" dirty="0" err="1" smtClean="0"/>
              <a:t>laa</a:t>
            </a:r>
            <a:r>
              <a:rPr lang="da-DK" sz="2400" dirty="0" smtClean="0"/>
              <a:t> noget mere, end hun kunde </a:t>
            </a:r>
            <a:r>
              <a:rPr lang="da-DK" sz="2400" dirty="0" err="1" smtClean="0"/>
              <a:t>forstaae</a:t>
            </a:r>
            <a:r>
              <a:rPr lang="da-DK" sz="2400" dirty="0" smtClean="0"/>
              <a:t> og som kun var bestemt for ham</a:t>
            </a:r>
          </a:p>
          <a:p>
            <a:r>
              <a:rPr lang="da-DK" sz="2400" dirty="0" smtClean="0"/>
              <a:t>... </a:t>
            </a:r>
            <a:endParaRPr lang="da-DK" sz="2400"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789465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2786716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spTree>
    <p:extLst>
      <p:ext uri="{BB962C8B-B14F-4D97-AF65-F5344CB8AC3E}">
        <p14:creationId xmlns:p14="http://schemas.microsoft.com/office/powerpoint/2010/main" val="1446967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6" name="Pladsholder til indhol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340768"/>
            <a:ext cx="2550064" cy="3671888"/>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480" y="1112520"/>
            <a:ext cx="3749040" cy="4632960"/>
          </a:xfrm>
          <a:prstGeom prst="rect">
            <a:avLst/>
          </a:prstGeom>
        </p:spPr>
      </p:pic>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428625"/>
            <a:ext cx="3067050" cy="6000750"/>
          </a:xfrm>
          <a:prstGeom prst="rect">
            <a:avLst/>
          </a:prstGeom>
        </p:spPr>
      </p:pic>
    </p:spTree>
    <p:extLst>
      <p:ext uri="{BB962C8B-B14F-4D97-AF65-F5344CB8AC3E}">
        <p14:creationId xmlns:p14="http://schemas.microsoft.com/office/powerpoint/2010/main" val="1235768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484784"/>
            <a:ext cx="3571875" cy="2495550"/>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484784"/>
            <a:ext cx="5486400" cy="3653028"/>
          </a:xfrm>
          <a:prstGeom prst="rect">
            <a:avLst/>
          </a:prstGeom>
        </p:spPr>
      </p:pic>
    </p:spTree>
    <p:extLst>
      <p:ext uri="{BB962C8B-B14F-4D97-AF65-F5344CB8AC3E}">
        <p14:creationId xmlns:p14="http://schemas.microsoft.com/office/powerpoint/2010/main" val="19822326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6" name="Pladsholder til indhol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412776"/>
            <a:ext cx="2225040" cy="2743200"/>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1772816"/>
            <a:ext cx="3200400" cy="1484376"/>
          </a:xfrm>
          <a:prstGeom prst="rect">
            <a:avLst/>
          </a:prstGeom>
        </p:spPr>
      </p:pic>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1262062"/>
            <a:ext cx="2590800" cy="4333875"/>
          </a:xfrm>
          <a:prstGeom prst="rect">
            <a:avLst/>
          </a:prstGeom>
        </p:spPr>
      </p:pic>
      <p:pic>
        <p:nvPicPr>
          <p:cNvPr id="9" name="Billed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7784" y="3485792"/>
            <a:ext cx="1075944" cy="2438400"/>
          </a:xfrm>
          <a:prstGeom prst="rect">
            <a:avLst/>
          </a:prstGeom>
        </p:spPr>
      </p:pic>
      <p:pic>
        <p:nvPicPr>
          <p:cNvPr id="11" name="Billed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3717032"/>
            <a:ext cx="1449324" cy="2857500"/>
          </a:xfrm>
          <a:prstGeom prst="rect">
            <a:avLst/>
          </a:prstGeom>
        </p:spPr>
      </p:pic>
    </p:spTree>
    <p:extLst>
      <p:ext uri="{BB962C8B-B14F-4D97-AF65-F5344CB8AC3E}">
        <p14:creationId xmlns:p14="http://schemas.microsoft.com/office/powerpoint/2010/main" val="896432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Agnese</a:t>
            </a:r>
            <a:endParaRPr lang="da-DK" dirty="0"/>
          </a:p>
        </p:txBody>
      </p:sp>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3170" y="1282064"/>
            <a:ext cx="3393206" cy="4423807"/>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58051"/>
            <a:ext cx="3456384" cy="5816469"/>
          </a:xfrm>
          <a:prstGeom prst="rect">
            <a:avLst/>
          </a:prstGeom>
        </p:spPr>
      </p:pic>
    </p:spTree>
    <p:extLst>
      <p:ext uri="{BB962C8B-B14F-4D97-AF65-F5344CB8AC3E}">
        <p14:creationId xmlns:p14="http://schemas.microsoft.com/office/powerpoint/2010/main" val="174682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431494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15454"/>
            <a:ext cx="4572000" cy="244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ladsholder til indhold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148064" y="1189290"/>
            <a:ext cx="3600400" cy="4693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5-takket stjerne 8"/>
          <p:cNvSpPr/>
          <p:nvPr/>
        </p:nvSpPr>
        <p:spPr>
          <a:xfrm>
            <a:off x="4338228" y="3573016"/>
            <a:ext cx="467544" cy="33833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3058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Nino</a:t>
            </a:r>
            <a:endParaRPr lang="da-DK" dirty="0"/>
          </a:p>
        </p:txBody>
      </p:sp>
      <p:pic>
        <p:nvPicPr>
          <p:cNvPr id="6" name="Pladsholder til indhol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56176" y="1412776"/>
            <a:ext cx="2563096" cy="5188707"/>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7" name="Pladsholder til indho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11560" y="1412776"/>
            <a:ext cx="4248472" cy="523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480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Potenziani</a:t>
            </a:r>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484784"/>
            <a:ext cx="2664296" cy="5252949"/>
          </a:xfrm>
          <a:prstGeom prst="rect">
            <a:avLst/>
          </a:prstGeom>
        </p:spPr>
      </p:pic>
      <p:pic>
        <p:nvPicPr>
          <p:cNvPr id="7" name="Pladsholder til indhold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23928" y="1412776"/>
            <a:ext cx="3928510" cy="512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502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Himmelfart og </a:t>
            </a:r>
            <a:r>
              <a:rPr lang="da-DK" dirty="0" err="1" smtClean="0"/>
              <a:t>Danaë</a:t>
            </a:r>
            <a:endParaRPr lang="da-DK" dirty="0"/>
          </a:p>
        </p:txBody>
      </p:sp>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628800"/>
            <a:ext cx="2320225" cy="4655322"/>
          </a:xfrm>
        </p:spPr>
      </p:pic>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628800"/>
            <a:ext cx="5300132" cy="4413842"/>
          </a:xfrm>
          <a:prstGeom prst="rect">
            <a:avLst/>
          </a:prstGeom>
        </p:spPr>
      </p:pic>
    </p:spTree>
    <p:extLst>
      <p:ext uri="{BB962C8B-B14F-4D97-AF65-F5344CB8AC3E}">
        <p14:creationId xmlns:p14="http://schemas.microsoft.com/office/powerpoint/2010/main" val="2212159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1024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560" y="332656"/>
            <a:ext cx="4623414"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5043"/>
            <a:ext cx="4585393" cy="2126749"/>
          </a:xfrm>
          <a:prstGeom prst="rect">
            <a:avLst/>
          </a:prstGeom>
        </p:spPr>
      </p:pic>
      <p:pic>
        <p:nvPicPr>
          <p:cNvPr id="12" name="Billed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147543"/>
            <a:ext cx="2232248" cy="4478805"/>
          </a:xfrm>
          <a:prstGeom prst="rect">
            <a:avLst/>
          </a:prstGeom>
        </p:spPr>
      </p:pic>
      <p:sp>
        <p:nvSpPr>
          <p:cNvPr id="8" name="5-takket stjerne 7"/>
          <p:cNvSpPr/>
          <p:nvPr/>
        </p:nvSpPr>
        <p:spPr>
          <a:xfrm>
            <a:off x="3779912" y="363719"/>
            <a:ext cx="457200" cy="36617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5-takket stjerne 8"/>
          <p:cNvSpPr/>
          <p:nvPr/>
        </p:nvSpPr>
        <p:spPr>
          <a:xfrm>
            <a:off x="3779912" y="5877272"/>
            <a:ext cx="457200" cy="36617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9215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332656"/>
            <a:ext cx="5709218" cy="470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ladsholder til indhold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10632" y="462572"/>
            <a:ext cx="357187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ladsholder til indhold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610632" y="3140968"/>
            <a:ext cx="1553656" cy="30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Bille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6569" y="3145226"/>
            <a:ext cx="1785938" cy="2987507"/>
          </a:xfrm>
          <a:prstGeom prst="rect">
            <a:avLst/>
          </a:prstGeom>
        </p:spPr>
      </p:pic>
      <p:sp>
        <p:nvSpPr>
          <p:cNvPr id="11" name="5-takket stjerne 10"/>
          <p:cNvSpPr/>
          <p:nvPr/>
        </p:nvSpPr>
        <p:spPr>
          <a:xfrm>
            <a:off x="4846748" y="692696"/>
            <a:ext cx="457200" cy="36617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5-takket stjerne 11"/>
          <p:cNvSpPr/>
          <p:nvPr/>
        </p:nvSpPr>
        <p:spPr>
          <a:xfrm>
            <a:off x="4846748" y="1074440"/>
            <a:ext cx="457200" cy="36617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5-takket stjerne 12"/>
          <p:cNvSpPr/>
          <p:nvPr/>
        </p:nvSpPr>
        <p:spPr>
          <a:xfrm>
            <a:off x="4846748" y="3145226"/>
            <a:ext cx="457200" cy="36617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5-takket stjerne 13"/>
          <p:cNvSpPr/>
          <p:nvPr/>
        </p:nvSpPr>
        <p:spPr>
          <a:xfrm>
            <a:off x="2627784" y="4294675"/>
            <a:ext cx="457200" cy="36617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07334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da-DK" altLang="da-DK" smtClean="0"/>
              <a:t>A A R H U S   U N I V E R S I T E T</a:t>
            </a:r>
          </a:p>
          <a:p>
            <a:pPr>
              <a:defRPr/>
            </a:pPr>
            <a:endParaRPr lang="da-DK" altLang="da-DK" smtClean="0"/>
          </a:p>
          <a:p>
            <a:pPr>
              <a:defRPr/>
            </a:pPr>
            <a:r>
              <a:rPr lang="da-DK" altLang="da-DK" smtClean="0"/>
              <a:t>Institut for Kommunikation og kultur</a:t>
            </a:r>
            <a:endParaRPr lang="da-DK" altLang="da-DK"/>
          </a:p>
        </p:txBody>
      </p:sp>
      <p:sp>
        <p:nvSpPr>
          <p:cNvPr id="5" name="Pladsholder til diasnummer 4"/>
          <p:cNvSpPr>
            <a:spLocks noGrp="1"/>
          </p:cNvSpPr>
          <p:nvPr>
            <p:ph type="sldNum" sz="quarter" idx="11"/>
          </p:nvPr>
        </p:nvSpPr>
        <p:spPr/>
        <p:txBody>
          <a:bodyPr/>
          <a:lstStyle/>
          <a:p>
            <a:pPr>
              <a:defRPr/>
            </a:pPr>
            <a:r>
              <a:rPr lang="da-DK" altLang="da-DK" smtClean="0"/>
              <a:t>Ole Togeby 2017: </a:t>
            </a:r>
            <a:r>
              <a:rPr lang="da-DK" altLang="da-DK" i="1" smtClean="0"/>
              <a:t>Vejene omkring Pisa</a:t>
            </a:r>
          </a:p>
          <a:p>
            <a:pPr>
              <a:defRPr/>
            </a:pPr>
            <a:endParaRPr lang="da-DK" altLang="da-DK" i="1" smtClean="0"/>
          </a:p>
          <a:p>
            <a:pPr>
              <a:defRPr/>
            </a:pPr>
            <a:endParaRPr lang="da-DK" altLang="da-DK" i="1" smtClean="0"/>
          </a:p>
          <a:p>
            <a:pPr>
              <a:defRPr/>
            </a:pPr>
            <a:endParaRPr lang="da-DK" altLang="da-DK" i="1"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68189"/>
            <a:ext cx="8208912" cy="5465767"/>
          </a:xfrm>
          <a:prstGeom prst="rect">
            <a:avLst/>
          </a:prstGeom>
        </p:spPr>
      </p:pic>
    </p:spTree>
    <p:extLst>
      <p:ext uri="{BB962C8B-B14F-4D97-AF65-F5344CB8AC3E}">
        <p14:creationId xmlns:p14="http://schemas.microsoft.com/office/powerpoint/2010/main" val="15758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da-DK" altLang="da-DK" dirty="0" err="1" smtClean="0"/>
              <a:t>Hamartia</a:t>
            </a:r>
            <a:r>
              <a:rPr lang="da-DK" altLang="da-DK" dirty="0" smtClean="0"/>
              <a:t> og </a:t>
            </a:r>
            <a:r>
              <a:rPr lang="da-DK" altLang="da-DK" dirty="0" err="1" smtClean="0"/>
              <a:t>anagnorisis</a:t>
            </a:r>
            <a:r>
              <a:rPr lang="da-DK" altLang="da-DK" dirty="0" smtClean="0"/>
              <a:t> </a:t>
            </a:r>
            <a:endParaRPr lang="da-DK" altLang="da-DK" dirty="0" smtClean="0"/>
          </a:p>
        </p:txBody>
      </p:sp>
      <p:sp>
        <p:nvSpPr>
          <p:cNvPr id="34819" name="Rectangle 3"/>
          <p:cNvSpPr>
            <a:spLocks noGrp="1" noChangeArrowheads="1"/>
          </p:cNvSpPr>
          <p:nvPr>
            <p:ph type="body" idx="1"/>
          </p:nvPr>
        </p:nvSpPr>
        <p:spPr/>
        <p:txBody>
          <a:bodyPr/>
          <a:lstStyle/>
          <a:p>
            <a:pPr eaLnBrk="1" hangingPunct="1">
              <a:lnSpc>
                <a:spcPct val="80000"/>
              </a:lnSpc>
            </a:pPr>
            <a:r>
              <a:rPr lang="da-DK" altLang="da-DK" sz="2400" dirty="0" smtClean="0"/>
              <a:t>Denne historiens enhed holdes ifølge Aristoteles sammen af at der i handlingen sker et skæbne- eller et handlingsomslag (</a:t>
            </a:r>
            <a:r>
              <a:rPr lang="da-DK" altLang="da-DK" sz="2400" dirty="0" err="1" smtClean="0"/>
              <a:t>peripeti</a:t>
            </a:r>
            <a:r>
              <a:rPr lang="da-DK" altLang="da-DK" sz="2400" dirty="0" smtClean="0"/>
              <a:t>), og som en nødvendig eller rimelig følge heraf: en gen- og </a:t>
            </a:r>
            <a:r>
              <a:rPr lang="da-DK" altLang="da-DK" sz="2400" dirty="0" err="1" smtClean="0"/>
              <a:t>omerkendelse</a:t>
            </a:r>
            <a:r>
              <a:rPr lang="da-DK" altLang="da-DK" sz="2400" dirty="0" smtClean="0"/>
              <a:t> </a:t>
            </a:r>
            <a:r>
              <a:rPr lang="da-DK" altLang="da-DK" sz="2400" dirty="0" smtClean="0"/>
              <a:t>(</a:t>
            </a:r>
            <a:r>
              <a:rPr lang="da-DK" altLang="da-DK" sz="2400" dirty="0" err="1" smtClean="0"/>
              <a:t>anagnorisis</a:t>
            </a:r>
            <a:r>
              <a:rPr lang="da-DK" altLang="da-DK" sz="2400" dirty="0" smtClean="0"/>
              <a:t>) efter et fejlskud (</a:t>
            </a:r>
            <a:r>
              <a:rPr lang="da-DK" altLang="da-DK" sz="2400" dirty="0" err="1" smtClean="0"/>
              <a:t>hamartia</a:t>
            </a:r>
            <a:r>
              <a:rPr lang="da-DK" altLang="da-DK" sz="2400" dirty="0" smtClean="0"/>
              <a:t>). </a:t>
            </a:r>
          </a:p>
          <a:p>
            <a:pPr eaLnBrk="1" hangingPunct="1">
              <a:lnSpc>
                <a:spcPct val="80000"/>
              </a:lnSpc>
            </a:pPr>
            <a:r>
              <a:rPr lang="da-DK" altLang="da-DK" sz="2400" dirty="0" smtClean="0"/>
              <a:t>Tingene </a:t>
            </a:r>
            <a:r>
              <a:rPr lang="da-DK" altLang="da-DK" sz="2400" dirty="0" smtClean="0"/>
              <a:t>sker ikke blot efter (post) andre ting, men også på grund af (</a:t>
            </a:r>
            <a:r>
              <a:rPr lang="da-DK" altLang="da-DK" sz="2400" dirty="0" err="1" smtClean="0"/>
              <a:t>propter</a:t>
            </a:r>
            <a:r>
              <a:rPr lang="da-DK" altLang="da-DK" sz="2400" dirty="0" smtClean="0"/>
              <a:t>) </a:t>
            </a:r>
            <a:r>
              <a:rPr lang="da-DK" altLang="da-DK" sz="2400" dirty="0" smtClean="0"/>
              <a:t>dem . </a:t>
            </a:r>
            <a:r>
              <a:rPr lang="da-DK" altLang="da-DK" sz="2400" dirty="0" smtClean="0"/>
              <a:t>Skæbneomslaget er en pludselig forandring fra lykke til ulykke eller fra ulykke til lykke, som bør indtræffe med sandsynlighed eller nødvendighed. Erkendelsen er en forandring fra uvidenhed </a:t>
            </a:r>
            <a:r>
              <a:rPr lang="da-DK" altLang="da-DK" sz="2400" dirty="0" smtClean="0"/>
              <a:t>og fejltagelser til </a:t>
            </a:r>
            <a:r>
              <a:rPr lang="da-DK" altLang="da-DK" sz="2400" dirty="0" smtClean="0"/>
              <a:t>indsigt og viden</a:t>
            </a:r>
          </a:p>
        </p:txBody>
      </p:sp>
    </p:spTree>
    <p:extLst>
      <p:ext uri="{BB962C8B-B14F-4D97-AF65-F5344CB8AC3E}">
        <p14:creationId xmlns:p14="http://schemas.microsoft.com/office/powerpoint/2010/main" val="2372694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U design">
  <a:themeElements>
    <a:clrScheme name="1_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U 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U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U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U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U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U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U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U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U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U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U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U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18860</TotalTime>
  <Words>2760</Words>
  <Application>Microsoft Office PowerPoint</Application>
  <PresentationFormat>Skærmshow (4:3)</PresentationFormat>
  <Paragraphs>343</Paragraphs>
  <Slides>52</Slides>
  <Notes>16</Notes>
  <HiddenSlides>0</HiddenSlides>
  <MMClips>0</MMClips>
  <ScaleCrop>false</ScaleCrop>
  <HeadingPairs>
    <vt:vector size="4" baseType="variant">
      <vt:variant>
        <vt:lpstr>Tema</vt:lpstr>
      </vt:variant>
      <vt:variant>
        <vt:i4>1</vt:i4>
      </vt:variant>
      <vt:variant>
        <vt:lpstr>Diastitler</vt:lpstr>
      </vt:variant>
      <vt:variant>
        <vt:i4>52</vt:i4>
      </vt:variant>
    </vt:vector>
  </HeadingPairs>
  <TitlesOfParts>
    <vt:vector size="53" baseType="lpstr">
      <vt:lpstr>1_AU design</vt:lpstr>
      <vt:lpstr>Omvejene til  Pisa</vt:lpstr>
      <vt:lpstr>Historien som et pentagram</vt:lpstr>
      <vt:lpstr>PowerPoint-præsentation</vt:lpstr>
      <vt:lpstr>PowerPoint-præsentation</vt:lpstr>
      <vt:lpstr>PowerPoint-præsentation</vt:lpstr>
      <vt:lpstr>PowerPoint-præsentation</vt:lpstr>
      <vt:lpstr>PowerPoint-præsentation</vt:lpstr>
      <vt:lpstr>PowerPoint-præsentation</vt:lpstr>
      <vt:lpstr>Hamartia og anagnorisis </vt:lpstr>
      <vt:lpstr>Hamartia og anagnorisis </vt:lpstr>
      <vt:lpstr>Livets veje</vt:lpstr>
      <vt:lpstr>Livets veje</vt:lpstr>
      <vt:lpstr>Livets veje</vt:lpstr>
      <vt:lpstr>Livets veje</vt:lpstr>
      <vt:lpstr>Livets veje</vt:lpstr>
      <vt:lpstr>Livets veje</vt:lpstr>
      <vt:lpstr>Livets veje</vt:lpstr>
      <vt:lpstr>Fuldførte løbet og bevarede troen</vt:lpstr>
      <vt:lpstr>Paulus</vt:lpstr>
      <vt:lpstr>Anagnorisis </vt:lpstr>
      <vt:lpstr>Dommedag </vt:lpstr>
      <vt:lpstr>Eksempler på hamartia og efterfølgende anagnorisis</vt:lpstr>
      <vt:lpstr>Hamartia og anagnorisis</vt:lpstr>
      <vt:lpstr>Hamartia og anagnorisis</vt:lpstr>
      <vt:lpstr>Hamartia og anagnorisis</vt:lpstr>
      <vt:lpstr>Hamartia og anagnorisis</vt:lpstr>
      <vt:lpstr>Hamartia og anagnorisis</vt:lpstr>
      <vt:lpstr>PowerPoint-præsentation</vt:lpstr>
      <vt:lpstr>Tomme pladser: Historien om bravoen</vt:lpstr>
      <vt:lpstr>Historien om bravoen</vt:lpstr>
      <vt:lpstr>Tomme pladser:  historien om Potifars hustru</vt:lpstr>
      <vt:lpstr>PowerPoint-præsentation</vt:lpstr>
      <vt:lpstr>Den rigtige sammenhæng</vt:lpstr>
      <vt:lpstr>PowerPoint-præsentation</vt:lpstr>
      <vt:lpstr>Tomme pladser: Historien om Dante og Beatrice</vt:lpstr>
      <vt:lpstr>Dante og Beatrice</vt:lpstr>
      <vt:lpstr>Tomme pladser: Historien om Apollon og Dafne</vt:lpstr>
      <vt:lpstr>Dante og Beatrice</vt:lpstr>
      <vt:lpstr>PowerPoint-præsentation</vt:lpstr>
      <vt:lpstr>PowerPoint-præsentation</vt:lpstr>
      <vt:lpstr>PowerPoint-præsentation</vt:lpstr>
      <vt:lpstr>Gode Gerninger uden at tænke der paa</vt:lpstr>
      <vt:lpstr>August von Schimmelmann</vt:lpstr>
      <vt:lpstr>PowerPoint-præsentation</vt:lpstr>
      <vt:lpstr>PowerPoint-præsentation</vt:lpstr>
      <vt:lpstr>PowerPoint-præsentation</vt:lpstr>
      <vt:lpstr>PowerPoint-præsentation</vt:lpstr>
      <vt:lpstr>PowerPoint-præsentation</vt:lpstr>
      <vt:lpstr>Agnese</vt:lpstr>
      <vt:lpstr>Nino</vt:lpstr>
      <vt:lpstr>Potenziani</vt:lpstr>
      <vt:lpstr>Himmelfart og Danaë</vt:lpstr>
    </vt:vector>
  </TitlesOfParts>
  <Company>Ellensvej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 og billede</dc:title>
  <dc:creator>Ole Togeby</dc:creator>
  <cp:lastModifiedBy>Ole Togeby</cp:lastModifiedBy>
  <cp:revision>143</cp:revision>
  <cp:lastPrinted>2017-11-05T16:44:38Z</cp:lastPrinted>
  <dcterms:created xsi:type="dcterms:W3CDTF">2009-08-18T07:20:44Z</dcterms:created>
  <dcterms:modified xsi:type="dcterms:W3CDTF">2017-11-06T13:15:45Z</dcterms:modified>
</cp:coreProperties>
</file>