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84"/>
  </p:notesMasterIdLst>
  <p:handoutMasterIdLst>
    <p:handoutMasterId r:id="rId85"/>
  </p:handoutMasterIdLst>
  <p:sldIdLst>
    <p:sldId id="256" r:id="rId2"/>
    <p:sldId id="375" r:id="rId3"/>
    <p:sldId id="518" r:id="rId4"/>
    <p:sldId id="562" r:id="rId5"/>
    <p:sldId id="573" r:id="rId6"/>
    <p:sldId id="572" r:id="rId7"/>
    <p:sldId id="571" r:id="rId8"/>
    <p:sldId id="568" r:id="rId9"/>
    <p:sldId id="561" r:id="rId10"/>
    <p:sldId id="519" r:id="rId11"/>
    <p:sldId id="352" r:id="rId12"/>
    <p:sldId id="521" r:id="rId13"/>
    <p:sldId id="353" r:id="rId14"/>
    <p:sldId id="428" r:id="rId15"/>
    <p:sldId id="480" r:id="rId16"/>
    <p:sldId id="356" r:id="rId17"/>
    <p:sldId id="482" r:id="rId18"/>
    <p:sldId id="354" r:id="rId19"/>
    <p:sldId id="355" r:id="rId20"/>
    <p:sldId id="490" r:id="rId21"/>
    <p:sldId id="523" r:id="rId22"/>
    <p:sldId id="499" r:id="rId23"/>
    <p:sldId id="569" r:id="rId24"/>
    <p:sldId id="503" r:id="rId25"/>
    <p:sldId id="502" r:id="rId26"/>
    <p:sldId id="574" r:id="rId27"/>
    <p:sldId id="570" r:id="rId28"/>
    <p:sldId id="501" r:id="rId29"/>
    <p:sldId id="359" r:id="rId30"/>
    <p:sldId id="360" r:id="rId31"/>
    <p:sldId id="362" r:id="rId32"/>
    <p:sldId id="363" r:id="rId33"/>
    <p:sldId id="364" r:id="rId34"/>
    <p:sldId id="365" r:id="rId35"/>
    <p:sldId id="366" r:id="rId36"/>
    <p:sldId id="367" r:id="rId37"/>
    <p:sldId id="520" r:id="rId38"/>
    <p:sldId id="418" r:id="rId39"/>
    <p:sldId id="419" r:id="rId40"/>
    <p:sldId id="485" r:id="rId41"/>
    <p:sldId id="426" r:id="rId42"/>
    <p:sldId id="421" r:id="rId43"/>
    <p:sldId id="425" r:id="rId44"/>
    <p:sldId id="402" r:id="rId45"/>
    <p:sldId id="403" r:id="rId46"/>
    <p:sldId id="404" r:id="rId47"/>
    <p:sldId id="405" r:id="rId48"/>
    <p:sldId id="406" r:id="rId49"/>
    <p:sldId id="435" r:id="rId50"/>
    <p:sldId id="410" r:id="rId51"/>
    <p:sldId id="439" r:id="rId52"/>
    <p:sldId id="438" r:id="rId53"/>
    <p:sldId id="440" r:id="rId54"/>
    <p:sldId id="401" r:id="rId55"/>
    <p:sldId id="373" r:id="rId56"/>
    <p:sldId id="371" r:id="rId57"/>
    <p:sldId id="372" r:id="rId58"/>
    <p:sldId id="374" r:id="rId59"/>
    <p:sldId id="370" r:id="rId60"/>
    <p:sldId id="400" r:id="rId61"/>
    <p:sldId id="462" r:id="rId62"/>
    <p:sldId id="528" r:id="rId63"/>
    <p:sldId id="530" r:id="rId64"/>
    <p:sldId id="531" r:id="rId65"/>
    <p:sldId id="532" r:id="rId66"/>
    <p:sldId id="534" r:id="rId67"/>
    <p:sldId id="535" r:id="rId68"/>
    <p:sldId id="536" r:id="rId69"/>
    <p:sldId id="558" r:id="rId70"/>
    <p:sldId id="537" r:id="rId71"/>
    <p:sldId id="539" r:id="rId72"/>
    <p:sldId id="540" r:id="rId73"/>
    <p:sldId id="541" r:id="rId74"/>
    <p:sldId id="543" r:id="rId75"/>
    <p:sldId id="544" r:id="rId76"/>
    <p:sldId id="548" r:id="rId77"/>
    <p:sldId id="549" r:id="rId78"/>
    <p:sldId id="550" r:id="rId79"/>
    <p:sldId id="559" r:id="rId80"/>
    <p:sldId id="560" r:id="rId81"/>
    <p:sldId id="332" r:id="rId82"/>
    <p:sldId id="468" r:id="rId83"/>
  </p:sldIdLst>
  <p:sldSz cx="9144000" cy="6858000" type="screen4x3"/>
  <p:notesSz cx="6867525" cy="9994900"/>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3" autoAdjust="0"/>
    <p:restoredTop sz="86343" autoAdjust="0"/>
  </p:normalViewPr>
  <p:slideViewPr>
    <p:cSldViewPr>
      <p:cViewPr varScale="1">
        <p:scale>
          <a:sx n="95" d="100"/>
          <a:sy n="95" d="100"/>
        </p:scale>
        <p:origin x="-1500"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1614" y="4302"/>
      </p:cViewPr>
      <p:guideLst>
        <p:guide orient="horz" pos="3147"/>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5219" cy="500305"/>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smtClean="0"/>
            </a:lvl1pPr>
          </a:lstStyle>
          <a:p>
            <a:pPr>
              <a:defRPr/>
            </a:pPr>
            <a:r>
              <a:rPr lang="da-DK"/>
              <a:t>Ole Togeby: Tekskomposition</a:t>
            </a:r>
          </a:p>
        </p:txBody>
      </p:sp>
      <p:sp>
        <p:nvSpPr>
          <p:cNvPr id="40963" name="Rectangle 3"/>
          <p:cNvSpPr>
            <a:spLocks noGrp="1" noChangeArrowheads="1"/>
          </p:cNvSpPr>
          <p:nvPr>
            <p:ph type="dt" sz="quarter" idx="1"/>
          </p:nvPr>
        </p:nvSpPr>
        <p:spPr bwMode="auto">
          <a:xfrm>
            <a:off x="3890671" y="0"/>
            <a:ext cx="2975219" cy="500305"/>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smtClean="0"/>
            </a:lvl1pPr>
          </a:lstStyle>
          <a:p>
            <a:pPr>
              <a:defRPr/>
            </a:pPr>
            <a:fld id="{37EEFB02-84FB-4C0B-BC1E-AB4B2575576B}" type="datetime1">
              <a:rPr lang="da-DK"/>
              <a:pPr>
                <a:defRPr/>
              </a:pPr>
              <a:t>15-02-2013</a:t>
            </a:fld>
            <a:endParaRPr lang="da-DK"/>
          </a:p>
        </p:txBody>
      </p:sp>
      <p:sp>
        <p:nvSpPr>
          <p:cNvPr id="40964" name="Rectangle 4"/>
          <p:cNvSpPr>
            <a:spLocks noGrp="1" noChangeArrowheads="1"/>
          </p:cNvSpPr>
          <p:nvPr>
            <p:ph type="ftr" sz="quarter" idx="2"/>
          </p:nvPr>
        </p:nvSpPr>
        <p:spPr bwMode="auto">
          <a:xfrm>
            <a:off x="0" y="9492997"/>
            <a:ext cx="3434580" cy="217385"/>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smtClean="0"/>
            </a:lvl1pPr>
          </a:lstStyle>
          <a:p>
            <a:pPr>
              <a:defRPr/>
            </a:pPr>
            <a:r>
              <a:rPr lang="da-DK"/>
              <a:t>Folkeuniversitetet: Tekstkomposition 2010</a:t>
            </a:r>
          </a:p>
        </p:txBody>
      </p:sp>
      <p:sp>
        <p:nvSpPr>
          <p:cNvPr id="40965" name="Rectangle 5"/>
          <p:cNvSpPr>
            <a:spLocks noGrp="1" noChangeArrowheads="1"/>
          </p:cNvSpPr>
          <p:nvPr>
            <p:ph type="sldNum" sz="quarter" idx="3"/>
          </p:nvPr>
        </p:nvSpPr>
        <p:spPr bwMode="auto">
          <a:xfrm>
            <a:off x="3890671" y="9492998"/>
            <a:ext cx="2975219" cy="500304"/>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smtClean="0"/>
            </a:lvl1pPr>
          </a:lstStyle>
          <a:p>
            <a:pPr>
              <a:defRPr/>
            </a:pPr>
            <a:fld id="{48A6D36F-0908-4804-B21F-EB6987EAF6A2}" type="slidenum">
              <a:rPr lang="da-DK"/>
              <a:pPr>
                <a:defRPr/>
              </a:pPr>
              <a:t>‹nr.›</a:t>
            </a:fld>
            <a:endParaRPr lang="da-DK"/>
          </a:p>
        </p:txBody>
      </p:sp>
    </p:spTree>
    <p:extLst>
      <p:ext uri="{BB962C8B-B14F-4D97-AF65-F5344CB8AC3E}">
        <p14:creationId xmlns:p14="http://schemas.microsoft.com/office/powerpoint/2010/main" val="1774422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5219" cy="500305"/>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a:ea typeface="+mn-ea"/>
              </a:defRPr>
            </a:lvl1pPr>
          </a:lstStyle>
          <a:p>
            <a:pPr>
              <a:defRPr/>
            </a:pPr>
            <a:r>
              <a:rPr lang="da-DK"/>
              <a:t>Ole Togeby</a:t>
            </a:r>
            <a:endParaRPr lang="da-DK" dirty="0"/>
          </a:p>
        </p:txBody>
      </p:sp>
      <p:sp>
        <p:nvSpPr>
          <p:cNvPr id="20483" name="Rectangle 3"/>
          <p:cNvSpPr>
            <a:spLocks noGrp="1" noChangeArrowheads="1"/>
          </p:cNvSpPr>
          <p:nvPr>
            <p:ph type="dt" idx="1"/>
          </p:nvPr>
        </p:nvSpPr>
        <p:spPr bwMode="auto">
          <a:xfrm>
            <a:off x="3890671" y="0"/>
            <a:ext cx="2975219" cy="500305"/>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smtClean="0"/>
            </a:lvl1pPr>
          </a:lstStyle>
          <a:p>
            <a:pPr>
              <a:defRPr/>
            </a:pPr>
            <a:fld id="{9D943960-9F37-41DD-8331-335842C617E6}" type="datetime1">
              <a:rPr lang="da-DK"/>
              <a:pPr>
                <a:defRPr/>
              </a:pPr>
              <a:t>15-02-2013</a:t>
            </a:fld>
            <a:endParaRPr lang="da-DK"/>
          </a:p>
        </p:txBody>
      </p:sp>
      <p:sp>
        <p:nvSpPr>
          <p:cNvPr id="86020" name="Rectangle 4"/>
          <p:cNvSpPr>
            <a:spLocks noGrp="1" noRot="1" noChangeAspect="1" noChangeArrowheads="1" noTextEdit="1"/>
          </p:cNvSpPr>
          <p:nvPr>
            <p:ph type="sldImg" idx="2"/>
          </p:nvPr>
        </p:nvSpPr>
        <p:spPr bwMode="auto">
          <a:xfrm>
            <a:off x="935038" y="749300"/>
            <a:ext cx="499745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6589" y="4747298"/>
            <a:ext cx="5494347" cy="4497945"/>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486" name="Rectangle 6"/>
          <p:cNvSpPr>
            <a:spLocks noGrp="1" noChangeArrowheads="1"/>
          </p:cNvSpPr>
          <p:nvPr>
            <p:ph type="ftr" sz="quarter" idx="4"/>
          </p:nvPr>
        </p:nvSpPr>
        <p:spPr bwMode="auto">
          <a:xfrm>
            <a:off x="0" y="9492998"/>
            <a:ext cx="2975219" cy="500304"/>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a:ea typeface="+mn-ea"/>
              </a:defRPr>
            </a:lvl1pPr>
          </a:lstStyle>
          <a:p>
            <a:pPr>
              <a:defRPr/>
            </a:pPr>
            <a:r>
              <a:rPr lang="da-DK"/>
              <a:t>Tekstkomposition 2010</a:t>
            </a:r>
            <a:endParaRPr lang="da-DK" dirty="0"/>
          </a:p>
        </p:txBody>
      </p:sp>
      <p:sp>
        <p:nvSpPr>
          <p:cNvPr id="20487" name="Rectangle 7"/>
          <p:cNvSpPr>
            <a:spLocks noGrp="1" noChangeArrowheads="1"/>
          </p:cNvSpPr>
          <p:nvPr>
            <p:ph type="sldNum" sz="quarter" idx="5"/>
          </p:nvPr>
        </p:nvSpPr>
        <p:spPr bwMode="auto">
          <a:xfrm>
            <a:off x="3890671" y="9492998"/>
            <a:ext cx="2975219" cy="500304"/>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smtClean="0"/>
            </a:lvl1pPr>
          </a:lstStyle>
          <a:p>
            <a:pPr>
              <a:defRPr/>
            </a:pPr>
            <a:fld id="{70453D31-0931-4A23-A7A6-00060A833876}" type="slidenum">
              <a:rPr lang="da-DK"/>
              <a:pPr>
                <a:defRPr/>
              </a:pPr>
              <a:t>‹nr.›</a:t>
            </a:fld>
            <a:endParaRPr lang="da-DK"/>
          </a:p>
        </p:txBody>
      </p:sp>
    </p:spTree>
    <p:extLst>
      <p:ext uri="{BB962C8B-B14F-4D97-AF65-F5344CB8AC3E}">
        <p14:creationId xmlns:p14="http://schemas.microsoft.com/office/powerpoint/2010/main" val="386388636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87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9CCFAE0-12DC-4AD6-9469-2A4E4EE27AD2}" type="datetime1">
              <a:rPr lang="da-DK"/>
              <a:pPr eaLnBrk="1" hangingPunct="1"/>
              <a:t>15-02-2013</a:t>
            </a:fld>
            <a:endParaRPr lang="da-DK"/>
          </a:p>
        </p:txBody>
      </p:sp>
      <p:sp>
        <p:nvSpPr>
          <p:cNvPr id="870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870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4ADA0AC-7496-483A-86F5-EBD79EEB2DDA}" type="slidenum">
              <a:rPr lang="da-DK"/>
              <a:pPr eaLnBrk="1" hangingPunct="1"/>
              <a:t>1</a:t>
            </a:fld>
            <a:endParaRPr lang="da-DK"/>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72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72322C4-E6F0-440D-9642-235F85E4D800}" type="datetime1">
              <a:rPr lang="da-DK"/>
              <a:pPr eaLnBrk="1" hangingPunct="1"/>
              <a:t>15-02-2013</a:t>
            </a:fld>
            <a:endParaRPr lang="da-DK"/>
          </a:p>
        </p:txBody>
      </p:sp>
      <p:sp>
        <p:nvSpPr>
          <p:cNvPr id="972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72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CA4490A-9CEB-49F2-93EE-A4A1374EB078}" type="slidenum">
              <a:rPr lang="da-DK"/>
              <a:pPr eaLnBrk="1" hangingPunct="1"/>
              <a:t>19</a:t>
            </a:fld>
            <a:endParaRPr lang="da-DK"/>
          </a:p>
        </p:txBody>
      </p:sp>
      <p:sp>
        <p:nvSpPr>
          <p:cNvPr id="97286" name="Pladsholder til diasbillede 1"/>
          <p:cNvSpPr>
            <a:spLocks noGrp="1" noRot="1" noChangeAspect="1" noTextEdit="1"/>
          </p:cNvSpPr>
          <p:nvPr>
            <p:ph type="sldImg"/>
          </p:nvPr>
        </p:nvSpPr>
        <p:spPr>
          <a:ln/>
        </p:spPr>
      </p:sp>
      <p:sp>
        <p:nvSpPr>
          <p:cNvPr id="9728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7288" name="Pladsholder til sidehoved 3"/>
          <p:cNvSpPr txBox="1">
            <a:spLocks noGrp="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97289" name="Pladsholder til dato 4"/>
          <p:cNvSpPr txBox="1">
            <a:spLocks noGrp="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61046169-B956-47B5-8E26-1A0404721FD6}" type="datetime1">
              <a:rPr lang="da-DK" sz="1200"/>
              <a:pPr algn="r" eaLnBrk="1" hangingPunct="1"/>
              <a:t>15-02-2013</a:t>
            </a:fld>
            <a:endParaRPr lang="da-DK" sz="1200"/>
          </a:p>
        </p:txBody>
      </p:sp>
      <p:sp>
        <p:nvSpPr>
          <p:cNvPr id="97290" name="Pladsholder til sidefod 5"/>
          <p:cNvSpPr txBox="1">
            <a:spLocks noGrp="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97291" name="Pladsholder til diasnummer 6"/>
          <p:cNvSpPr txBox="1">
            <a:spLocks noGrp="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E9AB90F-27FF-456E-96B6-119E9195A17A}" type="slidenum">
              <a:rPr lang="da-DK" sz="1200"/>
              <a:pPr algn="r" eaLnBrk="1" hangingPunct="1"/>
              <a:t>19</a:t>
            </a:fld>
            <a:endParaRPr lang="da-DK"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dsholder til diasbillede 1"/>
          <p:cNvSpPr>
            <a:spLocks noGrp="1" noRot="1" noChangeAspect="1" noTextEdit="1"/>
          </p:cNvSpPr>
          <p:nvPr>
            <p:ph type="sldImg"/>
          </p:nvPr>
        </p:nvSpPr>
        <p:spPr>
          <a:ln/>
        </p:spPr>
      </p:sp>
      <p:sp>
        <p:nvSpPr>
          <p:cNvPr id="9830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8308"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8309"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D6474E9-69C1-4113-BFA8-E9DDBF3CD5BD}" type="datetime1">
              <a:rPr lang="da-DK"/>
              <a:pPr eaLnBrk="1" hangingPunct="1"/>
              <a:t>15-02-2013</a:t>
            </a:fld>
            <a:endParaRPr lang="da-DK"/>
          </a:p>
        </p:txBody>
      </p:sp>
      <p:sp>
        <p:nvSpPr>
          <p:cNvPr id="98310"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8311"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6F3AF05-86EB-46C8-B7E0-D1A7C791D586}" type="slidenum">
              <a:rPr lang="da-DK"/>
              <a:pPr eaLnBrk="1" hangingPunct="1"/>
              <a:t>20</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Deiktisk (relativ) henvisning: </a:t>
            </a:r>
          </a:p>
          <a:p>
            <a:pPr lvl="1"/>
            <a:r>
              <a:rPr lang="da-DK" smtClean="0"/>
              <a:t>Afsenderen forankrer et omtalt emne x til kommunikationens deiktiske centrum (jeg-her-nu), ved enten at bruge nærdeiktiske ord: </a:t>
            </a:r>
            <a:r>
              <a:rPr lang="da-DK" i="1" smtClean="0"/>
              <a:t>jeg, her, nu</a:t>
            </a:r>
            <a:r>
              <a:rPr lang="da-DK" smtClean="0"/>
              <a:t>, eller ved at bruge fjerndeiktiske ord: </a:t>
            </a:r>
            <a:r>
              <a:rPr lang="da-DK" i="1" smtClean="0"/>
              <a:t>du, der, snart, fornylig</a:t>
            </a:r>
            <a:r>
              <a:rPr lang="da-DK" smtClean="0"/>
              <a:t>, fx </a:t>
            </a:r>
            <a:r>
              <a:rPr lang="da-DK" i="1" smtClean="0"/>
              <a:t>Nu retter du kritikken og hele din vrede mod forældreansversloven!! Men reelt er fejlen din.......OG TABEREN ER DET BARN DU HAR BRAGT TIL VERDEN ...</a:t>
            </a:r>
            <a:r>
              <a:rPr lang="da-DK" smtClean="0"/>
              <a:t> Den omtalte situation bliver identisk med kommunikationssituationen. Deiktisk henvisning findes altid i de ytringer som kaldes </a:t>
            </a:r>
            <a:r>
              <a:rPr lang="da-DK" i="1" smtClean="0"/>
              <a:t>performativer</a:t>
            </a:r>
            <a:r>
              <a:rPr lang="da-DK" smtClean="0"/>
              <a:t>, dem hvor man gør noget ved hjælp af ord, fx </a:t>
            </a:r>
            <a:r>
              <a:rPr lang="da-DK" i="1" u="sng" smtClean="0"/>
              <a:t>Jeg</a:t>
            </a:r>
            <a:r>
              <a:rPr lang="da-DK" i="1" smtClean="0"/>
              <a:t> lover </a:t>
            </a:r>
            <a:r>
              <a:rPr lang="da-DK" i="1" u="sng" smtClean="0"/>
              <a:t>hermed</a:t>
            </a:r>
            <a:r>
              <a:rPr lang="da-DK" i="1" smtClean="0"/>
              <a:t> at komme</a:t>
            </a:r>
            <a:r>
              <a:rPr lang="da-DK" smtClean="0"/>
              <a:t>.</a:t>
            </a:r>
          </a:p>
          <a:p>
            <a:endParaRPr lang="da-DK" smtClean="0"/>
          </a:p>
          <a:p>
            <a:r>
              <a:rPr lang="da-DK" smtClean="0"/>
              <a:t>Historisk (absolut) henvisning:</a:t>
            </a:r>
          </a:p>
          <a:p>
            <a:pPr lvl="1"/>
            <a:r>
              <a:rPr lang="da-DK" smtClean="0"/>
              <a:t>Afsenderen forankrer et omtalt emne x historisk (absolut) ved at angive dets relation til emner og kendsgerninger som forudsættes at stå i et for parterne velkendt forhold til kommunikationssituationen, ofte via tidsregning og geografi, fx </a:t>
            </a:r>
            <a:r>
              <a:rPr lang="da-DK" i="1" u="sng" smtClean="0"/>
              <a:t>Venstres skatteordfører</a:t>
            </a:r>
            <a:r>
              <a:rPr lang="da-DK" i="1" smtClean="0"/>
              <a:t> udtaler i </a:t>
            </a:r>
            <a:r>
              <a:rPr lang="da-DK" i="1" u="sng" smtClean="0"/>
              <a:t>Information</a:t>
            </a:r>
            <a:r>
              <a:rPr lang="da-DK" i="1" smtClean="0"/>
              <a:t> (den </a:t>
            </a:r>
            <a:r>
              <a:rPr lang="da-DK" i="1" u="sng" smtClean="0"/>
              <a:t>15. februar</a:t>
            </a:r>
            <a:r>
              <a:rPr lang="da-DK" i="1" smtClean="0"/>
              <a:t>), at </a:t>
            </a:r>
            <a:r>
              <a:rPr lang="da-DK" i="1" u="sng" smtClean="0"/>
              <a:t>danskerne</a:t>
            </a:r>
            <a:r>
              <a:rPr lang="da-DK" i="1" smtClean="0"/>
              <a:t> ikke frygter skattestigninger mere, og at det skyldes “</a:t>
            </a:r>
            <a:r>
              <a:rPr lang="da-DK" i="1" u="sng" smtClean="0"/>
              <a:t>skattestoppets</a:t>
            </a:r>
            <a:r>
              <a:rPr lang="da-DK" i="1" smtClean="0"/>
              <a:t> succes”.</a:t>
            </a:r>
            <a:r>
              <a:rPr lang="da-DK" smtClean="0"/>
              <a:t> Den omtalte situation og kommunikationssituationen er adskilt men forbundet i tid eller rum.  </a:t>
            </a:r>
          </a:p>
          <a:p>
            <a:endParaRPr lang="da-DK" smtClean="0"/>
          </a:p>
          <a:p>
            <a:r>
              <a:rPr lang="da-DK" smtClean="0"/>
              <a:t>Fiktiv (skrømtvis) henvisning:</a:t>
            </a:r>
          </a:p>
          <a:p>
            <a:pPr lvl="1"/>
            <a:r>
              <a:rPr lang="da-DK" smtClean="0"/>
              <a:t>Afsenderens forankring af x sker fiktivt, dvs.  på skrømt og uden nogen for begge parter velkendt og kontrollerbar relation mellem x og kommunikationssituationen, fx </a:t>
            </a:r>
            <a:r>
              <a:rPr lang="da-DK" i="1" smtClean="0"/>
              <a:t>(T-7) 4\På voldstedet af det gamle Arreskov går der — især ved store højtider — </a:t>
            </a:r>
            <a:r>
              <a:rPr lang="da-DK" i="1" u="sng" smtClean="0"/>
              <a:t>en hvid dame</a:t>
            </a:r>
            <a:r>
              <a:rPr lang="da-DK" i="1" smtClean="0"/>
              <a:t> af en ikke helt harmløs type. 5\Hvis man ser hende, gør man klogest i at gå forbi uden at mæle et ord, 6\thi åbner man munden, kan det komme ganske dyrt at stå: </a:t>
            </a:r>
          </a:p>
          <a:p>
            <a:pPr lvl="1"/>
            <a:r>
              <a:rPr lang="da-DK" i="1" smtClean="0"/>
              <a:t>	7\</a:t>
            </a:r>
            <a:r>
              <a:rPr lang="da-DK" i="1" u="sng" smtClean="0"/>
              <a:t>En ridefoged på Arreskov</a:t>
            </a:r>
            <a:r>
              <a:rPr lang="da-DK" i="1" smtClean="0"/>
              <a:t> havde været til julegilde i en nærliggende mølle, og 8\da det nærmede sig midnat, ville han hjem, 9\men vejene var så opblødte, at de nærmest var ufarbare. </a:t>
            </a:r>
            <a:r>
              <a:rPr lang="da-DK" smtClean="0"/>
              <a:t>Herregården Arreskov kan man henvise til historisk (den ligger der og kan ses den dag i dag), men ridefogeden og den hvide dame er ikke forankret i tid eller dokumenteret med kilder. Den omtalte situation bliver derved adskilt fra kommunikationssituationen uden angiveligt at være forankret til den. I fiktion er den omtalte situation ikke en del af den kendte virkelighed, men en metafor for den virkelighed som kommunikationssituationen er en del af.</a:t>
            </a:r>
          </a:p>
          <a:p>
            <a:endParaRPr lang="da-DK" smtClean="0"/>
          </a:p>
          <a:p>
            <a:r>
              <a:rPr lang="da-DK" smtClean="0"/>
              <a:t>	Generisk (almen) henvisning:</a:t>
            </a:r>
          </a:p>
          <a:p>
            <a:pPr lvl="1"/>
            <a:r>
              <a:rPr lang="da-DK" smtClean="0"/>
              <a:t>Afsenderen forankrer emnet x ved en henvisning, ikke til et specifikt x, men til ethvert eksemplar af en kategori, dvs. generisk, fx </a:t>
            </a:r>
            <a:r>
              <a:rPr lang="da-DK" i="1" u="sng" smtClean="0"/>
              <a:t>Silkehalen lever</a:t>
            </a:r>
            <a:r>
              <a:rPr lang="da-DK" i="1" smtClean="0"/>
              <a:t> mest af kødbær og rønnebær. </a:t>
            </a:r>
            <a:r>
              <a:rPr lang="da-DK" i="1" u="sng" smtClean="0"/>
              <a:t>Den har aldrig</a:t>
            </a:r>
            <a:r>
              <a:rPr lang="da-DK" i="1" smtClean="0"/>
              <a:t> ynglet i Danmark.</a:t>
            </a:r>
            <a:r>
              <a:rPr lang="da-DK" i="1" u="sng" smtClean="0"/>
              <a:t>Silkehalen</a:t>
            </a:r>
            <a:r>
              <a:rPr lang="da-DK" i="1" smtClean="0"/>
              <a:t> kan rejse hovedtoppen lige i vejret eller lægge den næsten helt ned, som det passer </a:t>
            </a:r>
            <a:r>
              <a:rPr lang="da-DK" i="1" u="sng" smtClean="0"/>
              <a:t>fuglen</a:t>
            </a:r>
            <a:r>
              <a:rPr lang="da-DK" i="1" smtClean="0"/>
              <a:t> bedst. </a:t>
            </a:r>
          </a:p>
          <a:p>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Deiktisk (relativ) henvisning: </a:t>
            </a:r>
          </a:p>
          <a:p>
            <a:pPr lvl="1"/>
            <a:r>
              <a:rPr lang="da-DK" smtClean="0"/>
              <a:t>Afsenderen forankrer et omtalt emne x til kommunikationens deiktiske centrum (jeg-her-nu), ved enten at bruge nærdeiktiske ord: </a:t>
            </a:r>
            <a:r>
              <a:rPr lang="da-DK" i="1" smtClean="0"/>
              <a:t>jeg, her, nu</a:t>
            </a:r>
            <a:r>
              <a:rPr lang="da-DK" smtClean="0"/>
              <a:t>, eller ved at bruge fjerndeiktiske ord: </a:t>
            </a:r>
            <a:r>
              <a:rPr lang="da-DK" i="1" smtClean="0"/>
              <a:t>du, der, snart, fornylig</a:t>
            </a:r>
            <a:r>
              <a:rPr lang="da-DK" smtClean="0"/>
              <a:t>, fx </a:t>
            </a:r>
            <a:r>
              <a:rPr lang="da-DK" i="1" smtClean="0"/>
              <a:t>Nu retter du kritikken og hele din vrede mod forældreansversloven!! Men reelt er fejlen din.......OG TABEREN ER DET BARN DU HAR BRAGT TIL VERDEN ...</a:t>
            </a:r>
            <a:r>
              <a:rPr lang="da-DK" smtClean="0"/>
              <a:t> Den omtalte situation bliver identisk med kommunikationssituationen. Deiktisk henvisning findes altid i de ytringer som kaldes </a:t>
            </a:r>
            <a:r>
              <a:rPr lang="da-DK" i="1" smtClean="0"/>
              <a:t>performativer</a:t>
            </a:r>
            <a:r>
              <a:rPr lang="da-DK" smtClean="0"/>
              <a:t>, dem hvor man gør noget ved hjælp af ord, fx </a:t>
            </a:r>
            <a:r>
              <a:rPr lang="da-DK" i="1" u="sng" smtClean="0"/>
              <a:t>Jeg</a:t>
            </a:r>
            <a:r>
              <a:rPr lang="da-DK" i="1" smtClean="0"/>
              <a:t> lover </a:t>
            </a:r>
            <a:r>
              <a:rPr lang="da-DK" i="1" u="sng" smtClean="0"/>
              <a:t>hermed</a:t>
            </a:r>
            <a:r>
              <a:rPr lang="da-DK" i="1" smtClean="0"/>
              <a:t> at komme</a:t>
            </a:r>
            <a:r>
              <a:rPr lang="da-DK" smtClean="0"/>
              <a:t>.</a:t>
            </a:r>
          </a:p>
          <a:p>
            <a:endParaRPr lang="da-DK" smtClean="0"/>
          </a:p>
          <a:p>
            <a:r>
              <a:rPr lang="da-DK" smtClean="0"/>
              <a:t>Historisk (absolut) henvisning:</a:t>
            </a:r>
          </a:p>
          <a:p>
            <a:pPr lvl="1"/>
            <a:r>
              <a:rPr lang="da-DK" smtClean="0"/>
              <a:t>Afsenderen forankrer et omtalt emne x historisk (absolut) ved at angive dets relation til emner og kendsgerninger som forudsættes at stå i et for parterne velkendt forhold til kommunikationssituationen, ofte via tidsregning og geografi, fx </a:t>
            </a:r>
            <a:r>
              <a:rPr lang="da-DK" i="1" u="sng" smtClean="0"/>
              <a:t>Venstres skatteordfører</a:t>
            </a:r>
            <a:r>
              <a:rPr lang="da-DK" i="1" smtClean="0"/>
              <a:t> udtaler i </a:t>
            </a:r>
            <a:r>
              <a:rPr lang="da-DK" i="1" u="sng" smtClean="0"/>
              <a:t>Information</a:t>
            </a:r>
            <a:r>
              <a:rPr lang="da-DK" i="1" smtClean="0"/>
              <a:t> (den </a:t>
            </a:r>
            <a:r>
              <a:rPr lang="da-DK" i="1" u="sng" smtClean="0"/>
              <a:t>15. februar</a:t>
            </a:r>
            <a:r>
              <a:rPr lang="da-DK" i="1" smtClean="0"/>
              <a:t>), at </a:t>
            </a:r>
            <a:r>
              <a:rPr lang="da-DK" i="1" u="sng" smtClean="0"/>
              <a:t>danskerne</a:t>
            </a:r>
            <a:r>
              <a:rPr lang="da-DK" i="1" smtClean="0"/>
              <a:t> ikke frygter skattestigninger mere, og at det skyldes “</a:t>
            </a:r>
            <a:r>
              <a:rPr lang="da-DK" i="1" u="sng" smtClean="0"/>
              <a:t>skattestoppets</a:t>
            </a:r>
            <a:r>
              <a:rPr lang="da-DK" i="1" smtClean="0"/>
              <a:t> succes”.</a:t>
            </a:r>
            <a:r>
              <a:rPr lang="da-DK" smtClean="0"/>
              <a:t> Den omtalte situation og kommunikationssituationen er adskilt men forbundet i tid eller rum.  </a:t>
            </a:r>
          </a:p>
          <a:p>
            <a:endParaRPr lang="da-DK" smtClean="0"/>
          </a:p>
          <a:p>
            <a:r>
              <a:rPr lang="da-DK" smtClean="0"/>
              <a:t>Fiktiv (skrømtvis) henvisning:</a:t>
            </a:r>
          </a:p>
          <a:p>
            <a:pPr lvl="1"/>
            <a:r>
              <a:rPr lang="da-DK" smtClean="0"/>
              <a:t>Afsenderens forankring af x sker fiktivt, dvs.  på skrømt og uden nogen for begge parter velkendt og kontrollerbar relation mellem x og kommunikationssituationen, fx </a:t>
            </a:r>
            <a:r>
              <a:rPr lang="da-DK" i="1" smtClean="0"/>
              <a:t>(T-7) 4\På voldstedet af det gamle Arreskov går der — især ved store højtider — </a:t>
            </a:r>
            <a:r>
              <a:rPr lang="da-DK" i="1" u="sng" smtClean="0"/>
              <a:t>en hvid dame</a:t>
            </a:r>
            <a:r>
              <a:rPr lang="da-DK" i="1" smtClean="0"/>
              <a:t> af en ikke helt harmløs type. 5\Hvis man ser hende, gør man klogest i at gå forbi uden at mæle et ord, 6\thi åbner man munden, kan det komme ganske dyrt at stå: </a:t>
            </a:r>
          </a:p>
          <a:p>
            <a:pPr lvl="1"/>
            <a:r>
              <a:rPr lang="da-DK" i="1" smtClean="0"/>
              <a:t>	7\</a:t>
            </a:r>
            <a:r>
              <a:rPr lang="da-DK" i="1" u="sng" smtClean="0"/>
              <a:t>En ridefoged på Arreskov</a:t>
            </a:r>
            <a:r>
              <a:rPr lang="da-DK" i="1" smtClean="0"/>
              <a:t> havde været til julegilde i en nærliggende mølle, og 8\da det nærmede sig midnat, ville han hjem, 9\men vejene var så opblødte, at de nærmest var ufarbare. </a:t>
            </a:r>
            <a:r>
              <a:rPr lang="da-DK" smtClean="0"/>
              <a:t>Herregården Arreskov kan man henvise til historisk (den ligger der og kan ses den dag i dag), men ridefogeden og den hvide dame er ikke forankret i tid eller dokumenteret med kilder. Den omtalte situation bliver derved adskilt fra kommunikationssituationen uden angiveligt at være forankret til den. I fiktion er den omtalte situation ikke en del af den kendte virkelighed, men en metafor for den virkelighed som kommunikationssituationen er en del af.</a:t>
            </a:r>
          </a:p>
          <a:p>
            <a:endParaRPr lang="da-DK" smtClean="0"/>
          </a:p>
          <a:p>
            <a:r>
              <a:rPr lang="da-DK" smtClean="0"/>
              <a:t>	Generisk (almen) henvisning:</a:t>
            </a:r>
          </a:p>
          <a:p>
            <a:pPr lvl="1"/>
            <a:r>
              <a:rPr lang="da-DK" smtClean="0"/>
              <a:t>Afsenderen forankrer emnet x ved en henvisning, ikke til et specifikt x, men til ethvert eksemplar af en kategori, dvs. generisk, fx </a:t>
            </a:r>
            <a:r>
              <a:rPr lang="da-DK" i="1" u="sng" smtClean="0"/>
              <a:t>Silkehalen lever</a:t>
            </a:r>
            <a:r>
              <a:rPr lang="da-DK" i="1" smtClean="0"/>
              <a:t> mest af kødbær og rønnebær. </a:t>
            </a:r>
            <a:r>
              <a:rPr lang="da-DK" i="1" u="sng" smtClean="0"/>
              <a:t>Den har aldrig</a:t>
            </a:r>
            <a:r>
              <a:rPr lang="da-DK" i="1" smtClean="0"/>
              <a:t> ynglet i Danmark.</a:t>
            </a:r>
            <a:r>
              <a:rPr lang="da-DK" i="1" u="sng" smtClean="0"/>
              <a:t>Silkehalen</a:t>
            </a:r>
            <a:r>
              <a:rPr lang="da-DK" i="1" smtClean="0"/>
              <a:t> kan rejse hovedtoppen lige i vejret eller lægge den næsten helt ned, som det passer </a:t>
            </a:r>
            <a:r>
              <a:rPr lang="da-DK" i="1" u="sng" smtClean="0"/>
              <a:t>fuglen</a:t>
            </a:r>
            <a:r>
              <a:rPr lang="da-DK" i="1" smtClean="0"/>
              <a:t> bedst. </a:t>
            </a:r>
          </a:p>
          <a:p>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044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CF26989-3D7F-4DBC-97ED-8E67BD90DB16}" type="datetime1">
              <a:rPr lang="da-DK"/>
              <a:pPr eaLnBrk="1" hangingPunct="1"/>
              <a:t>15-02-2013</a:t>
            </a:fld>
            <a:endParaRPr lang="da-DK"/>
          </a:p>
        </p:txBody>
      </p:sp>
      <p:sp>
        <p:nvSpPr>
          <p:cNvPr id="1044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044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899017C-1385-415A-98B0-FEBB16830185}" type="slidenum">
              <a:rPr lang="da-DK"/>
              <a:pPr eaLnBrk="1" hangingPunct="1"/>
              <a:t>29</a:t>
            </a:fld>
            <a:endParaRPr lang="da-DK"/>
          </a:p>
        </p:txBody>
      </p:sp>
      <p:sp>
        <p:nvSpPr>
          <p:cNvPr id="104454" name="Rectangle 2"/>
          <p:cNvSpPr txBox="1">
            <a:spLocks noGrp="1" noChangeArrowheads="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104455" name="Rectangle 3"/>
          <p:cNvSpPr txBox="1">
            <a:spLocks noGrp="1" noChangeArrowheads="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975CB08D-7D2C-4D68-ADBB-640FD777376E}" type="datetime1">
              <a:rPr lang="da-DK" sz="1200"/>
              <a:pPr algn="r" eaLnBrk="1" hangingPunct="1"/>
              <a:t>15-02-2013</a:t>
            </a:fld>
            <a:endParaRPr lang="da-DK" sz="1200"/>
          </a:p>
        </p:txBody>
      </p:sp>
      <p:sp>
        <p:nvSpPr>
          <p:cNvPr id="104456" name="Rectangle 6"/>
          <p:cNvSpPr txBox="1">
            <a:spLocks noGrp="1" noChangeArrowheads="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104457" name="Rectangle 7"/>
          <p:cNvSpPr txBox="1">
            <a:spLocks noGrp="1" noChangeArrowheads="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91C5ED5C-DA58-4BA5-8305-C0D9FF8AEFCC}" type="slidenum">
              <a:rPr lang="da-DK" sz="1200"/>
              <a:pPr algn="r" eaLnBrk="1" hangingPunct="1"/>
              <a:t>29</a:t>
            </a:fld>
            <a:endParaRPr lang="da-DK" sz="1200"/>
          </a:p>
        </p:txBody>
      </p:sp>
      <p:sp>
        <p:nvSpPr>
          <p:cNvPr id="104458" name="Rectangle 2"/>
          <p:cNvSpPr>
            <a:spLocks noGrp="1" noRot="1" noChangeAspect="1" noChangeArrowheads="1" noTextEdit="1"/>
          </p:cNvSpPr>
          <p:nvPr>
            <p:ph type="sldImg"/>
          </p:nvPr>
        </p:nvSpPr>
        <p:spPr>
          <a:ln/>
        </p:spPr>
      </p:sp>
      <p:sp>
        <p:nvSpPr>
          <p:cNvPr id="104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054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D3F0C86-CCB9-4CFC-BF6B-094A73C90FE8}" type="datetime1">
              <a:rPr lang="da-DK"/>
              <a:pPr eaLnBrk="1" hangingPunct="1"/>
              <a:t>15-02-2013</a:t>
            </a:fld>
            <a:endParaRPr lang="da-DK"/>
          </a:p>
        </p:txBody>
      </p:sp>
      <p:sp>
        <p:nvSpPr>
          <p:cNvPr id="1054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054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03FCD57-AF3E-4E84-B559-C543A4925BE9}" type="slidenum">
              <a:rPr lang="da-DK"/>
              <a:pPr eaLnBrk="1" hangingPunct="1"/>
              <a:t>30</a:t>
            </a:fld>
            <a:endParaRPr lang="da-DK"/>
          </a:p>
        </p:txBody>
      </p:sp>
      <p:sp>
        <p:nvSpPr>
          <p:cNvPr id="105478" name="Rectangle 2"/>
          <p:cNvSpPr txBox="1">
            <a:spLocks noGrp="1" noChangeArrowheads="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105479" name="Rectangle 3"/>
          <p:cNvSpPr txBox="1">
            <a:spLocks noGrp="1" noChangeArrowheads="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333BF31-9B19-4263-9453-462490515F4F}" type="datetime1">
              <a:rPr lang="da-DK" sz="1200"/>
              <a:pPr algn="r" eaLnBrk="1" hangingPunct="1"/>
              <a:t>15-02-2013</a:t>
            </a:fld>
            <a:endParaRPr lang="da-DK" sz="1200"/>
          </a:p>
        </p:txBody>
      </p:sp>
      <p:sp>
        <p:nvSpPr>
          <p:cNvPr id="105480" name="Rectangle 6"/>
          <p:cNvSpPr txBox="1">
            <a:spLocks noGrp="1" noChangeArrowheads="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105481" name="Rectangle 7"/>
          <p:cNvSpPr txBox="1">
            <a:spLocks noGrp="1" noChangeArrowheads="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46808F79-3C7D-4DB5-BD35-B20E0DDF6FBF}" type="slidenum">
              <a:rPr lang="da-DK" sz="1200"/>
              <a:pPr algn="r" eaLnBrk="1" hangingPunct="1"/>
              <a:t>30</a:t>
            </a:fld>
            <a:endParaRPr lang="da-DK" sz="1200"/>
          </a:p>
        </p:txBody>
      </p:sp>
      <p:sp>
        <p:nvSpPr>
          <p:cNvPr id="105482" name="Rectangle 2"/>
          <p:cNvSpPr>
            <a:spLocks noGrp="1" noRot="1" noChangeAspect="1" noChangeArrowheads="1" noTextEdit="1"/>
          </p:cNvSpPr>
          <p:nvPr>
            <p:ph type="sldImg"/>
          </p:nvPr>
        </p:nvSpPr>
        <p:spPr>
          <a:ln/>
        </p:spPr>
      </p:sp>
      <p:sp>
        <p:nvSpPr>
          <p:cNvPr id="105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ladsholder til diasbillede 1"/>
          <p:cNvSpPr>
            <a:spLocks noGrp="1" noRot="1" noChangeAspect="1" noTextEdit="1"/>
          </p:cNvSpPr>
          <p:nvPr>
            <p:ph type="sldImg"/>
          </p:nvPr>
        </p:nvSpPr>
        <p:spPr>
          <a:ln/>
        </p:spPr>
      </p:sp>
      <p:sp>
        <p:nvSpPr>
          <p:cNvPr id="10649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06500"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06501"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B0FD568-2861-4CA0-9701-EE7CC1C51974}" type="datetime1">
              <a:rPr lang="da-DK"/>
              <a:pPr eaLnBrk="1" hangingPunct="1"/>
              <a:t>15-02-2013</a:t>
            </a:fld>
            <a:endParaRPr lang="da-DK"/>
          </a:p>
        </p:txBody>
      </p:sp>
      <p:sp>
        <p:nvSpPr>
          <p:cNvPr id="106502"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06503"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66CD9F1-BC41-4896-AA6A-8127AFB53617}" type="slidenum">
              <a:rPr lang="da-DK"/>
              <a:pPr eaLnBrk="1" hangingPunct="1"/>
              <a:t>31</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dsholder til diasbillede 1"/>
          <p:cNvSpPr>
            <a:spLocks noGrp="1" noRot="1" noChangeAspect="1" noTextEdit="1"/>
          </p:cNvSpPr>
          <p:nvPr>
            <p:ph type="sldImg"/>
          </p:nvPr>
        </p:nvSpPr>
        <p:spPr>
          <a:ln/>
        </p:spPr>
      </p:sp>
      <p:sp>
        <p:nvSpPr>
          <p:cNvPr id="8806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88068"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88069"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C18A160-3CF5-4A48-8FCD-812A8429E507}" type="datetime1">
              <a:rPr lang="da-DK"/>
              <a:pPr eaLnBrk="1" hangingPunct="1"/>
              <a:t>15-02-2013</a:t>
            </a:fld>
            <a:endParaRPr lang="da-DK"/>
          </a:p>
        </p:txBody>
      </p:sp>
      <p:sp>
        <p:nvSpPr>
          <p:cNvPr id="88070"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88071"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325AEBE-8212-42D6-8BF3-3FFD343E422E}" type="slidenum">
              <a:rPr lang="da-DK"/>
              <a:pPr eaLnBrk="1" hangingPunct="1"/>
              <a:t>2</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075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A20569E-C863-4313-AF10-20C917964771}" type="datetime1">
              <a:rPr lang="da-DK"/>
              <a:pPr eaLnBrk="1" hangingPunct="1"/>
              <a:t>15-02-2013</a:t>
            </a:fld>
            <a:endParaRPr lang="da-DK"/>
          </a:p>
        </p:txBody>
      </p:sp>
      <p:sp>
        <p:nvSpPr>
          <p:cNvPr id="1075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075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B9EBA39-5822-4231-89D1-010C9B63734E}" type="slidenum">
              <a:rPr lang="da-DK"/>
              <a:pPr eaLnBrk="1" hangingPunct="1"/>
              <a:t>32</a:t>
            </a:fld>
            <a:endParaRPr lang="da-DK"/>
          </a:p>
        </p:txBody>
      </p:sp>
      <p:sp>
        <p:nvSpPr>
          <p:cNvPr id="107526" name="Rectangle 2"/>
          <p:cNvSpPr txBox="1">
            <a:spLocks noGrp="1" noChangeArrowheads="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107527" name="Rectangle 3"/>
          <p:cNvSpPr txBox="1">
            <a:spLocks noGrp="1" noChangeArrowheads="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644FDC63-BC5B-47CA-8704-ACBB9CC7FBEF}" type="datetime1">
              <a:rPr lang="da-DK" sz="1200"/>
              <a:pPr algn="r" eaLnBrk="1" hangingPunct="1"/>
              <a:t>15-02-2013</a:t>
            </a:fld>
            <a:endParaRPr lang="da-DK" sz="1200"/>
          </a:p>
        </p:txBody>
      </p:sp>
      <p:sp>
        <p:nvSpPr>
          <p:cNvPr id="107528" name="Rectangle 6"/>
          <p:cNvSpPr txBox="1">
            <a:spLocks noGrp="1" noChangeArrowheads="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107529" name="Rectangle 7"/>
          <p:cNvSpPr txBox="1">
            <a:spLocks noGrp="1" noChangeArrowheads="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4CE1338-8F79-4883-8E62-A06597EFDB1A}" type="slidenum">
              <a:rPr lang="da-DK" sz="1200"/>
              <a:pPr algn="r" eaLnBrk="1" hangingPunct="1"/>
              <a:t>32</a:t>
            </a:fld>
            <a:endParaRPr lang="da-DK" sz="1200"/>
          </a:p>
        </p:txBody>
      </p:sp>
      <p:sp>
        <p:nvSpPr>
          <p:cNvPr id="107530" name="Rectangle 2"/>
          <p:cNvSpPr>
            <a:spLocks noGrp="1" noRot="1" noChangeAspect="1" noChangeArrowheads="1" noTextEdit="1"/>
          </p:cNvSpPr>
          <p:nvPr>
            <p:ph type="sldImg"/>
          </p:nvPr>
        </p:nvSpPr>
        <p:spPr>
          <a:ln/>
        </p:spPr>
      </p:sp>
      <p:sp>
        <p:nvSpPr>
          <p:cNvPr id="107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I løbet af disse 4 sætninger har sproglige træk signaleret at den skulle læses som </a:t>
            </a:r>
          </a:p>
          <a:p>
            <a:pPr marL="38538633" lvl="1" indent="-38074117" eaLnBrk="1" hangingPunct="1"/>
            <a:r>
              <a:rPr lang="da-DK" smtClean="0"/>
              <a:t>en informerende praktisk nyhedsartikel, </a:t>
            </a:r>
          </a:p>
          <a:p>
            <a:pPr marL="38538633" lvl="1" indent="-38074117" eaLnBrk="1" hangingPunct="1"/>
            <a:r>
              <a:rPr lang="da-DK" smtClean="0"/>
              <a:t>en tekst der skulle overbevise, fx en politirapport,</a:t>
            </a:r>
          </a:p>
          <a:p>
            <a:pPr marL="38538633" lvl="1" indent="-38074117" eaLnBrk="1" hangingPunct="1"/>
            <a:r>
              <a:rPr lang="da-DK" smtClean="0"/>
              <a:t>en regulerende tekst, nemlig en efterlysning</a:t>
            </a:r>
          </a:p>
          <a:p>
            <a:pPr marL="38538633" lvl="1" indent="-38074117" eaLnBrk="1" hangingPunct="1"/>
            <a:r>
              <a:rPr lang="da-DK" smtClean="0"/>
              <a:t>en litterær fortælling</a:t>
            </a:r>
          </a:p>
          <a:p>
            <a:pPr eaLnBrk="1" hangingPunct="1"/>
            <a:r>
              <a:rPr lang="da-DK" smtClean="0"/>
              <a:t>Men en og samme tekst kan jo ikke fungere i fire vidt forskellige situationer. </a:t>
            </a:r>
          </a:p>
          <a:p>
            <a:pPr eaLnBrk="1" hangingPunct="1"/>
            <a:r>
              <a:rPr lang="da-DK" smtClean="0"/>
              <a:t>Den er da heller ikke en tekst der har fungeret i virkeligheden, men er konstrueret til undervisnings-formål. </a:t>
            </a:r>
          </a:p>
          <a:p>
            <a:pPr eaLnBrk="1" hangingPunct="1"/>
            <a:endParaRPr lang="da-DK" smtClean="0"/>
          </a:p>
          <a:p>
            <a:pPr eaLnBrk="1" hangingPunct="1"/>
            <a:endParaRPr lang="da-D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085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EA9CCD7-82C6-41B4-9102-B00A83A43330}" type="datetime1">
              <a:rPr lang="da-DK"/>
              <a:pPr eaLnBrk="1" hangingPunct="1"/>
              <a:t>15-02-2013</a:t>
            </a:fld>
            <a:endParaRPr lang="da-DK"/>
          </a:p>
        </p:txBody>
      </p:sp>
      <p:sp>
        <p:nvSpPr>
          <p:cNvPr id="1085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085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7924E0F-F3CC-4C52-B475-5E51BACADA2C}" type="slidenum">
              <a:rPr lang="da-DK"/>
              <a:pPr eaLnBrk="1" hangingPunct="1"/>
              <a:t>33</a:t>
            </a:fld>
            <a:endParaRPr lang="da-DK"/>
          </a:p>
        </p:txBody>
      </p:sp>
      <p:sp>
        <p:nvSpPr>
          <p:cNvPr id="108550" name="Rectangle 2"/>
          <p:cNvSpPr txBox="1">
            <a:spLocks noGrp="1" noChangeArrowheads="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108551" name="Rectangle 3"/>
          <p:cNvSpPr txBox="1">
            <a:spLocks noGrp="1" noChangeArrowheads="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2461840-5535-4E0C-BC79-FA68F51AD799}" type="datetime1">
              <a:rPr lang="da-DK" sz="1200"/>
              <a:pPr algn="r" eaLnBrk="1" hangingPunct="1"/>
              <a:t>15-02-2013</a:t>
            </a:fld>
            <a:endParaRPr lang="da-DK" sz="1200"/>
          </a:p>
        </p:txBody>
      </p:sp>
      <p:sp>
        <p:nvSpPr>
          <p:cNvPr id="108552" name="Rectangle 6"/>
          <p:cNvSpPr txBox="1">
            <a:spLocks noGrp="1" noChangeArrowheads="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108553" name="Rectangle 7"/>
          <p:cNvSpPr txBox="1">
            <a:spLocks noGrp="1" noChangeArrowheads="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3564240-D758-42F5-8B47-C8188B8C2705}" type="slidenum">
              <a:rPr lang="da-DK" sz="1200"/>
              <a:pPr algn="r" eaLnBrk="1" hangingPunct="1"/>
              <a:t>33</a:t>
            </a:fld>
            <a:endParaRPr lang="da-DK" sz="1200"/>
          </a:p>
        </p:txBody>
      </p:sp>
      <p:sp>
        <p:nvSpPr>
          <p:cNvPr id="108554" name="Rectangle 2"/>
          <p:cNvSpPr>
            <a:spLocks noGrp="1" noRot="1" noChangeAspect="1" noChangeArrowheads="1" noTextEdit="1"/>
          </p:cNvSpPr>
          <p:nvPr>
            <p:ph type="sldImg"/>
          </p:nvPr>
        </p:nvSpPr>
        <p:spPr>
          <a:ln/>
        </p:spPr>
      </p:sp>
      <p:sp>
        <p:nvSpPr>
          <p:cNvPr id="108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53225" lvl="1" indent="-288710" eaLnBrk="1" hangingPunct="1">
              <a:lnSpc>
                <a:spcPct val="80000"/>
              </a:lnSpc>
            </a:pPr>
            <a:r>
              <a:rPr lang="da-DK" sz="1800"/>
              <a:t>Overskriften som er signifikant med ordene </a:t>
            </a:r>
            <a:r>
              <a:rPr lang="da-DK" sz="1800" i="1"/>
              <a:t>ko</a:t>
            </a:r>
            <a:r>
              <a:rPr lang="da-DK" sz="1800"/>
              <a:t> og </a:t>
            </a:r>
            <a:r>
              <a:rPr lang="da-DK" sz="1800" i="1"/>
              <a:t>sammenstød</a:t>
            </a:r>
            <a:r>
              <a:rPr lang="da-DK" sz="1800"/>
              <a:t> i ikke-bestemt form,</a:t>
            </a:r>
          </a:p>
          <a:p>
            <a:pPr marL="753225" lvl="1" indent="-288710" eaLnBrk="1" hangingPunct="1">
              <a:lnSpc>
                <a:spcPct val="80000"/>
              </a:lnSpc>
            </a:pPr>
            <a:r>
              <a:rPr lang="da-DK" sz="1800"/>
              <a:t>Emnet, en fortidig ulykke med en kos endeligt, og</a:t>
            </a:r>
          </a:p>
          <a:p>
            <a:pPr marL="753225" lvl="1" indent="-288710" eaLnBrk="1" hangingPunct="1">
              <a:lnSpc>
                <a:spcPct val="80000"/>
              </a:lnSpc>
            </a:pPr>
            <a:r>
              <a:rPr lang="da-DK" sz="1800"/>
              <a:t>Den første sætnings forankring af tid og sted</a:t>
            </a:r>
          </a:p>
          <a:p>
            <a:pPr marL="346774" indent="-346774" eaLnBrk="1" hangingPunct="1">
              <a:lnSpc>
                <a:spcPct val="80000"/>
              </a:lnSpc>
            </a:pPr>
            <a:r>
              <a:rPr lang="da-DK" sz="2000"/>
              <a:t>skaber alle sammen for-ventningen om at dette er en petit-nyhed i en avis som skal informere lokale folk</a:t>
            </a:r>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095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7085434-100A-4CB5-B593-198501F34636}" type="datetime1">
              <a:rPr lang="da-DK"/>
              <a:pPr eaLnBrk="1" hangingPunct="1"/>
              <a:t>15-02-2013</a:t>
            </a:fld>
            <a:endParaRPr lang="da-DK"/>
          </a:p>
        </p:txBody>
      </p:sp>
      <p:sp>
        <p:nvSpPr>
          <p:cNvPr id="1095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095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13C91A8-B33B-46AB-A91A-0438A1307226}" type="slidenum">
              <a:rPr lang="da-DK"/>
              <a:pPr eaLnBrk="1" hangingPunct="1"/>
              <a:t>34</a:t>
            </a:fld>
            <a:endParaRPr lang="da-DK"/>
          </a:p>
        </p:txBody>
      </p:sp>
      <p:sp>
        <p:nvSpPr>
          <p:cNvPr id="109574" name="Rectangle 2"/>
          <p:cNvSpPr txBox="1">
            <a:spLocks noGrp="1" noChangeArrowheads="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109575" name="Rectangle 3"/>
          <p:cNvSpPr txBox="1">
            <a:spLocks noGrp="1" noChangeArrowheads="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009AD6C9-7A06-428C-A03F-3F158DAE11A5}" type="datetime1">
              <a:rPr lang="da-DK" sz="1200"/>
              <a:pPr algn="r" eaLnBrk="1" hangingPunct="1"/>
              <a:t>15-02-2013</a:t>
            </a:fld>
            <a:endParaRPr lang="da-DK" sz="1200"/>
          </a:p>
        </p:txBody>
      </p:sp>
      <p:sp>
        <p:nvSpPr>
          <p:cNvPr id="109576" name="Rectangle 6"/>
          <p:cNvSpPr txBox="1">
            <a:spLocks noGrp="1" noChangeArrowheads="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109577" name="Rectangle 7"/>
          <p:cNvSpPr txBox="1">
            <a:spLocks noGrp="1" noChangeArrowheads="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41757CDB-5460-4104-9F06-B5C795091189}" type="slidenum">
              <a:rPr lang="da-DK" sz="1200"/>
              <a:pPr algn="r" eaLnBrk="1" hangingPunct="1"/>
              <a:t>34</a:t>
            </a:fld>
            <a:endParaRPr lang="da-DK" sz="1200"/>
          </a:p>
        </p:txBody>
      </p:sp>
      <p:sp>
        <p:nvSpPr>
          <p:cNvPr id="109578" name="Rectangle 2"/>
          <p:cNvSpPr>
            <a:spLocks noGrp="1" noRot="1" noChangeAspect="1" noChangeArrowheads="1" noTextEdit="1"/>
          </p:cNvSpPr>
          <p:nvPr>
            <p:ph type="sldImg"/>
          </p:nvPr>
        </p:nvSpPr>
        <p:spPr>
          <a:ln/>
        </p:spPr>
      </p:sp>
      <p:sp>
        <p:nvSpPr>
          <p:cNvPr id="109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6774" indent="-346774" eaLnBrk="1" hangingPunct="1">
              <a:lnSpc>
                <a:spcPct val="80000"/>
              </a:lnSpc>
            </a:pPr>
            <a:r>
              <a:rPr lang="da-DK" sz="1400"/>
              <a:t>Formuleringen </a:t>
            </a:r>
          </a:p>
          <a:p>
            <a:pPr marL="753225" lvl="1" indent="-288710" eaLnBrk="1" hangingPunct="1">
              <a:lnSpc>
                <a:spcPct val="80000"/>
              </a:lnSpc>
            </a:pPr>
            <a:r>
              <a:rPr lang="da-DK" i="1" smtClean="0"/>
              <a:t>motorvogn af mærket Opel Rekord, model 1968</a:t>
            </a:r>
            <a:r>
              <a:rPr lang="da-DK" smtClean="0"/>
              <a:t> </a:t>
            </a:r>
          </a:p>
          <a:p>
            <a:pPr marL="346774" indent="-346774" eaLnBrk="1" hangingPunct="1">
              <a:lnSpc>
                <a:spcPct val="80000"/>
              </a:lnSpc>
            </a:pPr>
            <a:r>
              <a:rPr lang="da-DK" sz="1400"/>
              <a:t>passer dog ikke til en nyhedsartikel om en lokal ulykke; der kunne have stået 	</a:t>
            </a:r>
            <a:r>
              <a:rPr lang="da-DK" sz="1400" i="1"/>
              <a:t>forbikørende personbil.</a:t>
            </a:r>
          </a:p>
          <a:p>
            <a:pPr marL="346774" indent="-346774" eaLnBrk="1" hangingPunct="1">
              <a:lnSpc>
                <a:spcPct val="80000"/>
              </a:lnSpc>
            </a:pPr>
            <a:r>
              <a:rPr lang="da-DK" sz="1400"/>
              <a:t>Ordet </a:t>
            </a:r>
            <a:r>
              <a:rPr lang="da-DK" sz="1400" i="1"/>
              <a:t>motorvogn</a:t>
            </a:r>
            <a:r>
              <a:rPr lang="da-DK" sz="1400"/>
              <a:t> er for generelt; det bruges i love, som skal omfatte alle motorvogne, og ikke kun personbiler, og derfor også i politirapporter, men ikke i aviser.</a:t>
            </a:r>
          </a:p>
          <a:p>
            <a:pPr marL="346774" indent="-346774" eaLnBrk="1" hangingPunct="1">
              <a:lnSpc>
                <a:spcPct val="80000"/>
              </a:lnSpc>
            </a:pPr>
            <a:r>
              <a:rPr lang="da-DK" sz="1400"/>
              <a:t>Frasen </a:t>
            </a:r>
            <a:r>
              <a:rPr lang="da-DK" sz="1400" i="1"/>
              <a:t>af Mærket Opel Rekord, model 1968</a:t>
            </a:r>
            <a:r>
              <a:rPr lang="da-DK" sz="1400"/>
              <a:t> er for specifik til en avis. Hverken bilens mærke eller årgang er relevante oplysninger for de lokale læsere . </a:t>
            </a:r>
          </a:p>
          <a:p>
            <a:pPr marL="346774" indent="-346774" eaLnBrk="1" hangingPunct="1">
              <a:lnSpc>
                <a:spcPct val="80000"/>
              </a:lnSpc>
            </a:pPr>
            <a:r>
              <a:rPr lang="da-DK" sz="1400"/>
              <a:t>Denne formulering signalerer at formålet med teksten ikke er at informere, men at dokumentere kendsgerninger og argumentere fx om personers skyld i en retssag. </a:t>
            </a:r>
            <a:endParaRPr lang="da-DK" sz="1400" i="1"/>
          </a:p>
          <a:p>
            <a:pPr marL="346774" indent="-346774" eaLnBrk="1" hangingPunct="1"/>
            <a:endParaRPr lang="da-D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05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E82C1D8-529C-4FE4-BBE7-1B69379C8140}" type="datetime1">
              <a:rPr lang="da-DK"/>
              <a:pPr eaLnBrk="1" hangingPunct="1"/>
              <a:t>15-02-2013</a:t>
            </a:fld>
            <a:endParaRPr lang="da-DK"/>
          </a:p>
        </p:txBody>
      </p:sp>
      <p:sp>
        <p:nvSpPr>
          <p:cNvPr id="1105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05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A1A9E3D-B4AC-4E44-BD71-75DE1B58046C}" type="slidenum">
              <a:rPr lang="da-DK"/>
              <a:pPr eaLnBrk="1" hangingPunct="1"/>
              <a:t>35</a:t>
            </a:fld>
            <a:endParaRPr lang="da-DK"/>
          </a:p>
        </p:txBody>
      </p:sp>
      <p:sp>
        <p:nvSpPr>
          <p:cNvPr id="110598" name="Rectangle 2"/>
          <p:cNvSpPr txBox="1">
            <a:spLocks noGrp="1" noChangeArrowheads="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Genrer i danskundervisningen </a:t>
            </a:r>
          </a:p>
        </p:txBody>
      </p:sp>
      <p:sp>
        <p:nvSpPr>
          <p:cNvPr id="110599" name="Rectangle 3"/>
          <p:cNvSpPr txBox="1">
            <a:spLocks noGrp="1" noChangeArrowheads="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1090217E-43C0-4E0B-B6EF-DA6539FE6AE0}" type="datetime1">
              <a:rPr lang="da-DK" sz="1200"/>
              <a:pPr algn="r" eaLnBrk="1" hangingPunct="1"/>
              <a:t>15-02-2013</a:t>
            </a:fld>
            <a:endParaRPr lang="da-DK" sz="1200"/>
          </a:p>
        </p:txBody>
      </p:sp>
      <p:sp>
        <p:nvSpPr>
          <p:cNvPr id="110600" name="Rectangle 6"/>
          <p:cNvSpPr txBox="1">
            <a:spLocks noGrp="1" noChangeArrowheads="1"/>
          </p:cNvSpPr>
          <p:nvPr/>
        </p:nvSpPr>
        <p:spPr bwMode="auto">
          <a:xfrm>
            <a:off x="0" y="9710382"/>
            <a:ext cx="3952791" cy="28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Genrer i danskundervisningen</a:t>
            </a:r>
          </a:p>
        </p:txBody>
      </p:sp>
      <p:sp>
        <p:nvSpPr>
          <p:cNvPr id="110601" name="Rectangle 7"/>
          <p:cNvSpPr txBox="1">
            <a:spLocks noGrp="1" noChangeArrowheads="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30A90FAB-9416-4219-93FB-F460C6A2761E}" type="slidenum">
              <a:rPr lang="da-DK" sz="1200"/>
              <a:pPr algn="r" eaLnBrk="1" hangingPunct="1"/>
              <a:t>35</a:t>
            </a:fld>
            <a:endParaRPr lang="da-DK" sz="1200"/>
          </a:p>
        </p:txBody>
      </p:sp>
      <p:sp>
        <p:nvSpPr>
          <p:cNvPr id="110602" name="Rectangle 2"/>
          <p:cNvSpPr>
            <a:spLocks noGrp="1" noRot="1" noChangeAspect="1" noChangeArrowheads="1" noTextEdit="1"/>
          </p:cNvSpPr>
          <p:nvPr>
            <p:ph type="sldImg"/>
          </p:nvPr>
        </p:nvSpPr>
        <p:spPr>
          <a:ln/>
        </p:spPr>
      </p:sp>
      <p:sp>
        <p:nvSpPr>
          <p:cNvPr id="110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6774" indent="-346774" eaLnBrk="1" hangingPunct="1">
              <a:lnSpc>
                <a:spcPct val="80000"/>
              </a:lnSpc>
            </a:pPr>
            <a:r>
              <a:rPr lang="da-DK" i="1" smtClean="0"/>
              <a:t>ført af en rødhåret kvinde af normal legemsbygning, iført en blå spadseredragt,(…) Hun har et ar på højre kind og er hjemmehørende i Skanderborg.</a:t>
            </a:r>
          </a:p>
          <a:p>
            <a:pPr marL="346774" indent="-346774" eaLnBrk="1" hangingPunct="1">
              <a:lnSpc>
                <a:spcPct val="80000"/>
              </a:lnSpc>
            </a:pPr>
            <a:r>
              <a:rPr lang="da-DK" smtClean="0"/>
              <a:t>Denne formulering passer så ikke til en politirapport, for det kan jo være ligegyldigt hvad hun havde på hvis man ved hvem hun er. Formuleringen her passer til en efterlysning af en person man kender, men ikke ved hvor er. Tiden skifter til præsens i betydningen ’nu’.</a:t>
            </a:r>
          </a:p>
          <a:p>
            <a:pPr marL="346774" indent="-346774" eaLnBrk="1" hangingPunct="1">
              <a:lnSpc>
                <a:spcPct val="80000"/>
              </a:lnSpc>
            </a:pPr>
            <a:r>
              <a:rPr lang="da-DK" i="1" smtClean="0"/>
              <a:t>hvid bluse med flæser og sorte sko med en rem op om hælen. </a:t>
            </a:r>
          </a:p>
          <a:p>
            <a:pPr marL="346774" indent="-346774" eaLnBrk="1" hangingPunct="1">
              <a:lnSpc>
                <a:spcPct val="80000"/>
              </a:lnSpc>
            </a:pPr>
            <a:r>
              <a:rPr lang="da-DK" smtClean="0"/>
              <a:t>Er så igen for detaljeret for politirapporten og passer til modereportagen. Læserne skal kende alle detaljerne i tøjet for det er tøjet det hele drejer sig om.</a:t>
            </a:r>
          </a:p>
          <a:p>
            <a:pPr marL="346774" indent="-346774" eaLnBrk="1" hangingPunct="1"/>
            <a:endParaRPr lang="da-D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16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D42E738-FBA3-4331-ABAE-3C63764928C0}" type="datetime1">
              <a:rPr lang="da-DK"/>
              <a:pPr eaLnBrk="1" hangingPunct="1"/>
              <a:t>15-02-2013</a:t>
            </a:fld>
            <a:endParaRPr lang="da-DK"/>
          </a:p>
        </p:txBody>
      </p:sp>
      <p:sp>
        <p:nvSpPr>
          <p:cNvPr id="1116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16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3010C42-7F88-40A0-AFE7-E6A05B8E82B4}" type="slidenum">
              <a:rPr lang="da-DK"/>
              <a:pPr eaLnBrk="1" hangingPunct="1"/>
              <a:t>36</a:t>
            </a:fld>
            <a:endParaRPr lang="da-DK"/>
          </a:p>
        </p:txBody>
      </p:sp>
      <p:sp>
        <p:nvSpPr>
          <p:cNvPr id="111622" name="Rectangle 2"/>
          <p:cNvSpPr txBox="1">
            <a:spLocks noGrp="1" noChangeArrowheads="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111623" name="Rectangle 3"/>
          <p:cNvSpPr txBox="1">
            <a:spLocks noGrp="1" noChangeArrowheads="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EBF0271-061E-4C21-9143-F3A6A58315F3}" type="datetime1">
              <a:rPr lang="da-DK" sz="1200"/>
              <a:pPr algn="r" eaLnBrk="1" hangingPunct="1"/>
              <a:t>15-02-2013</a:t>
            </a:fld>
            <a:endParaRPr lang="da-DK" sz="1200"/>
          </a:p>
        </p:txBody>
      </p:sp>
      <p:sp>
        <p:nvSpPr>
          <p:cNvPr id="111624" name="Rectangle 6"/>
          <p:cNvSpPr txBox="1">
            <a:spLocks noGrp="1" noChangeArrowheads="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111625" name="Rectangle 7"/>
          <p:cNvSpPr txBox="1">
            <a:spLocks noGrp="1" noChangeArrowheads="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0C72649-2A6E-4756-93D6-28F85745F893}" type="slidenum">
              <a:rPr lang="da-DK" sz="1200"/>
              <a:pPr algn="r" eaLnBrk="1" hangingPunct="1"/>
              <a:t>36</a:t>
            </a:fld>
            <a:endParaRPr lang="da-DK" sz="1200"/>
          </a:p>
        </p:txBody>
      </p:sp>
      <p:sp>
        <p:nvSpPr>
          <p:cNvPr id="111626" name="Rectangle 2"/>
          <p:cNvSpPr>
            <a:spLocks noGrp="1" noRot="1" noChangeAspect="1" noChangeArrowheads="1" noTextEdit="1"/>
          </p:cNvSpPr>
          <p:nvPr>
            <p:ph type="sldImg"/>
          </p:nvPr>
        </p:nvSpPr>
        <p:spPr>
          <a:ln/>
        </p:spPr>
      </p:sp>
      <p:sp>
        <p:nvSpPr>
          <p:cNvPr id="111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6774" indent="-346774" eaLnBrk="1" hangingPunct="1">
              <a:lnSpc>
                <a:spcPct val="80000"/>
              </a:lnSpc>
            </a:pPr>
            <a:r>
              <a:rPr lang="da-DK" i="1" smtClean="0"/>
              <a:t>Da hun vaklede ud af vognen, kastede solen sine sidste svage stråler over ulykkesstedet. Natten faldt på.</a:t>
            </a:r>
          </a:p>
          <a:p>
            <a:pPr marL="346774" indent="-346774" eaLnBrk="1" hangingPunct="1">
              <a:lnSpc>
                <a:spcPct val="80000"/>
              </a:lnSpc>
            </a:pPr>
            <a:r>
              <a:rPr lang="da-DK" smtClean="0"/>
              <a:t>Mens det foregående forudsatte at skribenten havde sine oplys-ninger om den fremstillede situation på anden hånd (avisen fra politirapporten, politirapporten og efterlysningen fra vidneud-sagn), forudsætter dette tekst-stykke at skribenten ikke blot ved hvem kvinden er, men også har overværet begivenheden. Tiden skifter fra præsens til præteritum. Pronominet </a:t>
            </a:r>
            <a:r>
              <a:rPr lang="da-DK" i="1" smtClean="0"/>
              <a:t>hun</a:t>
            </a:r>
            <a:r>
              <a:rPr lang="da-DK" smtClean="0"/>
              <a:t> betyder ikke ’en vis’, men ’en bestemt’. </a:t>
            </a:r>
          </a:p>
          <a:p>
            <a:pPr marL="346774" indent="-346774" eaLnBrk="1" hangingPunct="1">
              <a:lnSpc>
                <a:spcPct val="80000"/>
              </a:lnSpc>
            </a:pPr>
            <a:r>
              <a:rPr lang="da-DK" smtClean="0"/>
              <a:t>Dette kan kun være en litterær tekst med en fiktiv fortæller. </a:t>
            </a:r>
          </a:p>
          <a:p>
            <a:pPr marL="346774" indent="-346774" eaLnBrk="1" hangingPunct="1">
              <a:lnSpc>
                <a:spcPct val="80000"/>
              </a:lnSpc>
            </a:pPr>
            <a:endParaRPr lang="da-DK" smtClean="0"/>
          </a:p>
          <a:p>
            <a:pPr marL="346774" indent="-346774" eaLnBrk="1" hangingPunct="1">
              <a:lnSpc>
                <a:spcPct val="80000"/>
              </a:lnSpc>
            </a:pPr>
            <a:endParaRPr lang="da-D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26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CFA71CE-F5B1-4BF3-AAF6-2DD22186AEBF}" type="datetime1">
              <a:rPr lang="da-DK"/>
              <a:pPr eaLnBrk="1" hangingPunct="1"/>
              <a:t>15-02-2013</a:t>
            </a:fld>
            <a:endParaRPr lang="da-DK"/>
          </a:p>
        </p:txBody>
      </p:sp>
      <p:sp>
        <p:nvSpPr>
          <p:cNvPr id="1126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26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627E075-8CAE-4CE7-B179-192E3E0DDDEB}" type="slidenum">
              <a:rPr lang="da-DK"/>
              <a:pPr eaLnBrk="1" hangingPunct="1"/>
              <a:t>38</a:t>
            </a:fld>
            <a:endParaRPr lang="da-DK"/>
          </a:p>
        </p:txBody>
      </p:sp>
      <p:sp>
        <p:nvSpPr>
          <p:cNvPr id="112646" name="Rectangle 2"/>
          <p:cNvSpPr>
            <a:spLocks noGrp="1" noRot="1" noChangeAspect="1" noChangeArrowheads="1" noTextEdit="1"/>
          </p:cNvSpPr>
          <p:nvPr>
            <p:ph type="sldImg"/>
          </p:nvPr>
        </p:nvSpPr>
        <p:spPr>
          <a:ln/>
        </p:spPr>
      </p:sp>
      <p:sp>
        <p:nvSpPr>
          <p:cNvPr id="1126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36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AE36BB5-B43B-4EBA-8CBE-ADCA8C7321C7}" type="datetime1">
              <a:rPr lang="da-DK"/>
              <a:pPr eaLnBrk="1" hangingPunct="1"/>
              <a:t>15-02-2013</a:t>
            </a:fld>
            <a:endParaRPr lang="da-DK"/>
          </a:p>
        </p:txBody>
      </p:sp>
      <p:sp>
        <p:nvSpPr>
          <p:cNvPr id="1136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36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36C8A65-E21C-4349-9502-7C44DB48BFA1}" type="slidenum">
              <a:rPr lang="da-DK"/>
              <a:pPr eaLnBrk="1" hangingPunct="1"/>
              <a:t>39</a:t>
            </a:fld>
            <a:endParaRPr lang="da-DK"/>
          </a:p>
        </p:txBody>
      </p:sp>
      <p:sp>
        <p:nvSpPr>
          <p:cNvPr id="113670" name="Rectangle 2"/>
          <p:cNvSpPr>
            <a:spLocks noGrp="1" noRot="1" noChangeAspect="1" noChangeArrowheads="1" noTextEdit="1"/>
          </p:cNvSpPr>
          <p:nvPr>
            <p:ph type="sldImg"/>
          </p:nvPr>
        </p:nvSpPr>
        <p:spPr>
          <a:ln/>
        </p:spPr>
      </p:sp>
      <p:sp>
        <p:nvSpPr>
          <p:cNvPr id="1136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46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A4A0363-F6DE-4096-92F6-B01491CC82F8}" type="datetime1">
              <a:rPr lang="da-DK"/>
              <a:pPr eaLnBrk="1" hangingPunct="1"/>
              <a:t>15-02-2013</a:t>
            </a:fld>
            <a:endParaRPr lang="da-DK"/>
          </a:p>
        </p:txBody>
      </p:sp>
      <p:sp>
        <p:nvSpPr>
          <p:cNvPr id="1146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46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B0763B3-932A-4F07-90B8-DA2AF135912F}" type="slidenum">
              <a:rPr lang="da-DK"/>
              <a:pPr eaLnBrk="1" hangingPunct="1"/>
              <a:t>40</a:t>
            </a:fld>
            <a:endParaRPr lang="da-DK"/>
          </a:p>
        </p:txBody>
      </p:sp>
      <p:sp>
        <p:nvSpPr>
          <p:cNvPr id="114694" name="Rectangle 2"/>
          <p:cNvSpPr>
            <a:spLocks noGrp="1" noRot="1" noChangeAspect="1" noChangeArrowheads="1" noTextEdit="1"/>
          </p:cNvSpPr>
          <p:nvPr>
            <p:ph type="sldImg"/>
          </p:nvPr>
        </p:nvSpPr>
        <p:spPr>
          <a:ln/>
        </p:spPr>
      </p:sp>
      <p:sp>
        <p:nvSpPr>
          <p:cNvPr id="1146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57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5120A04-0EA2-4F87-81FB-044AC143C541}" type="datetime1">
              <a:rPr lang="da-DK"/>
              <a:pPr eaLnBrk="1" hangingPunct="1"/>
              <a:t>15-02-2013</a:t>
            </a:fld>
            <a:endParaRPr lang="da-DK"/>
          </a:p>
        </p:txBody>
      </p:sp>
      <p:sp>
        <p:nvSpPr>
          <p:cNvPr id="1157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57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6FB4080-90DE-40B2-BC3B-EE9CD453A692}" type="slidenum">
              <a:rPr lang="da-DK"/>
              <a:pPr eaLnBrk="1" hangingPunct="1"/>
              <a:t>41</a:t>
            </a:fld>
            <a:endParaRPr lang="da-DK"/>
          </a:p>
        </p:txBody>
      </p:sp>
      <p:sp>
        <p:nvSpPr>
          <p:cNvPr id="115718" name="Rectangle 2"/>
          <p:cNvSpPr>
            <a:spLocks noGrp="1" noRot="1" noChangeAspect="1" noChangeArrowheads="1" noTextEdit="1"/>
          </p:cNvSpPr>
          <p:nvPr>
            <p:ph type="sldImg"/>
          </p:nvPr>
        </p:nvSpPr>
        <p:spPr>
          <a:ln/>
        </p:spPr>
      </p:sp>
      <p:sp>
        <p:nvSpPr>
          <p:cNvPr id="1157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67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E4A163B-3A74-4531-82A4-453382ECFBCA}" type="datetime1">
              <a:rPr lang="da-DK"/>
              <a:pPr eaLnBrk="1" hangingPunct="1"/>
              <a:t>15-02-2013</a:t>
            </a:fld>
            <a:endParaRPr lang="da-DK"/>
          </a:p>
        </p:txBody>
      </p:sp>
      <p:sp>
        <p:nvSpPr>
          <p:cNvPr id="1167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67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1D21A58-4086-4DE7-812D-8B533CE05B9C}" type="slidenum">
              <a:rPr lang="da-DK"/>
              <a:pPr eaLnBrk="1" hangingPunct="1"/>
              <a:t>42</a:t>
            </a:fld>
            <a:endParaRPr lang="da-DK"/>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dsholder til diasbillede 1"/>
          <p:cNvSpPr>
            <a:spLocks noGrp="1" noRot="1" noChangeAspect="1" noTextEdit="1"/>
          </p:cNvSpPr>
          <p:nvPr>
            <p:ph type="sldImg"/>
          </p:nvPr>
        </p:nvSpPr>
        <p:spPr>
          <a:ln/>
        </p:spPr>
      </p:sp>
      <p:sp>
        <p:nvSpPr>
          <p:cNvPr id="9011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011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011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94570EC-06A7-48B8-A2B8-C0DCEFA24695}" type="datetime1">
              <a:rPr lang="da-DK"/>
              <a:pPr eaLnBrk="1" hangingPunct="1"/>
              <a:t>15-02-2013</a:t>
            </a:fld>
            <a:endParaRPr lang="da-DK"/>
          </a:p>
        </p:txBody>
      </p:sp>
      <p:sp>
        <p:nvSpPr>
          <p:cNvPr id="9011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011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A2DF905-28D6-4FC6-A3D6-E509FD580BDA}" type="slidenum">
              <a:rPr lang="da-DK"/>
              <a:pPr eaLnBrk="1" hangingPunct="1"/>
              <a:t>11</a:t>
            </a:fld>
            <a:endParaRPr lang="da-D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77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7C77F2C-B131-4C45-ADD3-94D5F93AB251}" type="datetime1">
              <a:rPr lang="da-DK"/>
              <a:pPr eaLnBrk="1" hangingPunct="1"/>
              <a:t>15-02-2013</a:t>
            </a:fld>
            <a:endParaRPr lang="da-DK"/>
          </a:p>
        </p:txBody>
      </p:sp>
      <p:sp>
        <p:nvSpPr>
          <p:cNvPr id="1177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77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440BBD2-37FB-458F-BD34-91BC073DC76E}" type="slidenum">
              <a:rPr lang="da-DK"/>
              <a:pPr eaLnBrk="1" hangingPunct="1"/>
              <a:t>43</a:t>
            </a:fld>
            <a:endParaRPr lang="da-DK"/>
          </a:p>
        </p:txBody>
      </p:sp>
      <p:sp>
        <p:nvSpPr>
          <p:cNvPr id="117766" name="Rectangle 2"/>
          <p:cNvSpPr>
            <a:spLocks noGrp="1" noRot="1" noChangeAspect="1" noChangeArrowheads="1" noTextEdit="1"/>
          </p:cNvSpPr>
          <p:nvPr>
            <p:ph type="sldImg"/>
          </p:nvPr>
        </p:nvSpPr>
        <p:spPr>
          <a:ln/>
        </p:spPr>
      </p:sp>
      <p:sp>
        <p:nvSpPr>
          <p:cNvPr id="1177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87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1565634-D05D-44A4-BB26-B9B322E7399E}" type="datetime1">
              <a:rPr lang="da-DK"/>
              <a:pPr eaLnBrk="1" hangingPunct="1"/>
              <a:t>15-02-2013</a:t>
            </a:fld>
            <a:endParaRPr lang="da-DK"/>
          </a:p>
        </p:txBody>
      </p:sp>
      <p:sp>
        <p:nvSpPr>
          <p:cNvPr id="1187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87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0B333B6-C040-4B87-8900-12EE6878CDAA}" type="slidenum">
              <a:rPr lang="da-DK"/>
              <a:pPr eaLnBrk="1" hangingPunct="1"/>
              <a:t>44</a:t>
            </a:fld>
            <a:endParaRPr lang="da-DK"/>
          </a:p>
        </p:txBody>
      </p:sp>
      <p:sp>
        <p:nvSpPr>
          <p:cNvPr id="118790" name="Rectangle 2"/>
          <p:cNvSpPr>
            <a:spLocks noGrp="1" noRot="1" noChangeAspect="1" noChangeArrowheads="1" noTextEdit="1"/>
          </p:cNvSpPr>
          <p:nvPr>
            <p:ph type="sldImg"/>
          </p:nvPr>
        </p:nvSpPr>
        <p:spPr>
          <a:xfrm>
            <a:off x="936625" y="781050"/>
            <a:ext cx="4999038" cy="3749675"/>
          </a:xfrm>
          <a:solidFill>
            <a:srgbClr val="FFFFFF"/>
          </a:solidFill>
          <a:ln/>
        </p:spPr>
      </p:sp>
      <p:sp>
        <p:nvSpPr>
          <p:cNvPr id="118791" name="Rectangle 3"/>
          <p:cNvSpPr>
            <a:spLocks noGrp="1" noChangeArrowheads="1"/>
          </p:cNvSpPr>
          <p:nvPr>
            <p:ph type="body" idx="1"/>
          </p:nvPr>
        </p:nvSpPr>
        <p:spPr>
          <a:xfrm>
            <a:off x="915452" y="4764881"/>
            <a:ext cx="5039891" cy="4453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da-DK"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198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B6418C4-CDA8-4EAB-AE3E-416A774F0B38}" type="datetime1">
              <a:rPr lang="da-DK"/>
              <a:pPr eaLnBrk="1" hangingPunct="1"/>
              <a:t>15-02-2013</a:t>
            </a:fld>
            <a:endParaRPr lang="da-DK"/>
          </a:p>
        </p:txBody>
      </p:sp>
      <p:sp>
        <p:nvSpPr>
          <p:cNvPr id="1198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198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DFDE8B0-6146-4A9D-B2EA-EA13B7135254}" type="slidenum">
              <a:rPr lang="da-DK"/>
              <a:pPr eaLnBrk="1" hangingPunct="1"/>
              <a:t>45</a:t>
            </a:fld>
            <a:endParaRPr lang="da-DK"/>
          </a:p>
        </p:txBody>
      </p:sp>
      <p:sp>
        <p:nvSpPr>
          <p:cNvPr id="119814" name="Rectangle 2"/>
          <p:cNvSpPr>
            <a:spLocks noGrp="1" noRot="1" noChangeAspect="1" noChangeArrowheads="1" noTextEdit="1"/>
          </p:cNvSpPr>
          <p:nvPr>
            <p:ph type="sldImg"/>
          </p:nvPr>
        </p:nvSpPr>
        <p:spPr>
          <a:xfrm>
            <a:off x="936625" y="749300"/>
            <a:ext cx="4995863" cy="3746500"/>
          </a:xfrm>
          <a:ln/>
        </p:spPr>
      </p:sp>
      <p:sp>
        <p:nvSpPr>
          <p:cNvPr id="119815" name="Rectangle 3"/>
          <p:cNvSpPr>
            <a:spLocks noGrp="1" noChangeArrowheads="1"/>
          </p:cNvSpPr>
          <p:nvPr>
            <p:ph type="body" idx="1"/>
          </p:nvPr>
        </p:nvSpPr>
        <p:spPr>
          <a:xfrm>
            <a:off x="915452" y="4764881"/>
            <a:ext cx="5039891" cy="4453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711"/>
              </a:spcBef>
              <a:buClr>
                <a:srgbClr val="FF0000"/>
              </a:buClr>
              <a:buFont typeface="Wingdings" pitchFamily="2" charset="2"/>
              <a:buChar char=""/>
            </a:pPr>
            <a:r>
              <a:rPr lang="da-DK" smtClean="0">
                <a:solidFill>
                  <a:srgbClr val="000000"/>
                </a:solidFill>
                <a:latin typeface="Verdana" pitchFamily="34" charset="0"/>
              </a:rPr>
              <a:t>I er INDLEDNINGEN der fører lytteren fra talesituationen ind i den beskrevne situation ved angivelse af tiden: </a:t>
            </a:r>
            <a:r>
              <a:rPr lang="da-DK" i="1" smtClean="0">
                <a:solidFill>
                  <a:srgbClr val="000000"/>
                </a:solidFill>
                <a:latin typeface="Verdana" pitchFamily="34" charset="0"/>
              </a:rPr>
              <a:t>en gang</a:t>
            </a:r>
            <a:r>
              <a:rPr lang="da-DK" smtClean="0">
                <a:solidFill>
                  <a:srgbClr val="000000"/>
                </a:solidFill>
                <a:latin typeface="Verdana" pitchFamily="34" charset="0"/>
              </a:rPr>
              <a:t>, stedet: </a:t>
            </a:r>
            <a:r>
              <a:rPr lang="da-DK" i="1" smtClean="0">
                <a:solidFill>
                  <a:srgbClr val="000000"/>
                </a:solidFill>
                <a:latin typeface="Verdana" pitchFamily="34" charset="0"/>
              </a:rPr>
              <a:t>ude på en mark</a:t>
            </a:r>
            <a:r>
              <a:rPr lang="da-DK" smtClean="0">
                <a:solidFill>
                  <a:srgbClr val="000000"/>
                </a:solidFill>
                <a:latin typeface="Verdana" pitchFamily="34" charset="0"/>
              </a:rPr>
              <a:t> og personerne: </a:t>
            </a:r>
            <a:r>
              <a:rPr lang="da-DK" i="1" smtClean="0">
                <a:solidFill>
                  <a:srgbClr val="000000"/>
                </a:solidFill>
                <a:latin typeface="Verdana" pitchFamily="34" charset="0"/>
              </a:rPr>
              <a:t>Min lillebror og jeg</a:t>
            </a:r>
            <a:r>
              <a:rPr lang="da-DK" smtClean="0">
                <a:solidFill>
                  <a:srgbClr val="000000"/>
                </a:solidFill>
                <a:latin typeface="Verdana" pitchFamily="34" charset="0"/>
              </a:rPr>
              <a:t>. </a:t>
            </a:r>
          </a:p>
          <a:p>
            <a:pPr eaLnBrk="1" hangingPunct="1">
              <a:spcBef>
                <a:spcPts val="711"/>
              </a:spcBef>
              <a:buClr>
                <a:srgbClr val="FF0000"/>
              </a:buClr>
              <a:buFont typeface="Wingdings" pitchFamily="2" charset="2"/>
              <a:buChar char=""/>
            </a:pPr>
            <a:r>
              <a:rPr lang="da-DK" smtClean="0">
                <a:solidFill>
                  <a:srgbClr val="000000"/>
                </a:solidFill>
                <a:latin typeface="Verdana" pitchFamily="34" charset="0"/>
              </a:rPr>
              <a:t>II er selve EPISODEN, og </a:t>
            </a:r>
          </a:p>
          <a:p>
            <a:pPr eaLnBrk="1" hangingPunct="1">
              <a:spcBef>
                <a:spcPts val="711"/>
              </a:spcBef>
              <a:buClr>
                <a:srgbClr val="FF0000"/>
              </a:buClr>
              <a:buFont typeface="Wingdings" pitchFamily="2" charset="2"/>
              <a:buChar char=""/>
            </a:pPr>
            <a:r>
              <a:rPr lang="da-DK" smtClean="0">
                <a:solidFill>
                  <a:srgbClr val="000000"/>
                </a:solidFill>
                <a:latin typeface="Verdana" pitchFamily="34" charset="0"/>
              </a:rPr>
              <a:t>III er SLUTNINGEN der relaterer historien tilbage til talesituationen _ her i form af en konklusion eller vurderende sammenfatning.</a:t>
            </a:r>
          </a:p>
          <a:p>
            <a:pPr eaLnBrk="1" hangingPunct="1"/>
            <a:endParaRPr lang="da-DK"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08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352B6EC-B4A3-43D0-962E-78D88C5C5DBB}" type="datetime1">
              <a:rPr lang="da-DK"/>
              <a:pPr eaLnBrk="1" hangingPunct="1"/>
              <a:t>15-02-2013</a:t>
            </a:fld>
            <a:endParaRPr lang="da-DK"/>
          </a:p>
        </p:txBody>
      </p:sp>
      <p:sp>
        <p:nvSpPr>
          <p:cNvPr id="1208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08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997F3E7-C3CA-4D22-81E6-C635AC5ABC07}" type="slidenum">
              <a:rPr lang="da-DK"/>
              <a:pPr eaLnBrk="1" hangingPunct="1"/>
              <a:t>46</a:t>
            </a:fld>
            <a:endParaRPr lang="da-DK"/>
          </a:p>
        </p:txBody>
      </p:sp>
      <p:sp>
        <p:nvSpPr>
          <p:cNvPr id="120838" name="Rectangle 2"/>
          <p:cNvSpPr>
            <a:spLocks noGrp="1" noRot="1" noChangeAspect="1" noChangeArrowheads="1" noTextEdit="1"/>
          </p:cNvSpPr>
          <p:nvPr>
            <p:ph type="sldImg"/>
          </p:nvPr>
        </p:nvSpPr>
        <p:spPr>
          <a:xfrm>
            <a:off x="936625" y="749300"/>
            <a:ext cx="4995863" cy="3746500"/>
          </a:xfrm>
          <a:ln/>
        </p:spPr>
      </p:sp>
      <p:sp>
        <p:nvSpPr>
          <p:cNvPr id="120839" name="Rectangle 3"/>
          <p:cNvSpPr>
            <a:spLocks noGrp="1" noChangeArrowheads="1"/>
          </p:cNvSpPr>
          <p:nvPr>
            <p:ph type="body" idx="1"/>
          </p:nvPr>
        </p:nvSpPr>
        <p:spPr>
          <a:xfrm>
            <a:off x="915452" y="4764881"/>
            <a:ext cx="5039891" cy="4453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711"/>
              </a:spcBef>
              <a:buClr>
                <a:srgbClr val="FF0000"/>
              </a:buClr>
              <a:buFont typeface="Wingdings" pitchFamily="2" charset="2"/>
              <a:buChar char=""/>
            </a:pPr>
            <a:r>
              <a:rPr lang="da-DK" smtClean="0">
                <a:solidFill>
                  <a:srgbClr val="000000"/>
                </a:solidFill>
                <a:latin typeface="Verdana" pitchFamily="34" charset="0"/>
              </a:rPr>
              <a:t>A Er KOMPLIKATIONEN som historiens hovedpersoner støder på, </a:t>
            </a:r>
          </a:p>
          <a:p>
            <a:pPr eaLnBrk="1" hangingPunct="1">
              <a:spcBef>
                <a:spcPts val="711"/>
              </a:spcBef>
              <a:buClr>
                <a:srgbClr val="FF0000"/>
              </a:buClr>
            </a:pPr>
            <a:r>
              <a:rPr lang="da-DK" smtClean="0">
                <a:solidFill>
                  <a:srgbClr val="000000"/>
                </a:solidFill>
                <a:latin typeface="Verdana" pitchFamily="34" charset="0"/>
              </a:rPr>
              <a:t>mens B beskriver personernes REAKTION på de komplikationer de stødte på</a:t>
            </a:r>
          </a:p>
          <a:p>
            <a:pPr eaLnBrk="1" hangingPunct="1"/>
            <a:endParaRPr lang="da-DK"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18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8761346-605D-4E11-9257-00A89AEB847F}" type="datetime1">
              <a:rPr lang="da-DK"/>
              <a:pPr eaLnBrk="1" hangingPunct="1"/>
              <a:t>15-02-2013</a:t>
            </a:fld>
            <a:endParaRPr lang="da-DK"/>
          </a:p>
        </p:txBody>
      </p:sp>
      <p:sp>
        <p:nvSpPr>
          <p:cNvPr id="1218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18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371A5EC-19CE-46D3-A358-A0EC51473358}" type="slidenum">
              <a:rPr lang="da-DK"/>
              <a:pPr eaLnBrk="1" hangingPunct="1"/>
              <a:t>47</a:t>
            </a:fld>
            <a:endParaRPr lang="da-DK"/>
          </a:p>
        </p:txBody>
      </p:sp>
      <p:sp>
        <p:nvSpPr>
          <p:cNvPr id="121862" name="Rectangle 2"/>
          <p:cNvSpPr>
            <a:spLocks noGrp="1" noRot="1" noChangeAspect="1" noChangeArrowheads="1" noTextEdit="1"/>
          </p:cNvSpPr>
          <p:nvPr>
            <p:ph type="sldImg"/>
          </p:nvPr>
        </p:nvSpPr>
        <p:spPr>
          <a:xfrm>
            <a:off x="936625" y="749300"/>
            <a:ext cx="4995863" cy="3746500"/>
          </a:xfrm>
          <a:ln/>
        </p:spPr>
      </p:sp>
      <p:sp>
        <p:nvSpPr>
          <p:cNvPr id="121863" name="Rectangle 3"/>
          <p:cNvSpPr>
            <a:spLocks noGrp="1" noChangeArrowheads="1"/>
          </p:cNvSpPr>
          <p:nvPr>
            <p:ph type="body" idx="1"/>
          </p:nvPr>
        </p:nvSpPr>
        <p:spPr>
          <a:xfrm>
            <a:off x="915452" y="4764881"/>
            <a:ext cx="5039891" cy="4453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da-DK" smtClean="0">
                <a:latin typeface="Verdana" pitchFamily="34" charset="0"/>
              </a:rPr>
              <a:t>A 1 betegner den ene ERFARING som udgør  komplikationen, og </a:t>
            </a:r>
          </a:p>
          <a:p>
            <a:pPr>
              <a:spcBef>
                <a:spcPct val="50000"/>
              </a:spcBef>
            </a:pPr>
            <a:r>
              <a:rPr lang="da-DK" smtClean="0">
                <a:latin typeface="Verdana" pitchFamily="34" charset="0"/>
              </a:rPr>
              <a:t>A2. den anden sideordnede ERFARING. </a:t>
            </a:r>
          </a:p>
          <a:p>
            <a:pPr>
              <a:spcBef>
                <a:spcPct val="50000"/>
              </a:spcBef>
            </a:pPr>
            <a:endParaRPr lang="da-DK" smtClean="0">
              <a:latin typeface="Verdana" pitchFamily="34" charset="0"/>
            </a:endParaRPr>
          </a:p>
          <a:p>
            <a:pPr>
              <a:spcBef>
                <a:spcPct val="50000"/>
              </a:spcBef>
            </a:pPr>
            <a:r>
              <a:rPr lang="da-DK" smtClean="0">
                <a:latin typeface="Verdana" pitchFamily="34" charset="0"/>
              </a:rPr>
              <a:t>B.1. betegner den første HANDLING i reaktionen, mens </a:t>
            </a:r>
          </a:p>
          <a:p>
            <a:pPr>
              <a:spcBef>
                <a:spcPct val="50000"/>
              </a:spcBef>
            </a:pPr>
            <a:r>
              <a:rPr lang="da-DK" smtClean="0">
                <a:latin typeface="Verdana" pitchFamily="34" charset="0"/>
              </a:rPr>
              <a:t>B.2. betegner den anden HANDLING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28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99272C5-C0D3-4A33-9315-779C83521BFB}" type="datetime1">
              <a:rPr lang="da-DK"/>
              <a:pPr eaLnBrk="1" hangingPunct="1"/>
              <a:t>15-02-2013</a:t>
            </a:fld>
            <a:endParaRPr lang="da-DK"/>
          </a:p>
        </p:txBody>
      </p:sp>
      <p:sp>
        <p:nvSpPr>
          <p:cNvPr id="1228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28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B3FC924-661A-49EE-A2A0-320B374FD999}" type="slidenum">
              <a:rPr lang="da-DK"/>
              <a:pPr eaLnBrk="1" hangingPunct="1"/>
              <a:t>48</a:t>
            </a:fld>
            <a:endParaRPr lang="da-DK"/>
          </a:p>
        </p:txBody>
      </p:sp>
      <p:sp>
        <p:nvSpPr>
          <p:cNvPr id="122886" name="Rectangle 2"/>
          <p:cNvSpPr>
            <a:spLocks noGrp="1" noRot="1" noChangeAspect="1" noChangeArrowheads="1" noTextEdit="1"/>
          </p:cNvSpPr>
          <p:nvPr>
            <p:ph type="sldImg"/>
          </p:nvPr>
        </p:nvSpPr>
        <p:spPr>
          <a:xfrm>
            <a:off x="936625" y="749300"/>
            <a:ext cx="4995863" cy="3746500"/>
          </a:xfrm>
          <a:ln/>
        </p:spPr>
      </p:sp>
      <p:sp>
        <p:nvSpPr>
          <p:cNvPr id="122887" name="Rectangle 3"/>
          <p:cNvSpPr>
            <a:spLocks noGrp="1" noChangeArrowheads="1"/>
          </p:cNvSpPr>
          <p:nvPr>
            <p:ph type="body" idx="1"/>
          </p:nvPr>
        </p:nvSpPr>
        <p:spPr>
          <a:xfrm>
            <a:off x="915452" y="4764881"/>
            <a:ext cx="5039891" cy="4453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Begge a-dele drejer om hovedpersonens HANDLING, </a:t>
            </a:r>
          </a:p>
          <a:p>
            <a:pPr eaLnBrk="1" hangingPunct="1">
              <a:lnSpc>
                <a:spcPct val="80000"/>
              </a:lnSpc>
            </a:pPr>
            <a:endParaRPr lang="da-DK" smtClean="0"/>
          </a:p>
          <a:p>
            <a:pPr eaLnBrk="1" hangingPunct="1">
              <a:lnSpc>
                <a:spcPct val="80000"/>
              </a:lnSpc>
            </a:pPr>
            <a:endParaRPr lang="da-DK" smtClean="0"/>
          </a:p>
          <a:p>
            <a:pPr eaLnBrk="1" hangingPunct="1">
              <a:lnSpc>
                <a:spcPct val="80000"/>
              </a:lnSpc>
            </a:pPr>
            <a:r>
              <a:rPr lang="da-DK" smtClean="0"/>
              <a:t>og b-delene om RESULTATET af handlingen, </a:t>
            </a:r>
          </a:p>
          <a:p>
            <a:pPr eaLnBrk="1" hangingPunct="1">
              <a:lnSpc>
                <a:spcPct val="80000"/>
              </a:lnSpc>
            </a:pPr>
            <a:r>
              <a:rPr lang="da-DK" smtClean="0"/>
              <a:t>i 1 det manglende resultat og i 2 det vellykkede resultat.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Pladsholder til diasbillede 1"/>
          <p:cNvSpPr>
            <a:spLocks noGrp="1" noRot="1" noChangeAspect="1" noTextEdit="1"/>
          </p:cNvSpPr>
          <p:nvPr>
            <p:ph type="sldImg"/>
          </p:nvPr>
        </p:nvSpPr>
        <p:spPr>
          <a:ln/>
        </p:spPr>
      </p:sp>
      <p:sp>
        <p:nvSpPr>
          <p:cNvPr id="12390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23908"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3909"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5DD2790-1C7A-4513-930C-EA41E2460BAB}" type="datetime1">
              <a:rPr lang="da-DK"/>
              <a:pPr eaLnBrk="1" hangingPunct="1"/>
              <a:t>15-02-2013</a:t>
            </a:fld>
            <a:endParaRPr lang="da-DK"/>
          </a:p>
        </p:txBody>
      </p:sp>
      <p:sp>
        <p:nvSpPr>
          <p:cNvPr id="123910"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3911"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CFEEBC7-E69F-4F95-BBD9-03090083E68E}" type="slidenum">
              <a:rPr lang="da-DK"/>
              <a:pPr eaLnBrk="1" hangingPunct="1"/>
              <a:t>49</a:t>
            </a:fld>
            <a:endParaRPr lang="da-DK"/>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49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7F649DE-62AA-415A-BD14-E67985F4E2F5}" type="datetime1">
              <a:rPr lang="da-DK"/>
              <a:pPr eaLnBrk="1" hangingPunct="1"/>
              <a:t>15-02-2013</a:t>
            </a:fld>
            <a:endParaRPr lang="da-DK"/>
          </a:p>
        </p:txBody>
      </p:sp>
      <p:sp>
        <p:nvSpPr>
          <p:cNvPr id="1249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49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ADED74D-43C5-4D40-9B9E-6FEEBF01F14A}" type="slidenum">
              <a:rPr lang="da-DK"/>
              <a:pPr eaLnBrk="1" hangingPunct="1"/>
              <a:t>50</a:t>
            </a:fld>
            <a:endParaRPr lang="da-DK"/>
          </a:p>
        </p:txBody>
      </p:sp>
      <p:sp>
        <p:nvSpPr>
          <p:cNvPr id="124934" name="Rectangle 2"/>
          <p:cNvSpPr>
            <a:spLocks noGrp="1" noRot="1" noChangeAspect="1" noChangeArrowheads="1" noTextEdit="1"/>
          </p:cNvSpPr>
          <p:nvPr>
            <p:ph type="sldImg"/>
          </p:nvPr>
        </p:nvSpPr>
        <p:spPr>
          <a:xfrm>
            <a:off x="936625" y="749300"/>
            <a:ext cx="4995863" cy="3746500"/>
          </a:xfrm>
          <a:ln/>
        </p:spPr>
      </p:sp>
      <p:sp>
        <p:nvSpPr>
          <p:cNvPr id="124935" name="Rectangle 3"/>
          <p:cNvSpPr>
            <a:spLocks noGrp="1" noChangeArrowheads="1"/>
          </p:cNvSpPr>
          <p:nvPr>
            <p:ph type="body" idx="1"/>
          </p:nvPr>
        </p:nvSpPr>
        <p:spPr>
          <a:xfrm>
            <a:off x="915452" y="4764881"/>
            <a:ext cx="5039891" cy="4453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Pladsholder til diasbillede 1"/>
          <p:cNvSpPr>
            <a:spLocks noGrp="1" noRot="1" noChangeAspect="1" noTextEdit="1"/>
          </p:cNvSpPr>
          <p:nvPr>
            <p:ph type="sldImg"/>
          </p:nvPr>
        </p:nvSpPr>
        <p:spPr>
          <a:ln/>
        </p:spPr>
      </p:sp>
      <p:sp>
        <p:nvSpPr>
          <p:cNvPr id="1259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2595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595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11083D9-23C1-472F-B75A-506937BFBDCF}" type="datetime1">
              <a:rPr lang="da-DK"/>
              <a:pPr eaLnBrk="1" hangingPunct="1"/>
              <a:t>15-02-2013</a:t>
            </a:fld>
            <a:endParaRPr lang="da-DK"/>
          </a:p>
        </p:txBody>
      </p:sp>
      <p:sp>
        <p:nvSpPr>
          <p:cNvPr id="12595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595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99ADF2D-225E-441A-B951-CAEEE0ACC0FF}" type="slidenum">
              <a:rPr lang="da-DK"/>
              <a:pPr eaLnBrk="1" hangingPunct="1"/>
              <a:t>51</a:t>
            </a:fld>
            <a:endParaRPr lang="da-D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Pladsholder til diasbillede 1"/>
          <p:cNvSpPr>
            <a:spLocks noGrp="1" noRot="1" noChangeAspect="1" noTextEdit="1"/>
          </p:cNvSpPr>
          <p:nvPr>
            <p:ph type="sldImg"/>
          </p:nvPr>
        </p:nvSpPr>
        <p:spPr>
          <a:ln/>
        </p:spPr>
      </p:sp>
      <p:sp>
        <p:nvSpPr>
          <p:cNvPr id="1269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26980"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6981"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820EF85-2F9F-4FAC-A49E-241372717ED7}" type="datetime1">
              <a:rPr lang="da-DK"/>
              <a:pPr eaLnBrk="1" hangingPunct="1"/>
              <a:t>15-02-2013</a:t>
            </a:fld>
            <a:endParaRPr lang="da-DK"/>
          </a:p>
        </p:txBody>
      </p:sp>
      <p:sp>
        <p:nvSpPr>
          <p:cNvPr id="126982"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6983"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1BD7F4C-2031-4D6F-8AF0-64DD481C8705}" type="slidenum">
              <a:rPr lang="da-DK"/>
              <a:pPr eaLnBrk="1" hangingPunct="1"/>
              <a:t>52</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dsholder til diasbillede 1"/>
          <p:cNvSpPr>
            <a:spLocks noGrp="1" noRot="1" noChangeAspect="1" noTextEdit="1"/>
          </p:cNvSpPr>
          <p:nvPr>
            <p:ph type="sldImg"/>
          </p:nvPr>
        </p:nvSpPr>
        <p:spPr>
          <a:ln/>
        </p:spPr>
      </p:sp>
      <p:sp>
        <p:nvSpPr>
          <p:cNvPr id="9113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1140"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1141"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BF150E7-057D-471A-83EE-1625B5C04103}" type="datetime1">
              <a:rPr lang="da-DK"/>
              <a:pPr eaLnBrk="1" hangingPunct="1"/>
              <a:t>15-02-2013</a:t>
            </a:fld>
            <a:endParaRPr lang="da-DK"/>
          </a:p>
        </p:txBody>
      </p:sp>
      <p:sp>
        <p:nvSpPr>
          <p:cNvPr id="91142"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1143"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1614DE5-71BC-4D20-AFFF-9BD24410C2B4}" type="slidenum">
              <a:rPr lang="da-DK"/>
              <a:pPr eaLnBrk="1" hangingPunct="1"/>
              <a:t>13</a:t>
            </a:fld>
            <a:endParaRPr lang="da-DK"/>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ladsholder til diasbillede 1"/>
          <p:cNvSpPr>
            <a:spLocks noGrp="1" noRot="1" noChangeAspect="1" noTextEdit="1"/>
          </p:cNvSpPr>
          <p:nvPr>
            <p:ph type="sldImg"/>
          </p:nvPr>
        </p:nvSpPr>
        <p:spPr>
          <a:ln/>
        </p:spPr>
      </p:sp>
      <p:sp>
        <p:nvSpPr>
          <p:cNvPr id="12800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Hvilken læsning er bedst?</a:t>
            </a:r>
          </a:p>
          <a:p>
            <a:pPr eaLnBrk="1" hangingPunct="1"/>
            <a:r>
              <a:rPr lang="da-DK" smtClean="0"/>
              <a:t>I den første kan man se parallelismen mellem </a:t>
            </a:r>
            <a:r>
              <a:rPr lang="da-DK" i="1" smtClean="0"/>
              <a:t>Min lillebror tissede mod ilden</a:t>
            </a:r>
            <a:r>
              <a:rPr lang="da-DK" smtClean="0"/>
              <a:t> og og </a:t>
            </a:r>
            <a:r>
              <a:rPr lang="da-DK" i="1" smtClean="0"/>
              <a:t>tissede på ilden</a:t>
            </a:r>
            <a:r>
              <a:rPr lang="da-DK" smtClean="0"/>
              <a:t>. </a:t>
            </a:r>
          </a:p>
          <a:p>
            <a:pPr eaLnBrk="1" hangingPunct="1"/>
            <a:r>
              <a:rPr lang="da-DK" smtClean="0"/>
              <a:t>På den anden side har den anden ét niveau mere end den første. Og det forhold at </a:t>
            </a:r>
            <a:r>
              <a:rPr lang="da-DK" i="1" smtClean="0"/>
              <a:t>men han kunne ikke nå</a:t>
            </a:r>
            <a:r>
              <a:rPr lang="da-DK" smtClean="0"/>
              <a:t> noteres som årsagen til </a:t>
            </a:r>
            <a:r>
              <a:rPr lang="da-DK" i="1" smtClean="0"/>
              <a:t>Så løb han hen og tissede på ilden</a:t>
            </a:r>
            <a:r>
              <a:rPr lang="da-DK" smtClean="0"/>
              <a:t>, er ikke registreret i den første, hvori der heller ikke gøres rede for at RESULTATET er fælles for både første og anden tisning. </a:t>
            </a:r>
          </a:p>
          <a:p>
            <a:pPr eaLnBrk="1" hangingPunct="1"/>
            <a:r>
              <a:rPr lang="da-DK" sz="1600"/>
              <a:t>På dette grundlag vil jeg konkludere at den anden er bedre end den første og det som man skal forstå.</a:t>
            </a:r>
          </a:p>
        </p:txBody>
      </p:sp>
      <p:sp>
        <p:nvSpPr>
          <p:cNvPr id="128004"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8005"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DA4C2EA-188A-48E5-B34F-4A77A7E91D02}" type="datetime1">
              <a:rPr lang="da-DK"/>
              <a:pPr eaLnBrk="1" hangingPunct="1"/>
              <a:t>15-02-2013</a:t>
            </a:fld>
            <a:endParaRPr lang="da-DK"/>
          </a:p>
        </p:txBody>
      </p:sp>
      <p:sp>
        <p:nvSpPr>
          <p:cNvPr id="128006"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8007"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03D0890-6105-432A-881E-02C95EFA4E12}" type="slidenum">
              <a:rPr lang="da-DK"/>
              <a:pPr eaLnBrk="1" hangingPunct="1"/>
              <a:t>53</a:t>
            </a:fld>
            <a:endParaRPr lang="da-DK"/>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Pladsholder til diasbillede 1"/>
          <p:cNvSpPr>
            <a:spLocks noGrp="1" noRot="1" noChangeAspect="1" noTextEdit="1"/>
          </p:cNvSpPr>
          <p:nvPr>
            <p:ph type="sldImg"/>
          </p:nvPr>
        </p:nvSpPr>
        <p:spPr>
          <a:ln/>
        </p:spPr>
      </p:sp>
      <p:sp>
        <p:nvSpPr>
          <p:cNvPr id="12902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29028"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29029"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9E8748B-8F4B-4535-A242-FDAC8BD2F041}" type="datetime1">
              <a:rPr lang="da-DK"/>
              <a:pPr eaLnBrk="1" hangingPunct="1"/>
              <a:t>15-02-2013</a:t>
            </a:fld>
            <a:endParaRPr lang="da-DK"/>
          </a:p>
        </p:txBody>
      </p:sp>
      <p:sp>
        <p:nvSpPr>
          <p:cNvPr id="129030"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29031"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01A50C6-E4BB-4FDB-AABC-A0B4109FF467}" type="slidenum">
              <a:rPr lang="da-DK"/>
              <a:pPr eaLnBrk="1" hangingPunct="1"/>
              <a:t>54</a:t>
            </a:fld>
            <a:endParaRPr lang="da-DK"/>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dsholder til diasbillede 1"/>
          <p:cNvSpPr>
            <a:spLocks noGrp="1" noRot="1" noChangeAspect="1" noTextEdit="1"/>
          </p:cNvSpPr>
          <p:nvPr>
            <p:ph type="sldImg"/>
          </p:nvPr>
        </p:nvSpPr>
        <p:spPr>
          <a:ln/>
        </p:spPr>
      </p:sp>
      <p:sp>
        <p:nvSpPr>
          <p:cNvPr id="1331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3124"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3125"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C44404D-D7BA-4F7D-A76E-EA587ED2F3E2}" type="datetime1">
              <a:rPr lang="da-DK"/>
              <a:pPr eaLnBrk="1" hangingPunct="1"/>
              <a:t>15-02-2013</a:t>
            </a:fld>
            <a:endParaRPr lang="da-DK"/>
          </a:p>
        </p:txBody>
      </p:sp>
      <p:sp>
        <p:nvSpPr>
          <p:cNvPr id="133126"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3127"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37B2F49-9F2D-4214-8FA7-C7E81068A178}" type="slidenum">
              <a:rPr lang="da-DK"/>
              <a:pPr eaLnBrk="1" hangingPunct="1"/>
              <a:t>55</a:t>
            </a:fld>
            <a:endParaRPr lang="da-DK"/>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Pladsholder til diasbillede 1"/>
          <p:cNvSpPr>
            <a:spLocks noGrp="1" noRot="1" noChangeAspect="1" noTextEdit="1"/>
          </p:cNvSpPr>
          <p:nvPr>
            <p:ph type="sldImg"/>
          </p:nvPr>
        </p:nvSpPr>
        <p:spPr>
          <a:ln/>
        </p:spPr>
      </p:sp>
      <p:sp>
        <p:nvSpPr>
          <p:cNvPr id="13107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107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107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63BBCF8-1472-4810-8358-A6256094B940}" type="datetime1">
              <a:rPr lang="da-DK"/>
              <a:pPr eaLnBrk="1" hangingPunct="1"/>
              <a:t>15-02-2013</a:t>
            </a:fld>
            <a:endParaRPr lang="da-DK"/>
          </a:p>
        </p:txBody>
      </p:sp>
      <p:sp>
        <p:nvSpPr>
          <p:cNvPr id="13107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107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332C8D2-81EE-4B6D-A017-96BA3F86129C}" type="slidenum">
              <a:rPr lang="da-DK"/>
              <a:pPr eaLnBrk="1" hangingPunct="1"/>
              <a:t>56</a:t>
            </a:fld>
            <a:endParaRPr lang="da-DK"/>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Pladsholder til diasbillede 1"/>
          <p:cNvSpPr>
            <a:spLocks noGrp="1" noRot="1" noChangeAspect="1" noTextEdit="1"/>
          </p:cNvSpPr>
          <p:nvPr>
            <p:ph type="sldImg"/>
          </p:nvPr>
        </p:nvSpPr>
        <p:spPr>
          <a:ln/>
        </p:spPr>
      </p:sp>
      <p:sp>
        <p:nvSpPr>
          <p:cNvPr id="13209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2100"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2101"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3579D56-591F-4858-AB2C-47683C60016E}" type="datetime1">
              <a:rPr lang="da-DK"/>
              <a:pPr eaLnBrk="1" hangingPunct="1"/>
              <a:t>15-02-2013</a:t>
            </a:fld>
            <a:endParaRPr lang="da-DK"/>
          </a:p>
        </p:txBody>
      </p:sp>
      <p:sp>
        <p:nvSpPr>
          <p:cNvPr id="132102"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2103"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2ECFA70-3CD6-461C-89C3-DCCCA4C83BB0}" type="slidenum">
              <a:rPr lang="da-DK"/>
              <a:pPr eaLnBrk="1" hangingPunct="1"/>
              <a:t>57</a:t>
            </a:fld>
            <a:endParaRPr lang="da-DK"/>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Pladsholder til diasbillede 1"/>
          <p:cNvSpPr>
            <a:spLocks noGrp="1" noRot="1" noChangeAspect="1" noTextEdit="1"/>
          </p:cNvSpPr>
          <p:nvPr>
            <p:ph type="sldImg"/>
          </p:nvPr>
        </p:nvSpPr>
        <p:spPr>
          <a:ln/>
        </p:spPr>
      </p:sp>
      <p:sp>
        <p:nvSpPr>
          <p:cNvPr id="13414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4148"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4149"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C808DCB-D3D8-45EB-A0AB-8F0289138D13}" type="datetime1">
              <a:rPr lang="da-DK"/>
              <a:pPr eaLnBrk="1" hangingPunct="1"/>
              <a:t>15-02-2013</a:t>
            </a:fld>
            <a:endParaRPr lang="da-DK"/>
          </a:p>
        </p:txBody>
      </p:sp>
      <p:sp>
        <p:nvSpPr>
          <p:cNvPr id="134150"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4151"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B2D6063-1888-4084-946B-30101A1DCB31}" type="slidenum">
              <a:rPr lang="da-DK"/>
              <a:pPr eaLnBrk="1" hangingPunct="1"/>
              <a:t>58</a:t>
            </a:fld>
            <a:endParaRPr lang="da-DK"/>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Pladsholder til diasbillede 1"/>
          <p:cNvSpPr>
            <a:spLocks noGrp="1" noRot="1" noChangeAspect="1" noTextEdit="1"/>
          </p:cNvSpPr>
          <p:nvPr>
            <p:ph type="sldImg"/>
          </p:nvPr>
        </p:nvSpPr>
        <p:spPr>
          <a:ln/>
        </p:spPr>
      </p:sp>
      <p:sp>
        <p:nvSpPr>
          <p:cNvPr id="13005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005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005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FBA0CDC-416E-4022-9211-DBEFD0F5D065}" type="datetime1">
              <a:rPr lang="da-DK"/>
              <a:pPr eaLnBrk="1" hangingPunct="1"/>
              <a:t>15-02-2013</a:t>
            </a:fld>
            <a:endParaRPr lang="da-DK"/>
          </a:p>
        </p:txBody>
      </p:sp>
      <p:sp>
        <p:nvSpPr>
          <p:cNvPr id="13005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005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F047E5C-0521-4535-BF4E-EB882A121631}" type="slidenum">
              <a:rPr lang="da-DK"/>
              <a:pPr eaLnBrk="1" hangingPunct="1"/>
              <a:t>59</a:t>
            </a:fld>
            <a:endParaRPr lang="da-DK"/>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dsholder til diasbillede 1"/>
          <p:cNvSpPr>
            <a:spLocks noGrp="1" noRot="1" noChangeAspect="1" noTextEdit="1"/>
          </p:cNvSpPr>
          <p:nvPr>
            <p:ph type="sldImg"/>
          </p:nvPr>
        </p:nvSpPr>
        <p:spPr>
          <a:ln/>
        </p:spPr>
      </p:sp>
      <p:sp>
        <p:nvSpPr>
          <p:cNvPr id="13517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517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517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88ECF5E-4678-465A-AB6E-041C98DFFF14}" type="datetime1">
              <a:rPr lang="da-DK"/>
              <a:pPr eaLnBrk="1" hangingPunct="1"/>
              <a:t>15-02-2013</a:t>
            </a:fld>
            <a:endParaRPr lang="da-DK"/>
          </a:p>
        </p:txBody>
      </p:sp>
      <p:sp>
        <p:nvSpPr>
          <p:cNvPr id="13517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517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2FFB947-4B15-4D83-8475-B360705C308A}" type="slidenum">
              <a:rPr lang="da-DK"/>
              <a:pPr eaLnBrk="1" hangingPunct="1"/>
              <a:t>60</a:t>
            </a:fld>
            <a:endParaRPr lang="da-DK"/>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dsholder til diasbillede 1"/>
          <p:cNvSpPr>
            <a:spLocks noGrp="1" noRot="1" noChangeAspect="1" noTextEdit="1"/>
          </p:cNvSpPr>
          <p:nvPr>
            <p:ph type="sldImg"/>
          </p:nvPr>
        </p:nvSpPr>
        <p:spPr>
          <a:ln/>
        </p:spPr>
      </p:sp>
      <p:sp>
        <p:nvSpPr>
          <p:cNvPr id="1361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619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619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B993FC-88BE-4B65-B9A0-713616F8AB90}" type="datetime1">
              <a:rPr lang="da-DK"/>
              <a:pPr eaLnBrk="1" hangingPunct="1"/>
              <a:t>15-02-2013</a:t>
            </a:fld>
            <a:endParaRPr lang="da-DK"/>
          </a:p>
        </p:txBody>
      </p:sp>
      <p:sp>
        <p:nvSpPr>
          <p:cNvPr id="13619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619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CF479A7-2E28-4A95-AA5F-FB18D010F392}" type="slidenum">
              <a:rPr lang="da-DK"/>
              <a:pPr eaLnBrk="1" hangingPunct="1"/>
              <a:t>61</a:t>
            </a:fld>
            <a:endParaRPr lang="da-DK"/>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da-DK" smtClean="0"/>
              <a:t>Fremsat information er den information i sætningen som benægtes ved en nægtelse: </a:t>
            </a:r>
          </a:p>
          <a:p>
            <a:pPr lvl="2" eaLnBrk="1" hangingPunct="1">
              <a:lnSpc>
                <a:spcPct val="90000"/>
              </a:lnSpc>
            </a:pPr>
            <a:r>
              <a:rPr lang="da-DK" i="1" smtClean="0"/>
              <a:t>Professoren rejste sig op da han så det</a:t>
            </a:r>
          </a:p>
          <a:p>
            <a:pPr lvl="2" eaLnBrk="1" hangingPunct="1">
              <a:lnSpc>
                <a:spcPct val="90000"/>
              </a:lnSpc>
            </a:pPr>
            <a:r>
              <a:rPr lang="da-DK" i="1" smtClean="0"/>
              <a:t>Professoren </a:t>
            </a:r>
            <a:r>
              <a:rPr lang="da-DK" i="1" u="sng" smtClean="0"/>
              <a:t>rejste sig</a:t>
            </a:r>
            <a:r>
              <a:rPr lang="da-DK" i="1" smtClean="0"/>
              <a:t> ikke </a:t>
            </a:r>
            <a:r>
              <a:rPr lang="da-DK" i="1" u="sng" smtClean="0"/>
              <a:t>op</a:t>
            </a:r>
            <a:r>
              <a:rPr lang="da-DK" i="1" smtClean="0"/>
              <a:t> da han så det</a:t>
            </a:r>
          </a:p>
          <a:p>
            <a:pPr lvl="2" eaLnBrk="1" hangingPunct="1">
              <a:lnSpc>
                <a:spcPct val="90000"/>
              </a:lnSpc>
            </a:pPr>
            <a:endParaRPr lang="da-DK" i="1" smtClean="0"/>
          </a:p>
          <a:p>
            <a:pPr lvl="1" eaLnBrk="1" hangingPunct="1">
              <a:lnSpc>
                <a:spcPct val="90000"/>
              </a:lnSpc>
            </a:pPr>
            <a:r>
              <a:rPr lang="da-DK" smtClean="0"/>
              <a:t>Nævnt information er eksplicit information, som ikke har egen realitetsstatus: </a:t>
            </a:r>
          </a:p>
          <a:p>
            <a:pPr lvl="2" eaLnBrk="1" hangingPunct="1">
              <a:lnSpc>
                <a:spcPct val="90000"/>
              </a:lnSpc>
            </a:pPr>
            <a:r>
              <a:rPr lang="da-DK" i="1" smtClean="0"/>
              <a:t>Professoren sagde at </a:t>
            </a:r>
            <a:r>
              <a:rPr lang="da-DK" i="1" u="sng" smtClean="0"/>
              <a:t>drengen var født blind</a:t>
            </a:r>
          </a:p>
          <a:p>
            <a:pPr lvl="1" eaLnBrk="1" hangingPunct="1">
              <a:lnSpc>
                <a:spcPct val="90000"/>
              </a:lnSpc>
            </a:pPr>
            <a:endParaRPr lang="da-DK" smtClean="0"/>
          </a:p>
          <a:p>
            <a:pPr lvl="1" eaLnBrk="1" hangingPunct="1">
              <a:lnSpc>
                <a:spcPct val="90000"/>
              </a:lnSpc>
            </a:pPr>
            <a:r>
              <a:rPr lang="da-DK" smtClean="0"/>
              <a:t>Forudsat information (præsupposition) er de kommunikerede informationer som ikke falder inden for nægtelsens virkeområde: </a:t>
            </a:r>
          </a:p>
          <a:p>
            <a:pPr lvl="2" eaLnBrk="1" hangingPunct="1">
              <a:lnSpc>
                <a:spcPct val="90000"/>
              </a:lnSpc>
            </a:pPr>
            <a:r>
              <a:rPr lang="da-DK" i="1" smtClean="0"/>
              <a:t>Professoren rejste sig ikke op da </a:t>
            </a:r>
            <a:r>
              <a:rPr lang="da-DK" i="1" u="sng" smtClean="0"/>
              <a:t>han så det </a:t>
            </a:r>
            <a:r>
              <a:rPr lang="da-DK" smtClean="0"/>
              <a:t>forudsætter at ’han så det’</a:t>
            </a:r>
          </a:p>
          <a:p>
            <a:pPr lvl="2" eaLnBrk="1" hangingPunct="1">
              <a:lnSpc>
                <a:spcPct val="90000"/>
              </a:lnSpc>
            </a:pPr>
            <a:r>
              <a:rPr lang="da-DK" i="1" smtClean="0"/>
              <a:t>Professoren rejste ikke sig op</a:t>
            </a:r>
            <a:r>
              <a:rPr lang="da-DK" smtClean="0"/>
              <a:t> forudsætter at ’</a:t>
            </a:r>
            <a:r>
              <a:rPr lang="da-DK" u="sng" smtClean="0"/>
              <a:t>han sad ned</a:t>
            </a:r>
            <a:r>
              <a:rPr lang="da-DK" smtClean="0"/>
              <a:t>’</a:t>
            </a:r>
          </a:p>
          <a:p>
            <a:pPr lvl="2" eaLnBrk="1" hangingPunct="1">
              <a:lnSpc>
                <a:spcPct val="90000"/>
              </a:lnSpc>
            </a:pPr>
            <a:endParaRPr lang="da-DK" smtClean="0"/>
          </a:p>
          <a:p>
            <a:pPr lvl="1" eaLnBrk="1" hangingPunct="1">
              <a:lnSpc>
                <a:spcPct val="90000"/>
              </a:lnSpc>
            </a:pPr>
            <a:r>
              <a:rPr lang="da-DK" smtClean="0"/>
              <a:t>Underforstået information (konversationel implikatur) er den information som modtagerne må slutte sig til for at ytringen af sætningen kan have relevans for dem:</a:t>
            </a:r>
          </a:p>
          <a:p>
            <a:pPr lvl="2" eaLnBrk="1" hangingPunct="1">
              <a:lnSpc>
                <a:spcPct val="90000"/>
              </a:lnSpc>
            </a:pPr>
            <a:r>
              <a:rPr lang="da-DK" i="1" smtClean="0"/>
              <a:t>Kaptajnen var ædru i dag </a:t>
            </a:r>
          </a:p>
          <a:p>
            <a:pPr lvl="2" eaLnBrk="1" hangingPunct="1">
              <a:lnSpc>
                <a:spcPct val="90000"/>
              </a:lnSpc>
            </a:pPr>
            <a:r>
              <a:rPr lang="da-DK" smtClean="0"/>
              <a:t>får underforståelsen: </a:t>
            </a:r>
            <a:r>
              <a:rPr lang="da-DK" u="sng" smtClean="0"/>
              <a:t>’han var ikke ædru alle de andre dage’</a:t>
            </a:r>
          </a:p>
          <a:p>
            <a:pPr lvl="1" eaLnBrk="1" hangingPunct="1">
              <a:lnSpc>
                <a:spcPct val="90000"/>
              </a:lnSpc>
            </a:pPr>
            <a:r>
              <a:rPr lang="da-DK" smtClean="0"/>
              <a:t>For ellers ville det være irrelevant at sige </a:t>
            </a:r>
            <a:r>
              <a:rPr lang="da-DK" i="1" smtClean="0"/>
              <a:t>idag</a:t>
            </a:r>
          </a:p>
          <a:p>
            <a:pPr>
              <a:lnSpc>
                <a:spcPct val="90000"/>
              </a:lnSpc>
            </a:pPr>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dsholder til diasbillede 1"/>
          <p:cNvSpPr>
            <a:spLocks noGrp="1" noRot="1" noChangeAspect="1" noTextEdit="1"/>
          </p:cNvSpPr>
          <p:nvPr>
            <p:ph type="sldImg"/>
          </p:nvPr>
        </p:nvSpPr>
        <p:spPr>
          <a:ln/>
        </p:spPr>
      </p:sp>
      <p:sp>
        <p:nvSpPr>
          <p:cNvPr id="9216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2164"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2165"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21BE8CB-04D7-4789-A96C-D2A55FB83247}" type="datetime1">
              <a:rPr lang="da-DK"/>
              <a:pPr eaLnBrk="1" hangingPunct="1"/>
              <a:t>15-02-2013</a:t>
            </a:fld>
            <a:endParaRPr lang="da-DK"/>
          </a:p>
        </p:txBody>
      </p:sp>
      <p:sp>
        <p:nvSpPr>
          <p:cNvPr id="92166"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2167"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447521A-FB9B-4AD9-8D1E-018D96ED7244}" type="slidenum">
              <a:rPr lang="da-DK"/>
              <a:pPr eaLnBrk="1" hangingPunct="1"/>
              <a:t>14</a:t>
            </a:fld>
            <a:endParaRPr lang="da-DK"/>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935038" y="749300"/>
            <a:ext cx="4999037" cy="3748088"/>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da-DK" sz="1000"/>
              <a:t>Et kendt eksempel på forudsættelser er følgende spørgsmål: </a:t>
            </a:r>
          </a:p>
          <a:p>
            <a:pPr lvl="1"/>
            <a:endParaRPr lang="da-DK" sz="1000"/>
          </a:p>
          <a:p>
            <a:r>
              <a:rPr lang="da-DK" sz="1000" b="1" i="1"/>
              <a:t>Hvornår er De holdt op med at tæve Deres kone?</a:t>
            </a:r>
            <a:r>
              <a:rPr lang="da-DK" sz="1000" b="1"/>
              <a:t>, </a:t>
            </a:r>
          </a:p>
          <a:p>
            <a:endParaRPr lang="da-DK" sz="1000" b="1"/>
          </a:p>
          <a:p>
            <a:pPr lvl="1"/>
            <a:r>
              <a:rPr lang="da-DK" sz="1000"/>
              <a:t>hvor </a:t>
            </a:r>
            <a:r>
              <a:rPr lang="da-DK" sz="1000" i="1"/>
              <a:t>Deres kone</a:t>
            </a:r>
            <a:r>
              <a:rPr lang="da-DK" sz="1000"/>
              <a:t> forudsætter at ‘modtageren er gift’, </a:t>
            </a:r>
          </a:p>
          <a:p>
            <a:pPr lvl="1"/>
            <a:r>
              <a:rPr lang="da-DK" sz="1000" i="1"/>
              <a:t>holdt op med</a:t>
            </a:r>
            <a:r>
              <a:rPr lang="da-DK" sz="1000"/>
              <a:t> forudsætter at ‘modtageren har gjort det’, og</a:t>
            </a:r>
          </a:p>
          <a:p>
            <a:pPr lvl="1"/>
            <a:r>
              <a:rPr lang="da-DK" sz="1000" i="1"/>
              <a:t>Hvornår</a:t>
            </a:r>
            <a:r>
              <a:rPr lang="da-DK" sz="1000"/>
              <a:t> forudsætter at ‘modtageren er holdt op’; </a:t>
            </a:r>
          </a:p>
          <a:p>
            <a:r>
              <a:rPr lang="da-DK" sz="1000"/>
              <a:t>Konjunktioner og adverbier kan også forudsætte informationer; fx forudsætter </a:t>
            </a:r>
            <a:r>
              <a:rPr lang="da-DK" sz="1000" i="1"/>
              <a:t>men</a:t>
            </a:r>
            <a:r>
              <a:rPr lang="da-DK" sz="1000"/>
              <a:t> at der er modsætning mellem det der kommer før og det der kommer efter: </a:t>
            </a:r>
          </a:p>
          <a:p>
            <a:r>
              <a:rPr lang="da-DK" sz="1000"/>
              <a:t>I et eksempel som dette lyser forudsættelsen op fordi det ikke blot ikke er givet, det som afsenderen signalerer skal tages som givet, men også den er en pådutning af antagelser som modtagerne måske ikke kan acceptere. </a:t>
            </a:r>
          </a:p>
          <a:p>
            <a:endParaRPr lang="da-DK" sz="1000"/>
          </a:p>
          <a:p>
            <a:pPr lvl="1"/>
            <a:endParaRPr lang="da-DK" sz="1000"/>
          </a:p>
          <a:p>
            <a:pPr lvl="1"/>
            <a:r>
              <a:rPr lang="da-DK" sz="1000"/>
              <a:t>det eneste sagte i denne sætning er således ‘Modtageren bedes oplyse tidpunktet’.</a:t>
            </a:r>
          </a:p>
          <a:p>
            <a:pPr lvl="1"/>
            <a:r>
              <a:rPr lang="da-DK" sz="1000"/>
              <a:t>I dette tilfælde kan man godt forestille sig at det faktisk ikke ér givet for modtageren, det som afsenderen signalerer at han skal tage for givet, nemlig at han er holdt op, at han har tævet konen og at han har en kone. I så faldt kan det kaldes </a:t>
            </a:r>
          </a:p>
          <a:p>
            <a:pPr lvl="1"/>
            <a:r>
              <a:rPr lang="da-DK" sz="1800" b="1" i="1"/>
              <a:t>pådutning </a:t>
            </a:r>
            <a:r>
              <a:rPr lang="da-DK" sz="1800" b="1"/>
              <a:t>eller</a:t>
            </a:r>
            <a:r>
              <a:rPr lang="da-DK" sz="1800" b="1" i="1"/>
              <a:t> møveri</a:t>
            </a:r>
            <a:r>
              <a:rPr lang="da-DK" sz="1800" b="1"/>
              <a:t>. </a:t>
            </a:r>
          </a:p>
          <a:p>
            <a:endParaRPr lang="da-DK"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35038" y="749300"/>
            <a:ext cx="4999037" cy="3748088"/>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Hvis de påduttede informationer hverken er givne eller kontroversielle, er resultatet kun forvirring: </a:t>
            </a:r>
          </a:p>
          <a:p>
            <a:r>
              <a:rPr lang="da-DK" smtClean="0"/>
              <a:t>Her er det forudsat at der er modsætning mellem </a:t>
            </a:r>
          </a:p>
          <a:p>
            <a:r>
              <a:rPr lang="da-DK" smtClean="0"/>
              <a:t>‘det at blive fundet i en rundkørsel’ og </a:t>
            </a:r>
          </a:p>
          <a:p>
            <a:r>
              <a:rPr lang="da-DK" smtClean="0"/>
              <a:t>‘det ikke at have noget sprog’. </a:t>
            </a:r>
          </a:p>
          <a:p>
            <a:r>
              <a:rPr lang="da-DK" smtClean="0"/>
              <a:t>Dette er for mig hverken givet eller kontroversielt, og jeg opfatter det nærmest som en formuleringsfejl. </a:t>
            </a:r>
          </a:p>
          <a:p>
            <a:r>
              <a:rPr lang="da-DK" smtClean="0"/>
              <a:t>(Der er antagelig sket det at redaktionessekretæren har klippet det sidste af artiklen væk for at få plads; der kan have stået: </a:t>
            </a:r>
            <a:r>
              <a:rPr lang="da-DK" i="1" smtClean="0"/>
              <a:t>så man kan ikke finde ud af hvordan hun er kommet frem til rundkørslen i Fredericia.</a:t>
            </a:r>
            <a:r>
              <a:rPr lang="da-DK" smtClean="0"/>
              <a:t> </a:t>
            </a:r>
          </a:p>
          <a:p>
            <a:r>
              <a:rPr lang="da-DK" smtClean="0"/>
              <a:t>Og det kan man egentlig godt ræsonnere sig til.)  </a:t>
            </a:r>
          </a:p>
          <a:p>
            <a:endParaRPr lang="da-DK" smtClean="0"/>
          </a:p>
          <a:p>
            <a:endParaRPr lang="da-DK"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935038" y="749300"/>
            <a:ext cx="4999037" cy="3748088"/>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35038" y="749300"/>
            <a:ext cx="4999037" cy="3748088"/>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Hvorfor siger B det han gør?</a:t>
            </a:r>
          </a:p>
          <a:p>
            <a:r>
              <a:rPr lang="da-DK" smtClean="0"/>
              <a:t>Fordi det er relevant for A; hun kan nemlig slutte sig til ’at hun (antagelig) kan købe benzin henne om hjørnet’. Og således komme videre. B har altså kommunikeret mere and han har sagt. Denne mer-mening kan kaldes </a:t>
            </a:r>
          </a:p>
          <a:p>
            <a:r>
              <a:rPr lang="da-DK" smtClean="0"/>
              <a:t>underforståelse (conversational implicature)</a:t>
            </a:r>
          </a:p>
          <a:p>
            <a:endParaRPr lang="da-DK"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935038" y="749300"/>
            <a:ext cx="4999037" cy="37480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Underforståelser udløses ikke af leksikalske ord, men af at enhver afsender garanterer at alle oplysninger i ytringen er relevante for det aktuelle formål. Afsenderen lover ikke blot at sige sandheden og kun sandheden, men også:</a:t>
            </a:r>
          </a:p>
          <a:p>
            <a:r>
              <a:rPr lang="da-DK" smtClean="0"/>
              <a:t>hele sandheden. </a:t>
            </a:r>
          </a:p>
          <a:p>
            <a:r>
              <a:rPr lang="da-DK" smtClean="0"/>
              <a:t>Så når man ikke siger noget der ville være relevant for modtagerne, underforstår man at det ikke er sandt, eller at man ikke ved at det er sandt. </a:t>
            </a:r>
          </a:p>
          <a:p>
            <a:r>
              <a:rPr lang="da-DK" smtClean="0"/>
              <a:t>Når B siger: </a:t>
            </a:r>
            <a:r>
              <a:rPr lang="da-DK" i="1" smtClean="0"/>
              <a:t>Der er en tank henne om hjørnet</a:t>
            </a:r>
            <a:r>
              <a:rPr lang="da-DK" smtClean="0"/>
              <a:t>, har han også signaleret at han ikke ved om den har åbent. </a:t>
            </a:r>
          </a:p>
          <a:p>
            <a:endParaRPr lang="da-DK" smtClean="0"/>
          </a:p>
          <a:p>
            <a:endParaRPr lang="da-DK"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35038" y="749300"/>
            <a:ext cx="4999037" cy="3748088"/>
          </a:xfrm>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underforstår afsenderen at det ikke benægtede udsagn er det normale, og at den benægtede information er relevant fordi det er en undtagelse: ’han var fuld de andre dage’, </a:t>
            </a:r>
          </a:p>
          <a:p>
            <a:r>
              <a:rPr lang="da-DK" smtClean="0"/>
              <a:t>Man kan altså med underforståelser kommunikere noget usandt uden at sige noget usandt. </a:t>
            </a:r>
          </a:p>
          <a:p>
            <a:pPr lvl="1"/>
            <a:r>
              <a:rPr lang="da-DK" smtClean="0"/>
              <a:t>I mange tilfælde er der både forudsættelser og underforståelser på spil i de eksempler som er bemærkelsesværdige. I eksemplet </a:t>
            </a:r>
          </a:p>
          <a:p>
            <a:pPr lvl="1"/>
            <a:r>
              <a:rPr lang="da-DK" smtClean="0"/>
              <a:t>for det er ved konstruktioner med </a:t>
            </a:r>
            <a:r>
              <a:rPr lang="da-DK" i="1" smtClean="0"/>
              <a:t>men</a:t>
            </a:r>
            <a:r>
              <a:rPr lang="da-DK" smtClean="0"/>
              <a:t> underforstået at det er modsætningens andet led der har relevans som en præmis i ræsonnementet. </a:t>
            </a:r>
          </a:p>
          <a:p>
            <a:r>
              <a:rPr lang="da-DK" i="1" smtClean="0"/>
              <a:t>Tjeneren er jyde, men velsoigneret</a:t>
            </a:r>
            <a:r>
              <a:rPr lang="da-DK" smtClean="0"/>
              <a:t> </a:t>
            </a:r>
          </a:p>
          <a:p>
            <a:endParaRPr lang="da-DK" smtClean="0"/>
          </a:p>
          <a:p>
            <a:pPr lvl="1"/>
            <a:r>
              <a:rPr lang="da-DK" smtClean="0"/>
              <a:t>forudsat at der er modsætning mellem ‘at være jyde’ og ‘at være velsoigneret’, </a:t>
            </a:r>
          </a:p>
          <a:p>
            <a:pPr lvl="1"/>
            <a:r>
              <a:rPr lang="da-DK" smtClean="0"/>
              <a:t>men det er underforstået at ‘derfor kan vi godt spise på denne restaurant’, </a:t>
            </a:r>
          </a:p>
          <a:p>
            <a:pPr lvl="1"/>
            <a:r>
              <a:rPr lang="da-DK" smtClean="0"/>
              <a:t>Den der havde sagt: </a:t>
            </a:r>
          </a:p>
          <a:p>
            <a:pPr lvl="1"/>
            <a:endParaRPr lang="da-DK" smtClean="0"/>
          </a:p>
          <a:p>
            <a:r>
              <a:rPr lang="da-DK" i="1" smtClean="0"/>
              <a:t>Tjeneren er velsoigneret, men jyde </a:t>
            </a:r>
          </a:p>
          <a:p>
            <a:endParaRPr lang="da-DK" i="1" smtClean="0"/>
          </a:p>
          <a:p>
            <a:pPr lvl="1"/>
            <a:r>
              <a:rPr lang="da-DK" smtClean="0"/>
              <a:t>havde været en endnu større københavnerchauvinist, og konklusionen havde været: ‘derfor kan vi ikke spise på denne restaurant’.</a:t>
            </a:r>
          </a:p>
          <a:p>
            <a:endParaRPr lang="da-DK" smtClean="0"/>
          </a:p>
          <a:p>
            <a:endParaRPr lang="da-DK" smtClean="0"/>
          </a:p>
          <a:p>
            <a:endParaRPr lang="da-DK"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935038" y="749300"/>
            <a:ext cx="4999037" cy="3748088"/>
          </a:xfrm>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I Eksemplet med den velsoignerede tjener er underforståelsen konklusionen. Her kommer et eksempel hvor det er præmissen der er underforstået.</a:t>
            </a:r>
          </a:p>
          <a:p>
            <a:r>
              <a:rPr lang="da-DK" smtClean="0"/>
              <a:t>Her løber ræsonnenemtet således: </a:t>
            </a:r>
          </a:p>
          <a:p>
            <a:pPr lvl="1"/>
            <a:r>
              <a:rPr lang="da-DK" smtClean="0"/>
              <a:t>Institutmødet er kun for de forskningsaktive medarbejdere</a:t>
            </a:r>
          </a:p>
          <a:p>
            <a:pPr lvl="1"/>
            <a:r>
              <a:rPr lang="da-DK" u="sng" smtClean="0"/>
              <a:t>{Du er ikke forskningsaktiv}                                             </a:t>
            </a:r>
            <a:endParaRPr lang="da-DK" smtClean="0"/>
          </a:p>
          <a:p>
            <a:pPr lvl="1"/>
            <a:r>
              <a:rPr lang="da-DK" smtClean="0"/>
              <a:t>Ergo: Du skal ikke med til mødet</a:t>
            </a:r>
          </a:p>
          <a:p>
            <a:r>
              <a:rPr lang="da-DK" smtClean="0"/>
              <a:t>Konklusionen, er i og for sig udtalt, nemlig med ordet </a:t>
            </a:r>
            <a:r>
              <a:rPr lang="da-DK" i="1" smtClean="0"/>
              <a:t>Jamen</a:t>
            </a:r>
            <a:r>
              <a:rPr lang="da-DK" smtClean="0"/>
              <a:t>, så her er det alene præmissen der er underforstået. At den er fornærmende har ikke noget med dens relevans at gøre.  </a:t>
            </a:r>
          </a:p>
          <a:p>
            <a:r>
              <a:rPr lang="da-DK" smtClean="0"/>
              <a:t>Underforståelser kan være bevidste og fornærmende som </a:t>
            </a:r>
            <a:r>
              <a:rPr lang="da-DK" i="1" smtClean="0"/>
              <a:t>Jammen mødet er kun for det forskningsaktive</a:t>
            </a:r>
            <a:r>
              <a:rPr lang="da-DK" smtClean="0"/>
              <a:t>,  eller de kan for afsenderen være ubevidste og symptomatiske. </a:t>
            </a:r>
          </a:p>
          <a:p>
            <a:endParaRPr lang="da-DK"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35038" y="749300"/>
            <a:ext cx="4999037" cy="3748088"/>
          </a:xfrm>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935038" y="749300"/>
            <a:ext cx="4999037" cy="3748088"/>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35038" y="749300"/>
            <a:ext cx="4999037" cy="3748088"/>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Tolkningen af et tegn er selvfølgelig afhængig af tegnets form, men tolkningen er alene i </a:t>
            </a:r>
            <a:r>
              <a:rPr lang="da-DK" i="1" smtClean="0"/>
              <a:t>beskuerens øjne</a:t>
            </a:r>
            <a:r>
              <a:rPr lang="da-DK" smtClean="0"/>
              <a:t>.</a:t>
            </a:r>
          </a:p>
          <a:p>
            <a:r>
              <a:rPr lang="da-DK" smtClean="0"/>
              <a:t>Det man ser, når man ser at et billede </a:t>
            </a:r>
            <a:r>
              <a:rPr lang="da-DK" i="1" smtClean="0"/>
              <a:t>forestiller</a:t>
            </a:r>
            <a:r>
              <a:rPr lang="da-DK" smtClean="0"/>
              <a:t> noget,  eller at en tekst betyder noget, er altid en illusion, for tegnet er jo ikke andet end streger på papir eller malestrøg på et lærred. </a:t>
            </a:r>
          </a:p>
          <a:p>
            <a:r>
              <a:rPr lang="da-DK" smtClean="0"/>
              <a:t>Eksempel: Man kan ikke se andet end en spiral, </a:t>
            </a:r>
          </a:p>
          <a:p>
            <a:r>
              <a:rPr lang="da-DK" smtClean="0"/>
              <a:t>men hvis man følger med fingeren , forstår man at det er koncentriske cirkler. Spiralen er altså en illusion som kun er i beskuerens øje</a:t>
            </a:r>
          </a:p>
          <a:p>
            <a:endParaRPr lang="da-DK" smtClean="0"/>
          </a:p>
          <a:p>
            <a:r>
              <a:rPr lang="da-DK" smtClean="0"/>
              <a:t>Hvad er forskellen på en tissemand og en nullermand?</a:t>
            </a:r>
          </a:p>
          <a:p>
            <a:r>
              <a:rPr lang="da-DK" smtClean="0"/>
              <a:t>Hvis man tisser på en nullermand, bliver den mindre. …</a:t>
            </a:r>
          </a:p>
          <a:p>
            <a:endParaRPr lang="da-DK" smtClean="0"/>
          </a:p>
          <a:p>
            <a:r>
              <a:rPr lang="da-DK" smtClean="0"/>
              <a:t>Hvad er forskellen på en tissemand og en nullermand (og det er ikke den samme gåde som før)?</a:t>
            </a:r>
          </a:p>
          <a:p>
            <a:r>
              <a:rPr lang="da-DK" smtClean="0"/>
              <a:t>Nullermanden kommer af sig selv. … </a:t>
            </a:r>
          </a:p>
          <a:p>
            <a:endParaRPr lang="da-DK" smtClean="0"/>
          </a:p>
          <a:p>
            <a:endParaRPr lang="da-DK" smtClean="0"/>
          </a:p>
          <a:p>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dsholder til diasbillede 1"/>
          <p:cNvSpPr>
            <a:spLocks noGrp="1" noRot="1" noChangeAspect="1" noTextEdit="1"/>
          </p:cNvSpPr>
          <p:nvPr>
            <p:ph type="sldImg"/>
          </p:nvPr>
        </p:nvSpPr>
        <p:spPr>
          <a:ln/>
        </p:spPr>
      </p:sp>
      <p:sp>
        <p:nvSpPr>
          <p:cNvPr id="9318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3188"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3189"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6A0A289-5E24-4B8B-BBFE-CD1674D54AD3}" type="datetime1">
              <a:rPr lang="da-DK"/>
              <a:pPr eaLnBrk="1" hangingPunct="1"/>
              <a:t>15-02-2013</a:t>
            </a:fld>
            <a:endParaRPr lang="da-DK"/>
          </a:p>
        </p:txBody>
      </p:sp>
      <p:sp>
        <p:nvSpPr>
          <p:cNvPr id="93190"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3191"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B2EA48C-F7E7-4C17-B09A-C70C9FFD2E21}" type="slidenum">
              <a:rPr lang="da-DK"/>
              <a:pPr eaLnBrk="1" hangingPunct="1"/>
              <a:t>15</a:t>
            </a:fld>
            <a:endParaRPr lang="da-DK"/>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935038" y="749300"/>
            <a:ext cx="4999037" cy="3748088"/>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Ræsonnement: </a:t>
            </a:r>
          </a:p>
          <a:p>
            <a:pPr lvl="1"/>
            <a:r>
              <a:rPr lang="da-DK" smtClean="0"/>
              <a:t>Det er ikke sandt at ’slankekure virker hver gang’.</a:t>
            </a:r>
          </a:p>
          <a:p>
            <a:pPr lvl="1"/>
            <a:r>
              <a:rPr lang="da-DK" smtClean="0"/>
              <a:t>Afsenderen har sideordnet sætningerne og har dermed markeret at de er syntaktisk og semantisk parallelle. </a:t>
            </a:r>
          </a:p>
          <a:p>
            <a:pPr lvl="1"/>
            <a:r>
              <a:rPr lang="da-DK" smtClean="0"/>
              <a:t>ERGO: det er ikke sandt at ’jeg klarer dig bedst alene’</a:t>
            </a:r>
          </a:p>
          <a:p>
            <a:endParaRPr lang="da-DK" smtClean="0"/>
          </a:p>
          <a:p>
            <a:endParaRPr lang="da-DK"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935038" y="749300"/>
            <a:ext cx="4999037" cy="3748088"/>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0531" name="Rectangle 3"/>
          <p:cNvSpPr txBox="1">
            <a:spLocks noGrp="1" noChangeArrowheads="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2A0A077D-14AC-4751-B611-151621A8A3CC}" type="datetime1">
              <a:rPr lang="da-DK" sz="1200"/>
              <a:pPr algn="r" eaLnBrk="1" hangingPunct="1"/>
              <a:t>15-02-2013</a:t>
            </a:fld>
            <a:endParaRPr lang="da-DK" sz="1200"/>
          </a:p>
        </p:txBody>
      </p:sp>
      <p:sp>
        <p:nvSpPr>
          <p:cNvPr id="150532" name="Rectangle 6"/>
          <p:cNvSpPr txBox="1">
            <a:spLocks noGrp="1" noChangeArrowheads="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0533" name="Rectangle 7"/>
          <p:cNvSpPr txBox="1">
            <a:spLocks noGrp="1" noChangeArrowheads="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AE1F08A-0DAE-4087-BA8A-B63E1D782A67}" type="slidenum">
              <a:rPr lang="da-DK" sz="1200"/>
              <a:pPr algn="r" eaLnBrk="1" hangingPunct="1"/>
              <a:t>76</a:t>
            </a:fld>
            <a:endParaRPr lang="da-DK" sz="1200"/>
          </a:p>
        </p:txBody>
      </p:sp>
      <p:sp>
        <p:nvSpPr>
          <p:cNvPr id="150534" name="Rectangle 2"/>
          <p:cNvSpPr>
            <a:spLocks noGrp="1" noRot="1" noChangeAspect="1" noChangeArrowheads="1" noTextEdit="1"/>
          </p:cNvSpPr>
          <p:nvPr>
            <p:ph type="sldImg"/>
          </p:nvPr>
        </p:nvSpPr>
        <p:spPr>
          <a:ln/>
        </p:spPr>
      </p:sp>
      <p:sp>
        <p:nvSpPr>
          <p:cNvPr id="150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Dvs. man må ikke tilbageholde oplysninger som man ved er sande, og som er af vigtighed for belysning af sagen - heller ikke selv om de kunne skade ens sag. </a:t>
            </a:r>
          </a:p>
          <a:p>
            <a:pPr eaLnBrk="1" hangingPunct="1"/>
            <a:endParaRPr lang="da-DK"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Pladsholder til diasbillede 1"/>
          <p:cNvSpPr>
            <a:spLocks noGrp="1" noRot="1" noChangeAspect="1" noTextEdit="1"/>
          </p:cNvSpPr>
          <p:nvPr>
            <p:ph type="sldImg"/>
          </p:nvPr>
        </p:nvSpPr>
        <p:spPr>
          <a:ln/>
        </p:spPr>
      </p:sp>
      <p:sp>
        <p:nvSpPr>
          <p:cNvPr id="151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Limpind:  om pinde, besmurte med (fugle)lim, som anbringes rundt omkring i buske, saaledes at smaafugle (hidlokkede ved lokkefugle i bur) kan sætte sig derpaa og blive hængende fast. </a:t>
            </a:r>
          </a:p>
        </p:txBody>
      </p:sp>
      <p:sp>
        <p:nvSpPr>
          <p:cNvPr id="151556" name="Pladsholder til sidehoved 3"/>
          <p:cNvSpPr txBox="1">
            <a:spLocks noGrp="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1557" name="Pladsholder til dato 4"/>
          <p:cNvSpPr txBox="1">
            <a:spLocks noGrp="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F23E0A81-ECC8-47EF-98D6-05507C593361}" type="datetime1">
              <a:rPr lang="da-DK" sz="1200"/>
              <a:pPr algn="r" eaLnBrk="1" hangingPunct="1"/>
              <a:t>15-02-2013</a:t>
            </a:fld>
            <a:endParaRPr lang="da-DK" sz="1200"/>
          </a:p>
        </p:txBody>
      </p:sp>
      <p:sp>
        <p:nvSpPr>
          <p:cNvPr id="151558" name="Pladsholder til sidefod 5"/>
          <p:cNvSpPr txBox="1">
            <a:spLocks noGrp="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1559" name="Pladsholder til diasnummer 6"/>
          <p:cNvSpPr txBox="1">
            <a:spLocks noGrp="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959A6057-479E-4D5B-9826-D7A0D8B77037}" type="slidenum">
              <a:rPr lang="da-DK" sz="1200"/>
              <a:pPr algn="r" eaLnBrk="1" hangingPunct="1"/>
              <a:t>77</a:t>
            </a:fld>
            <a:endParaRPr lang="da-DK"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dsholder til diasbillede 1"/>
          <p:cNvSpPr>
            <a:spLocks noGrp="1" noRot="1" noChangeAspect="1" noTextEdit="1"/>
          </p:cNvSpPr>
          <p:nvPr>
            <p:ph type="sldImg"/>
          </p:nvPr>
        </p:nvSpPr>
        <p:spPr>
          <a:ln/>
        </p:spPr>
      </p:sp>
      <p:sp>
        <p:nvSpPr>
          <p:cNvPr id="152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2580" name="Pladsholder til sidehoved 3"/>
          <p:cNvSpPr txBox="1">
            <a:spLocks noGrp="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2581" name="Pladsholder til dato 4"/>
          <p:cNvSpPr txBox="1">
            <a:spLocks noGrp="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39A4132-2252-4B79-A0FC-2DAF7FDE0B7B}" type="datetime1">
              <a:rPr lang="da-DK" sz="1200"/>
              <a:pPr algn="r" eaLnBrk="1" hangingPunct="1"/>
              <a:t>15-02-2013</a:t>
            </a:fld>
            <a:endParaRPr lang="da-DK" sz="1200"/>
          </a:p>
        </p:txBody>
      </p:sp>
      <p:sp>
        <p:nvSpPr>
          <p:cNvPr id="152582" name="Pladsholder til sidefod 5"/>
          <p:cNvSpPr txBox="1">
            <a:spLocks noGrp="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2583" name="Pladsholder til diasnummer 6"/>
          <p:cNvSpPr txBox="1">
            <a:spLocks noGrp="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5E39B70-8B1D-4AB1-A5A3-445D07B5A7B3}" type="slidenum">
              <a:rPr lang="da-DK" sz="1200"/>
              <a:pPr algn="r" eaLnBrk="1" hangingPunct="1"/>
              <a:t>78</a:t>
            </a:fld>
            <a:endParaRPr lang="da-DK"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Forudsættelser konventionelle og semantiske</a:t>
            </a:r>
          </a:p>
          <a:p>
            <a:pPr lvl="1"/>
            <a:r>
              <a:rPr lang="da-DK" smtClean="0"/>
              <a:t>Hvis de er trivielle er de usynlige </a:t>
            </a:r>
          </a:p>
          <a:p>
            <a:pPr lvl="2"/>
            <a:r>
              <a:rPr lang="da-DK" i="1" smtClean="0"/>
              <a:t>Publikum rejste sig</a:t>
            </a:r>
          </a:p>
          <a:p>
            <a:pPr lvl="1"/>
            <a:r>
              <a:rPr lang="da-DK" smtClean="0"/>
              <a:t>Hvis de er absurde er de fejl</a:t>
            </a:r>
          </a:p>
          <a:p>
            <a:pPr lvl="2"/>
            <a:r>
              <a:rPr lang="da-DK" i="1" smtClean="0"/>
              <a:t>… men hun har intet sprog</a:t>
            </a:r>
          </a:p>
          <a:p>
            <a:pPr lvl="1"/>
            <a:r>
              <a:rPr lang="da-DK" smtClean="0"/>
              <a:t>Hvis de er informative, er det effektiv kommunikation</a:t>
            </a:r>
          </a:p>
          <a:p>
            <a:pPr lvl="2"/>
            <a:r>
              <a:rPr lang="da-DK" i="1" smtClean="0"/>
              <a:t>Det er kulturministeriet der betaler …</a:t>
            </a:r>
          </a:p>
          <a:p>
            <a:pPr lvl="1"/>
            <a:r>
              <a:rPr lang="da-DK" smtClean="0"/>
              <a:t>Hvis kontroversielle er det pådutning</a:t>
            </a:r>
          </a:p>
          <a:p>
            <a:pPr lvl="2"/>
            <a:r>
              <a:rPr lang="da-DK" i="1" smtClean="0"/>
              <a:t>Hvor når er De holdt op at tæve</a:t>
            </a:r>
            <a:r>
              <a:rPr lang="da-DK" b="1" smtClean="0"/>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Underforståelser konversationelle og pragmatiske</a:t>
            </a:r>
          </a:p>
          <a:p>
            <a:pPr lvl="1"/>
            <a:r>
              <a:rPr lang="da-DK" smtClean="0"/>
              <a:t>Hvis de er ufrillige, bliver de symptomallæst </a:t>
            </a:r>
          </a:p>
          <a:p>
            <a:pPr lvl="2"/>
            <a:r>
              <a:rPr lang="da-DK" i="1" smtClean="0"/>
              <a:t>den første tand…, denne lasagne …</a:t>
            </a:r>
          </a:p>
          <a:p>
            <a:pPr lvl="1"/>
            <a:r>
              <a:rPr lang="da-DK" smtClean="0"/>
              <a:t>Hvis afsenderen er solidarisk, er det effektiv retorik </a:t>
            </a:r>
          </a:p>
          <a:p>
            <a:pPr lvl="2"/>
            <a:r>
              <a:rPr lang="da-DK" i="1" smtClean="0"/>
              <a:t>Du klarer dig bedst alene …  Hvad er forskellen …</a:t>
            </a:r>
          </a:p>
          <a:p>
            <a:pPr lvl="1"/>
            <a:r>
              <a:rPr lang="da-DK" smtClean="0"/>
              <a:t>Hvis afsenderen er usolidarisk, er de manipulation</a:t>
            </a:r>
          </a:p>
          <a:p>
            <a:pPr lvl="2"/>
            <a:r>
              <a:rPr lang="da-DK" i="1" smtClean="0"/>
              <a:t>Denne opgave har vi ikke …,  Jeg har to flasker spiritus…</a:t>
            </a:r>
          </a:p>
          <a:p>
            <a:endParaRPr lang="da-DK"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Pladsholder til diasbillede 1"/>
          <p:cNvSpPr>
            <a:spLocks noGrp="1" noRot="1" noChangeAspect="1" noTextEdit="1"/>
          </p:cNvSpPr>
          <p:nvPr>
            <p:ph type="sldImg"/>
          </p:nvPr>
        </p:nvSpPr>
        <p:spPr>
          <a:ln/>
        </p:spPr>
      </p:sp>
      <p:sp>
        <p:nvSpPr>
          <p:cNvPr id="15565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565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5565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F86ECBE-751A-47F9-A595-4B1E40F539A2}" type="datetime1">
              <a:rPr lang="da-DK"/>
              <a:pPr eaLnBrk="1" hangingPunct="1"/>
              <a:t>15-02-2013</a:t>
            </a:fld>
            <a:endParaRPr lang="da-DK"/>
          </a:p>
        </p:txBody>
      </p:sp>
      <p:sp>
        <p:nvSpPr>
          <p:cNvPr id="15565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5565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B5FADC2-837D-424A-AA1A-0829AF250CBD}" type="slidenum">
              <a:rPr lang="da-DK"/>
              <a:pPr eaLnBrk="1" hangingPunct="1"/>
              <a:t>81</a:t>
            </a:fld>
            <a:endParaRPr lang="da-DK"/>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Pladsholder til diasbillede 1"/>
          <p:cNvSpPr>
            <a:spLocks noGrp="1" noRot="1" noChangeAspect="1" noTextEdit="1"/>
          </p:cNvSpPr>
          <p:nvPr>
            <p:ph type="sldImg"/>
          </p:nvPr>
        </p:nvSpPr>
        <p:spPr>
          <a:ln/>
        </p:spPr>
      </p:sp>
      <p:sp>
        <p:nvSpPr>
          <p:cNvPr id="15667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667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5667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843AD70-BF77-44BB-B9AF-041E534CF719}" type="datetime1">
              <a:rPr lang="da-DK"/>
              <a:pPr eaLnBrk="1" hangingPunct="1"/>
              <a:t>15-02-2013</a:t>
            </a:fld>
            <a:endParaRPr lang="da-DK"/>
          </a:p>
        </p:txBody>
      </p:sp>
      <p:sp>
        <p:nvSpPr>
          <p:cNvPr id="15667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5667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34A82B0-CA1F-4D3B-9666-BF1887B98624}" type="slidenum">
              <a:rPr lang="da-DK"/>
              <a:pPr eaLnBrk="1" hangingPunct="1"/>
              <a:t>82</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dsholder til diasbillede 1"/>
          <p:cNvSpPr>
            <a:spLocks noGrp="1" noRot="1" noChangeAspect="1" noTextEdit="1"/>
          </p:cNvSpPr>
          <p:nvPr>
            <p:ph type="sldImg"/>
          </p:nvPr>
        </p:nvSpPr>
        <p:spPr>
          <a:ln/>
        </p:spPr>
      </p:sp>
      <p:sp>
        <p:nvSpPr>
          <p:cNvPr id="9421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421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421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E954E5A-F124-4668-845A-13759A5ED240}" type="datetime1">
              <a:rPr lang="da-DK"/>
              <a:pPr eaLnBrk="1" hangingPunct="1"/>
              <a:t>15-02-2013</a:t>
            </a:fld>
            <a:endParaRPr lang="da-DK"/>
          </a:p>
        </p:txBody>
      </p:sp>
      <p:sp>
        <p:nvSpPr>
          <p:cNvPr id="9421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421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E51ADB5-EB78-413D-AC79-4FD734428387}" type="slidenum">
              <a:rPr lang="da-DK"/>
              <a:pPr eaLnBrk="1" hangingPunct="1"/>
              <a:t>16</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dsholder til diasbillede 1"/>
          <p:cNvSpPr>
            <a:spLocks noGrp="1" noRot="1" noChangeAspect="1" noTextEdit="1"/>
          </p:cNvSpPr>
          <p:nvPr>
            <p:ph type="sldImg"/>
          </p:nvPr>
        </p:nvSpPr>
        <p:spPr>
          <a:ln/>
        </p:spPr>
      </p:sp>
      <p:sp>
        <p:nvSpPr>
          <p:cNvPr id="9523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523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523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B68C409-198A-4A6F-8721-51BF5BAA1832}" type="datetime1">
              <a:rPr lang="da-DK"/>
              <a:pPr eaLnBrk="1" hangingPunct="1"/>
              <a:t>15-02-2013</a:t>
            </a:fld>
            <a:endParaRPr lang="da-DK"/>
          </a:p>
        </p:txBody>
      </p:sp>
      <p:sp>
        <p:nvSpPr>
          <p:cNvPr id="9523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523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A25E2C4-A894-4B87-9C1D-D230C7FC3C16}" type="slidenum">
              <a:rPr lang="da-DK"/>
              <a:pPr eaLnBrk="1" hangingPunct="1"/>
              <a:t>17</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11B1B3F-D940-46E0-A6AB-C5B7402CF546}" type="datetime1">
              <a:rPr lang="da-DK"/>
              <a:pPr eaLnBrk="1" hangingPunct="1"/>
              <a:t>15-02-2013</a:t>
            </a:fld>
            <a:endParaRPr lang="da-DK"/>
          </a:p>
        </p:txBody>
      </p:sp>
      <p:sp>
        <p:nvSpPr>
          <p:cNvPr id="962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62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31804BC-3E03-4708-A849-3174A31D80C7}" type="slidenum">
              <a:rPr lang="da-DK"/>
              <a:pPr eaLnBrk="1" hangingPunct="1"/>
              <a:t>18</a:t>
            </a:fld>
            <a:endParaRPr lang="da-DK"/>
          </a:p>
        </p:txBody>
      </p:sp>
      <p:sp>
        <p:nvSpPr>
          <p:cNvPr id="96262" name="Pladsholder til diasbillede 1"/>
          <p:cNvSpPr>
            <a:spLocks noGrp="1" noRot="1" noChangeAspect="1" noTextEdit="1"/>
          </p:cNvSpPr>
          <p:nvPr>
            <p:ph type="sldImg"/>
          </p:nvPr>
        </p:nvSpPr>
        <p:spPr>
          <a:ln/>
        </p:spPr>
      </p:sp>
      <p:sp>
        <p:nvSpPr>
          <p:cNvPr id="9626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6264" name="Pladsholder til sidehoved 3"/>
          <p:cNvSpPr txBox="1">
            <a:spLocks noGrp="1"/>
          </p:cNvSpPr>
          <p:nvPr/>
        </p:nvSpPr>
        <p:spPr bwMode="auto">
          <a:xfrm>
            <a:off x="0"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96265" name="Pladsholder til dato 4"/>
          <p:cNvSpPr txBox="1">
            <a:spLocks noGrp="1"/>
          </p:cNvSpPr>
          <p:nvPr/>
        </p:nvSpPr>
        <p:spPr bwMode="auto">
          <a:xfrm>
            <a:off x="3890671" y="0"/>
            <a:ext cx="2975219" cy="5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BE016F8-878F-4873-8360-A23F3FB6214E}" type="datetime1">
              <a:rPr lang="da-DK" sz="1200"/>
              <a:pPr algn="r" eaLnBrk="1" hangingPunct="1"/>
              <a:t>15-02-2013</a:t>
            </a:fld>
            <a:endParaRPr lang="da-DK" sz="1200"/>
          </a:p>
        </p:txBody>
      </p:sp>
      <p:sp>
        <p:nvSpPr>
          <p:cNvPr id="96266" name="Pladsholder til sidefod 5"/>
          <p:cNvSpPr txBox="1">
            <a:spLocks noGrp="1"/>
          </p:cNvSpPr>
          <p:nvPr/>
        </p:nvSpPr>
        <p:spPr bwMode="auto">
          <a:xfrm>
            <a:off x="0"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96267" name="Pladsholder til diasnummer 6"/>
          <p:cNvSpPr txBox="1">
            <a:spLocks noGrp="1"/>
          </p:cNvSpPr>
          <p:nvPr/>
        </p:nvSpPr>
        <p:spPr bwMode="auto">
          <a:xfrm>
            <a:off x="3890671" y="9492998"/>
            <a:ext cx="2975219" cy="5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3E09F502-AA3D-4E83-9B9E-240C7FA0FE96}" type="slidenum">
              <a:rPr lang="da-DK" sz="1200"/>
              <a:pPr algn="r" eaLnBrk="1" hangingPunct="1"/>
              <a:t>18</a:t>
            </a:fld>
            <a:endParaRPr lang="da-DK"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5"/>
          <p:cNvSpPr>
            <a:spLocks noGrp="1" noChangeArrowheads="1"/>
          </p:cNvSpPr>
          <p:nvPr>
            <p:ph type="ftr" sz="quarter" idx="10"/>
          </p:nvPr>
        </p:nvSpPr>
        <p:spPr>
          <a:xfrm>
            <a:off x="1547664" y="6165304"/>
            <a:ext cx="2989262" cy="628650"/>
          </a:xfrm>
          <a:ln/>
        </p:spPr>
        <p:txBody>
          <a:bodyPr/>
          <a:lstStyle>
            <a:lvl1pPr>
              <a:defRPr/>
            </a:lvl1pPr>
          </a:lstStyle>
          <a:p>
            <a:pPr>
              <a:defRPr/>
            </a:pPr>
            <a:r>
              <a:rPr lang="pt-BR" dirty="0" smtClean="0"/>
              <a:t>A A R H U S   U N I V E R S I T E T            Institut for Æstetik og Kommunikation</a:t>
            </a:r>
            <a:endParaRPr lang="da-DK" dirty="0"/>
          </a:p>
        </p:txBody>
      </p:sp>
    </p:spTree>
    <p:extLst>
      <p:ext uri="{BB962C8B-B14F-4D97-AF65-F5344CB8AC3E}">
        <p14:creationId xmlns:p14="http://schemas.microsoft.com/office/powerpoint/2010/main" val="139922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5186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6997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65891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55415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65893" name="Rectangle 5"/>
          <p:cNvSpPr>
            <a:spLocks noGrp="1" noChangeArrowheads="1"/>
          </p:cNvSpPr>
          <p:nvPr>
            <p:ph type="ftr" sz="quarter" idx="3"/>
          </p:nvPr>
        </p:nvSpPr>
        <p:spPr bwMode="auto">
          <a:xfrm>
            <a:off x="1619250" y="6176963"/>
            <a:ext cx="2989262" cy="628650"/>
          </a:xfrm>
          <a:prstGeom prst="rect">
            <a:avLst/>
          </a:prstGeom>
          <a:noFill/>
          <a:ln w="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Futura Medium" pitchFamily="34" charset="0"/>
                <a:ea typeface="+mn-ea"/>
              </a:defRPr>
            </a:lvl1pPr>
          </a:lstStyle>
          <a:p>
            <a:pPr>
              <a:defRPr/>
            </a:pPr>
            <a:r>
              <a:rPr lang="pt-BR" smtClean="0"/>
              <a:t>A A R H U S   U N I V E R S I T E T            Institut for Æstetik og Kommunikation</a:t>
            </a:r>
            <a:endParaRPr lang="da-DK" dirty="0"/>
          </a:p>
        </p:txBody>
      </p:sp>
      <p:pic>
        <p:nvPicPr>
          <p:cNvPr id="1030" name="Picture 6" descr="roedlinje"/>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4857750" y="6491288"/>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ABC8B3D4-BF18-4255-AA76-DA6D57162CCF}" type="slidenum">
              <a:rPr lang="da-DK" sz="1200"/>
              <a:pPr/>
              <a:t>‹nr.›</a:t>
            </a:fld>
            <a:endParaRPr lang="da-DK"/>
          </a:p>
        </p:txBody>
      </p:sp>
      <p:sp>
        <p:nvSpPr>
          <p:cNvPr id="165896" name="Text Box 8"/>
          <p:cNvSpPr txBox="1">
            <a:spLocks noChangeArrowheads="1"/>
          </p:cNvSpPr>
          <p:nvPr userDrawn="1"/>
        </p:nvSpPr>
        <p:spPr bwMode="auto">
          <a:xfrm>
            <a:off x="5795963" y="6453188"/>
            <a:ext cx="3024187" cy="274637"/>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da-DK" sz="1200" dirty="0" smtClean="0"/>
              <a:t>Ole Togeby: Tekstkomposition   </a:t>
            </a:r>
            <a:r>
              <a:rPr lang="da-DK" sz="1200" i="1" dirty="0" smtClean="0"/>
              <a:t> </a:t>
            </a:r>
            <a:r>
              <a:rPr lang="da-DK" sz="1200" i="0" dirty="0" smtClean="0"/>
              <a:t>2012</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p:txBody>
          <a:bodyPr/>
          <a:lstStyle/>
          <a:p>
            <a:pPr eaLnBrk="1" hangingPunct="1"/>
            <a:r>
              <a:rPr lang="da-DK" sz="3600" smtClean="0"/>
              <a:t>Tekstkomposition</a:t>
            </a:r>
            <a:br>
              <a:rPr lang="da-DK" sz="3600" smtClean="0"/>
            </a:br>
            <a:r>
              <a:rPr lang="da-DK" sz="3200" smtClean="0"/>
              <a:t>Passer formen til funktionen?</a:t>
            </a:r>
          </a:p>
        </p:txBody>
      </p:sp>
      <p:sp>
        <p:nvSpPr>
          <p:cNvPr id="2052" name="Rectangle 3"/>
          <p:cNvSpPr>
            <a:spLocks noGrp="1" noChangeArrowheads="1"/>
          </p:cNvSpPr>
          <p:nvPr>
            <p:ph type="subTitle" idx="1"/>
          </p:nvPr>
        </p:nvSpPr>
        <p:spPr/>
        <p:txBody>
          <a:bodyPr/>
          <a:lstStyle/>
          <a:p>
            <a:pPr eaLnBrk="1" hangingPunct="1"/>
            <a:r>
              <a:rPr lang="da-DK" dirty="0" smtClean="0"/>
              <a:t>Ole Togeby</a:t>
            </a:r>
          </a:p>
          <a:p>
            <a:pPr eaLnBrk="1" hangingPunct="1"/>
            <a:r>
              <a:rPr lang="da-DK" dirty="0" smtClean="0"/>
              <a:t>Professor, dr. Phil.  Aarhus Universitet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a-DK" sz="3600" smtClean="0"/>
              <a:t>Tekstens funktion: </a:t>
            </a:r>
            <a:br>
              <a:rPr lang="da-DK" sz="3600" smtClean="0"/>
            </a:br>
            <a:r>
              <a:rPr lang="da-DK" sz="3600" smtClean="0"/>
              <a:t>klods i puttekasse</a:t>
            </a:r>
          </a:p>
        </p:txBody>
      </p:sp>
      <p:sp>
        <p:nvSpPr>
          <p:cNvPr id="13315" name="Rectangle 3"/>
          <p:cNvSpPr>
            <a:spLocks noGrp="1" noChangeArrowheads="1"/>
          </p:cNvSpPr>
          <p:nvPr>
            <p:ph type="body" idx="1"/>
          </p:nvPr>
        </p:nvSpPr>
        <p:spPr/>
        <p:txBody>
          <a:bodyPr/>
          <a:lstStyle/>
          <a:p>
            <a:r>
              <a:rPr lang="da-DK" sz="25200" smtClean="0"/>
              <a:t>II.</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4339" name="Rectangle 2"/>
          <p:cNvSpPr>
            <a:spLocks noGrp="1" noChangeArrowheads="1"/>
          </p:cNvSpPr>
          <p:nvPr>
            <p:ph type="title"/>
          </p:nvPr>
        </p:nvSpPr>
        <p:spPr/>
        <p:txBody>
          <a:bodyPr/>
          <a:lstStyle/>
          <a:p>
            <a:pPr eaLnBrk="1" hangingPunct="1"/>
            <a:r>
              <a:rPr lang="da-DK" sz="3600" smtClean="0"/>
              <a:t>Tekstens funktion i samfundet</a:t>
            </a:r>
          </a:p>
        </p:txBody>
      </p:sp>
      <p:sp>
        <p:nvSpPr>
          <p:cNvPr id="229379" name="Rectangle 3"/>
          <p:cNvSpPr>
            <a:spLocks noGrp="1" noChangeArrowheads="1"/>
          </p:cNvSpPr>
          <p:nvPr>
            <p:ph type="body" idx="1"/>
          </p:nvPr>
        </p:nvSpPr>
        <p:spPr>
          <a:xfrm>
            <a:off x="457200" y="1628775"/>
            <a:ext cx="3394075" cy="3943350"/>
          </a:xfrm>
        </p:spPr>
        <p:txBody>
          <a:bodyPr/>
          <a:lstStyle/>
          <a:p>
            <a:pPr eaLnBrk="1" hangingPunct="1">
              <a:lnSpc>
                <a:spcPct val="90000"/>
              </a:lnSpc>
            </a:pPr>
            <a:r>
              <a:rPr lang="da-DK" sz="2400" dirty="0" smtClean="0"/>
              <a:t>En tekster er som en nøgle i en lås.</a:t>
            </a:r>
          </a:p>
          <a:p>
            <a:pPr eaLnBrk="1" hangingPunct="1">
              <a:lnSpc>
                <a:spcPct val="90000"/>
              </a:lnSpc>
            </a:pPr>
            <a:r>
              <a:rPr lang="da-DK" sz="2400" dirty="0" smtClean="0"/>
              <a:t>Tekstens form (genre) skal passe til tekstens funktion, </a:t>
            </a:r>
          </a:p>
          <a:p>
            <a:pPr lvl="1" eaLnBrk="1" hangingPunct="1">
              <a:lnSpc>
                <a:spcPct val="90000"/>
              </a:lnSpc>
            </a:pPr>
            <a:r>
              <a:rPr lang="da-DK" sz="2000" dirty="0" smtClean="0"/>
              <a:t>i situationen, </a:t>
            </a:r>
          </a:p>
          <a:p>
            <a:pPr lvl="1" eaLnBrk="1" hangingPunct="1">
              <a:lnSpc>
                <a:spcPct val="90000"/>
              </a:lnSpc>
            </a:pPr>
            <a:r>
              <a:rPr lang="da-DK" sz="2000" dirty="0" smtClean="0"/>
              <a:t>i organisationen, </a:t>
            </a:r>
          </a:p>
          <a:p>
            <a:pPr lvl="1" eaLnBrk="1" hangingPunct="1">
              <a:lnSpc>
                <a:spcPct val="90000"/>
              </a:lnSpc>
            </a:pPr>
            <a:r>
              <a:rPr lang="da-DK" sz="2000" dirty="0" smtClean="0"/>
              <a:t>i samfundet.</a:t>
            </a:r>
          </a:p>
          <a:p>
            <a:pPr eaLnBrk="1" hangingPunct="1">
              <a:lnSpc>
                <a:spcPct val="90000"/>
              </a:lnSpc>
            </a:pPr>
            <a:endParaRPr lang="da-DK" sz="2400" dirty="0" smtClean="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829" y="1700809"/>
            <a:ext cx="473610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9379">
                                            <p:txEl>
                                              <p:pRg st="1" end="1"/>
                                            </p:txEl>
                                          </p:spTgt>
                                        </p:tgtEl>
                                        <p:attrNameLst>
                                          <p:attrName>style.visibility</p:attrName>
                                        </p:attrNameLst>
                                      </p:cBhvr>
                                      <p:to>
                                        <p:strVal val="visible"/>
                                      </p:to>
                                    </p:set>
                                    <p:animEffect transition="in" filter="box(in)">
                                      <p:cBhvr>
                                        <p:cTn id="7" dur="500"/>
                                        <p:tgtEl>
                                          <p:spTgt spid="229379">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9379">
                                            <p:txEl>
                                              <p:pRg st="2" end="2"/>
                                            </p:txEl>
                                          </p:spTgt>
                                        </p:tgtEl>
                                        <p:attrNameLst>
                                          <p:attrName>style.visibility</p:attrName>
                                        </p:attrNameLst>
                                      </p:cBhvr>
                                      <p:to>
                                        <p:strVal val="visible"/>
                                      </p:to>
                                    </p:set>
                                    <p:animEffect transition="in" filter="box(in)">
                                      <p:cBhvr>
                                        <p:cTn id="10" dur="500"/>
                                        <p:tgtEl>
                                          <p:spTgt spid="229379">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29379">
                                            <p:txEl>
                                              <p:pRg st="3" end="3"/>
                                            </p:txEl>
                                          </p:spTgt>
                                        </p:tgtEl>
                                        <p:attrNameLst>
                                          <p:attrName>style.visibility</p:attrName>
                                        </p:attrNameLst>
                                      </p:cBhvr>
                                      <p:to>
                                        <p:strVal val="visible"/>
                                      </p:to>
                                    </p:set>
                                    <p:animEffect transition="in" filter="box(in)">
                                      <p:cBhvr>
                                        <p:cTn id="13" dur="500"/>
                                        <p:tgtEl>
                                          <p:spTgt spid="229379">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29379">
                                            <p:txEl>
                                              <p:pRg st="4" end="4"/>
                                            </p:txEl>
                                          </p:spTgt>
                                        </p:tgtEl>
                                        <p:attrNameLst>
                                          <p:attrName>style.visibility</p:attrName>
                                        </p:attrNameLst>
                                      </p:cBhvr>
                                      <p:to>
                                        <p:strVal val="visible"/>
                                      </p:to>
                                    </p:set>
                                    <p:animEffect transition="in" filter="box(in)">
                                      <p:cBhvr>
                                        <p:cTn id="16" dur="500"/>
                                        <p:tgtEl>
                                          <p:spTgt spid="22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da-DK" smtClean="0"/>
              <a:t>Samfundet som fi-puslespil</a:t>
            </a:r>
          </a:p>
        </p:txBody>
      </p:sp>
      <p:pic>
        <p:nvPicPr>
          <p:cNvPr id="15363"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581025" y="1628775"/>
            <a:ext cx="3789363" cy="3671888"/>
          </a:xfrm>
        </p:spPr>
      </p:pic>
      <p:sp>
        <p:nvSpPr>
          <p:cNvPr id="248837" name="Rectangle 5"/>
          <p:cNvSpPr>
            <a:spLocks noGrp="1" noChangeArrowheads="1"/>
          </p:cNvSpPr>
          <p:nvPr>
            <p:ph type="body" sz="half" idx="2"/>
          </p:nvPr>
        </p:nvSpPr>
        <p:spPr>
          <a:xfrm>
            <a:off x="4648200" y="1557338"/>
            <a:ext cx="4038600" cy="4321175"/>
          </a:xfrm>
        </p:spPr>
        <p:txBody>
          <a:bodyPr/>
          <a:lstStyle/>
          <a:p>
            <a:pPr>
              <a:lnSpc>
                <a:spcPct val="80000"/>
              </a:lnSpc>
            </a:pPr>
            <a:r>
              <a:rPr lang="da-DK" sz="1600" smtClean="0"/>
              <a:t>Præsten kan ved </a:t>
            </a:r>
            <a:r>
              <a:rPr lang="da-DK" sz="1600" i="1" smtClean="0"/>
              <a:t>dåben og navngivningen</a:t>
            </a:r>
            <a:r>
              <a:rPr lang="da-DK" sz="1600" smtClean="0"/>
              <a:t> gøre et nyfødt barn til statsborger (og senere myndig statsborger med valgret), </a:t>
            </a:r>
          </a:p>
          <a:p>
            <a:pPr>
              <a:lnSpc>
                <a:spcPct val="80000"/>
              </a:lnSpc>
            </a:pPr>
            <a:r>
              <a:rPr lang="da-DK" sz="1600" smtClean="0"/>
              <a:t>og tilstrækkeligt mange statsborgeres </a:t>
            </a:r>
            <a:r>
              <a:rPr lang="da-DK" sz="1600" i="1" smtClean="0"/>
              <a:t>krydser på stemmesedlerne</a:t>
            </a:r>
            <a:r>
              <a:rPr lang="da-DK" sz="1600" smtClean="0"/>
              <a:t> kan gøre en statsborger til folketingsmedlem.</a:t>
            </a:r>
          </a:p>
          <a:p>
            <a:pPr>
              <a:lnSpc>
                <a:spcPct val="80000"/>
              </a:lnSpc>
            </a:pPr>
            <a:r>
              <a:rPr lang="da-DK" sz="1600" smtClean="0"/>
              <a:t> Folketingsmedlemmerne udpeger ved </a:t>
            </a:r>
            <a:r>
              <a:rPr lang="da-DK" sz="1600" i="1" smtClean="0"/>
              <a:t>afstemning</a:t>
            </a:r>
            <a:r>
              <a:rPr lang="da-DK" sz="1600" smtClean="0"/>
              <a:t> landets regering;</a:t>
            </a:r>
          </a:p>
          <a:p>
            <a:pPr>
              <a:lnSpc>
                <a:spcPct val="80000"/>
              </a:lnSpc>
            </a:pPr>
            <a:r>
              <a:rPr lang="da-DK" sz="1600" smtClean="0"/>
              <a:t>landet regering </a:t>
            </a:r>
            <a:r>
              <a:rPr lang="da-DK" sz="1600" i="1" smtClean="0"/>
              <a:t>udnævner og bemyndiger</a:t>
            </a:r>
            <a:r>
              <a:rPr lang="da-DK" sz="1600" smtClean="0"/>
              <a:t> præster; </a:t>
            </a:r>
          </a:p>
          <a:p>
            <a:pPr>
              <a:lnSpc>
                <a:spcPct val="80000"/>
              </a:lnSpc>
            </a:pPr>
            <a:r>
              <a:rPr lang="da-DK" sz="1600" smtClean="0"/>
              <a:t>præsterne </a:t>
            </a:r>
            <a:r>
              <a:rPr lang="da-DK" sz="1600" i="1" smtClean="0"/>
              <a:t>navngiver</a:t>
            </a:r>
            <a:r>
              <a:rPr lang="da-DK" sz="1600" smtClean="0"/>
              <a:t> børnene ...</a:t>
            </a:r>
          </a:p>
          <a:p>
            <a:pPr>
              <a:lnSpc>
                <a:spcPct val="80000"/>
              </a:lnSpc>
            </a:pPr>
            <a:endParaRPr lang="da-DK" sz="1600" smtClean="0"/>
          </a:p>
          <a:p>
            <a:pPr>
              <a:lnSpc>
                <a:spcPct val="80000"/>
              </a:lnSpc>
            </a:pPr>
            <a:r>
              <a:rPr lang="da-DK" sz="1600" smtClean="0"/>
              <a:t>Disse gentagne tillægninger af social status til noget der allerede har social status, får samfundet til at hænge sammen som et puslespil af ‘fully interlocking’ brikker  (Searle 1995 s. 80.)</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8837">
                                            <p:txEl>
                                              <p:pRg st="0" end="0"/>
                                            </p:txEl>
                                          </p:spTgt>
                                        </p:tgtEl>
                                        <p:attrNameLst>
                                          <p:attrName>style.visibility</p:attrName>
                                        </p:attrNameLst>
                                      </p:cBhvr>
                                      <p:to>
                                        <p:strVal val="visible"/>
                                      </p:to>
                                    </p:set>
                                    <p:animEffect transition="in" filter="box(in)">
                                      <p:cBhvr>
                                        <p:cTn id="7" dur="500"/>
                                        <p:tgtEl>
                                          <p:spTgt spid="2488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8837">
                                            <p:txEl>
                                              <p:pRg st="1" end="1"/>
                                            </p:txEl>
                                          </p:spTgt>
                                        </p:tgtEl>
                                        <p:attrNameLst>
                                          <p:attrName>style.visibility</p:attrName>
                                        </p:attrNameLst>
                                      </p:cBhvr>
                                      <p:to>
                                        <p:strVal val="visible"/>
                                      </p:to>
                                    </p:set>
                                    <p:animEffect transition="in" filter="box(in)">
                                      <p:cBhvr>
                                        <p:cTn id="12" dur="500"/>
                                        <p:tgtEl>
                                          <p:spTgt spid="2488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8837">
                                            <p:txEl>
                                              <p:pRg st="2" end="2"/>
                                            </p:txEl>
                                          </p:spTgt>
                                        </p:tgtEl>
                                        <p:attrNameLst>
                                          <p:attrName>style.visibility</p:attrName>
                                        </p:attrNameLst>
                                      </p:cBhvr>
                                      <p:to>
                                        <p:strVal val="visible"/>
                                      </p:to>
                                    </p:set>
                                    <p:animEffect transition="in" filter="box(in)">
                                      <p:cBhvr>
                                        <p:cTn id="17" dur="500"/>
                                        <p:tgtEl>
                                          <p:spTgt spid="248837">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48837">
                                            <p:txEl>
                                              <p:pRg st="3" end="3"/>
                                            </p:txEl>
                                          </p:spTgt>
                                        </p:tgtEl>
                                        <p:attrNameLst>
                                          <p:attrName>style.visibility</p:attrName>
                                        </p:attrNameLst>
                                      </p:cBhvr>
                                      <p:to>
                                        <p:strVal val="visible"/>
                                      </p:to>
                                    </p:set>
                                    <p:animEffect transition="in" filter="box(in)">
                                      <p:cBhvr>
                                        <p:cTn id="20" dur="500"/>
                                        <p:tgtEl>
                                          <p:spTgt spid="24883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248837">
                                            <p:txEl>
                                              <p:pRg st="4" end="4"/>
                                            </p:txEl>
                                          </p:spTgt>
                                        </p:tgtEl>
                                        <p:attrNameLst>
                                          <p:attrName>style.visibility</p:attrName>
                                        </p:attrNameLst>
                                      </p:cBhvr>
                                      <p:to>
                                        <p:strVal val="visible"/>
                                      </p:to>
                                    </p:set>
                                    <p:animEffect transition="in" filter="box(in)">
                                      <p:cBhvr>
                                        <p:cTn id="25" dur="500"/>
                                        <p:tgtEl>
                                          <p:spTgt spid="24883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248837">
                                            <p:txEl>
                                              <p:pRg st="6" end="6"/>
                                            </p:txEl>
                                          </p:spTgt>
                                        </p:tgtEl>
                                        <p:attrNameLst>
                                          <p:attrName>style.visibility</p:attrName>
                                        </p:attrNameLst>
                                      </p:cBhvr>
                                      <p:to>
                                        <p:strVal val="visible"/>
                                      </p:to>
                                    </p:set>
                                    <p:animEffect transition="in" filter="box(in)">
                                      <p:cBhvr>
                                        <p:cTn id="30" dur="500"/>
                                        <p:tgtEl>
                                          <p:spTgt spid="2488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6387" name="Rectangle 2"/>
          <p:cNvSpPr>
            <a:spLocks noGrp="1" noChangeArrowheads="1"/>
          </p:cNvSpPr>
          <p:nvPr>
            <p:ph type="title"/>
          </p:nvPr>
        </p:nvSpPr>
        <p:spPr/>
        <p:txBody>
          <a:bodyPr/>
          <a:lstStyle/>
          <a:p>
            <a:pPr eaLnBrk="1" hangingPunct="1"/>
            <a:r>
              <a:rPr lang="da-DK" sz="3600" dirty="0" smtClean="0"/>
              <a:t>Tekstens funktion i samfundet</a:t>
            </a:r>
            <a:br>
              <a:rPr lang="da-DK" sz="3600" dirty="0" smtClean="0"/>
            </a:br>
            <a:r>
              <a:rPr lang="da-DK" sz="2000" b="0" dirty="0" smtClean="0"/>
              <a:t>(nøglen i låsen)</a:t>
            </a:r>
            <a:endParaRPr lang="da-DK" sz="3600" dirty="0" smtClean="0"/>
          </a:p>
        </p:txBody>
      </p:sp>
      <p:sp>
        <p:nvSpPr>
          <p:cNvPr id="16388"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1800" dirty="0" smtClean="0"/>
              <a:t>1. Talepositioner, fx debattører, forhandlere, </a:t>
            </a:r>
            <a:r>
              <a:rPr lang="da-DK" sz="1800" dirty="0" err="1" smtClean="0"/>
              <a:t>oplysere</a:t>
            </a:r>
            <a:r>
              <a:rPr lang="da-DK" sz="1800" dirty="0" smtClean="0"/>
              <a:t> og oplyste, </a:t>
            </a:r>
            <a:r>
              <a:rPr lang="da-DK" sz="1800" dirty="0" err="1" smtClean="0"/>
              <a:t>befalere</a:t>
            </a:r>
            <a:r>
              <a:rPr lang="da-DK" sz="1800" dirty="0" smtClean="0"/>
              <a:t> og </a:t>
            </a:r>
            <a:r>
              <a:rPr lang="da-DK" sz="1800" dirty="0" err="1" smtClean="0"/>
              <a:t>adlydere</a:t>
            </a:r>
            <a:endParaRPr lang="da-DK" sz="1800" dirty="0" smtClean="0"/>
          </a:p>
          <a:p>
            <a:pPr eaLnBrk="1" hangingPunct="1">
              <a:lnSpc>
                <a:spcPct val="80000"/>
              </a:lnSpc>
            </a:pPr>
            <a:r>
              <a:rPr lang="da-DK" sz="1800" dirty="0" smtClean="0"/>
              <a:t>2. Roller, fx lærer-elev,  køber-sælger, politiker-vælgere, dommere og dømte, forfatter-publikum</a:t>
            </a:r>
          </a:p>
          <a:p>
            <a:pPr eaLnBrk="1" hangingPunct="1">
              <a:lnSpc>
                <a:spcPct val="80000"/>
              </a:lnSpc>
            </a:pPr>
            <a:endParaRPr lang="da-DK" sz="1800" dirty="0" smtClean="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43438" y="1785938"/>
            <a:ext cx="4500562" cy="928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43438" y="2571750"/>
            <a:ext cx="1357312" cy="2071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Rektangel 7"/>
          <p:cNvSpPr/>
          <p:nvPr/>
        </p:nvSpPr>
        <p:spPr>
          <a:xfrm>
            <a:off x="8072438" y="2500313"/>
            <a:ext cx="1071562" cy="2214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Rektangel 8"/>
          <p:cNvSpPr/>
          <p:nvPr/>
        </p:nvSpPr>
        <p:spPr>
          <a:xfrm>
            <a:off x="6000750" y="3714750"/>
            <a:ext cx="2071688"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7411" name="Rectangle 2"/>
          <p:cNvSpPr>
            <a:spLocks noGrp="1" noChangeArrowheads="1"/>
          </p:cNvSpPr>
          <p:nvPr>
            <p:ph type="title"/>
          </p:nvPr>
        </p:nvSpPr>
        <p:spPr/>
        <p:txBody>
          <a:bodyPr/>
          <a:lstStyle/>
          <a:p>
            <a:pPr eaLnBrk="1" hangingPunct="1"/>
            <a:r>
              <a:rPr lang="da-DK" dirty="0" smtClean="0"/>
              <a:t>Talepositioner i situationen</a:t>
            </a:r>
          </a:p>
        </p:txBody>
      </p:sp>
      <p:sp>
        <p:nvSpPr>
          <p:cNvPr id="17412" name="Tekstboks 4"/>
          <p:cNvSpPr txBox="1">
            <a:spLocks noChangeArrowheads="1"/>
          </p:cNvSpPr>
          <p:nvPr/>
        </p:nvSpPr>
        <p:spPr bwMode="auto">
          <a:xfrm>
            <a:off x="571500" y="1714500"/>
            <a:ext cx="8321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2800"/>
              <a:t>I situationen kan rollerne være: symmetriske eller asymmetriske, inden for viden eller magt</a:t>
            </a:r>
            <a:endParaRPr lang="da-DK"/>
          </a:p>
        </p:txBody>
      </p:sp>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57488"/>
            <a:ext cx="7272338"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8435" name="Rectangle 2"/>
          <p:cNvSpPr>
            <a:spLocks noGrp="1" noChangeArrowheads="1"/>
          </p:cNvSpPr>
          <p:nvPr>
            <p:ph type="title"/>
          </p:nvPr>
        </p:nvSpPr>
        <p:spPr/>
        <p:txBody>
          <a:bodyPr/>
          <a:lstStyle/>
          <a:p>
            <a:pPr eaLnBrk="1" hangingPunct="1"/>
            <a:r>
              <a:rPr lang="da-DK" smtClean="0"/>
              <a:t>Tekstens funktion</a:t>
            </a:r>
          </a:p>
        </p:txBody>
      </p:sp>
      <p:sp>
        <p:nvSpPr>
          <p:cNvPr id="18436"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1800" dirty="0"/>
              <a:t>1. Talepositioner, fx debattører, forhandlere, </a:t>
            </a:r>
            <a:r>
              <a:rPr lang="da-DK" sz="1800" dirty="0" err="1"/>
              <a:t>oplysere</a:t>
            </a:r>
            <a:r>
              <a:rPr lang="da-DK" sz="1800" dirty="0"/>
              <a:t> og oplyste, </a:t>
            </a:r>
            <a:r>
              <a:rPr lang="da-DK" sz="1800" dirty="0" err="1"/>
              <a:t>befalere</a:t>
            </a:r>
            <a:r>
              <a:rPr lang="da-DK" sz="1800" dirty="0"/>
              <a:t> og </a:t>
            </a:r>
            <a:r>
              <a:rPr lang="da-DK" sz="1800" dirty="0" err="1"/>
              <a:t>adlydere</a:t>
            </a:r>
            <a:endParaRPr lang="da-DK" sz="1800" dirty="0"/>
          </a:p>
          <a:p>
            <a:pPr eaLnBrk="1" hangingPunct="1">
              <a:lnSpc>
                <a:spcPct val="80000"/>
              </a:lnSpc>
            </a:pPr>
            <a:endParaRPr lang="da-DK" sz="1800" dirty="0" smtClean="0"/>
          </a:p>
          <a:p>
            <a:pPr eaLnBrk="1" hangingPunct="1">
              <a:lnSpc>
                <a:spcPct val="80000"/>
              </a:lnSpc>
            </a:pPr>
            <a:r>
              <a:rPr lang="da-DK" sz="1800" dirty="0"/>
              <a:t>2. Roller, fx lærer-elev,  køber-sælger, politiker-vælgere, dommere og dømte, forfatter-publikum</a:t>
            </a:r>
          </a:p>
          <a:p>
            <a:pPr eaLnBrk="1" hangingPunct="1">
              <a:lnSpc>
                <a:spcPct val="80000"/>
              </a:lnSpc>
            </a:pPr>
            <a:endParaRPr lang="da-DK" sz="1800" dirty="0" smtClean="0"/>
          </a:p>
          <a:p>
            <a:pPr eaLnBrk="1" hangingPunct="1">
              <a:lnSpc>
                <a:spcPct val="80000"/>
              </a:lnSpc>
            </a:pPr>
            <a:r>
              <a:rPr lang="da-DK" sz="1800" dirty="0" smtClean="0"/>
              <a:t>3.  En situation er forankret til en organisation, fx en skole, markedet, et parlament, et forlag</a:t>
            </a:r>
          </a:p>
          <a:p>
            <a:pPr eaLnBrk="1" hangingPunct="1">
              <a:lnSpc>
                <a:spcPct val="80000"/>
              </a:lnSpc>
            </a:pPr>
            <a:endParaRPr lang="da-DK" sz="1800" dirty="0" smtClean="0"/>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43438" y="1785938"/>
            <a:ext cx="4500562"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43438" y="2214563"/>
            <a:ext cx="928687" cy="242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Rektangel 7"/>
          <p:cNvSpPr/>
          <p:nvPr/>
        </p:nvSpPr>
        <p:spPr>
          <a:xfrm>
            <a:off x="8429625" y="2214563"/>
            <a:ext cx="714375" cy="250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Rektangel 8"/>
          <p:cNvSpPr/>
          <p:nvPr/>
        </p:nvSpPr>
        <p:spPr>
          <a:xfrm>
            <a:off x="5429250" y="4071938"/>
            <a:ext cx="3071813" cy="642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sidefod 3"/>
          <p:cNvSpPr>
            <a:spLocks noGrp="1"/>
          </p:cNvSpPr>
          <p:nvPr>
            <p:ph type="ftr" sz="quarter" idx="10"/>
          </p:nvPr>
        </p:nvSpPr>
        <p:spPr>
          <a:xfrm>
            <a:off x="1547664" y="6165304"/>
            <a:ext cx="3133278" cy="628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9459" name="Rectangle 2"/>
          <p:cNvSpPr>
            <a:spLocks noGrp="1" noChangeArrowheads="1"/>
          </p:cNvSpPr>
          <p:nvPr>
            <p:ph type="title"/>
          </p:nvPr>
        </p:nvSpPr>
        <p:spPr/>
        <p:txBody>
          <a:bodyPr/>
          <a:lstStyle/>
          <a:p>
            <a:pPr eaLnBrk="1" hangingPunct="1"/>
            <a:r>
              <a:rPr lang="da-DK" smtClean="0"/>
              <a:t>Organisationer og sfærer</a:t>
            </a:r>
          </a:p>
        </p:txBody>
      </p:sp>
      <p:sp>
        <p:nvSpPr>
          <p:cNvPr id="19460" name="Rectangle 3"/>
          <p:cNvSpPr>
            <a:spLocks noGrp="1" noChangeArrowheads="1"/>
          </p:cNvSpPr>
          <p:nvPr>
            <p:ph type="body" idx="1"/>
          </p:nvPr>
        </p:nvSpPr>
        <p:spPr/>
        <p:txBody>
          <a:bodyPr/>
          <a:lstStyle/>
          <a:p>
            <a:pPr eaLnBrk="1" hangingPunct="1"/>
            <a:r>
              <a:rPr lang="da-DK" smtClean="0"/>
              <a:t>	I den borgerlige offentlighed foregår kommunikationen forskelligt i samfundets forskellige </a:t>
            </a:r>
            <a:r>
              <a:rPr lang="da-DK" i="1" smtClean="0"/>
              <a:t>sfærer og organisationer</a:t>
            </a:r>
            <a:r>
              <a:rPr lang="da-DK" smtClean="0"/>
              <a:t>:</a:t>
            </a:r>
          </a:p>
          <a:p>
            <a:pPr lvl="1" eaLnBrk="1" hangingPunct="1"/>
            <a:r>
              <a:rPr lang="da-DK" smtClean="0"/>
              <a:t>offentlige  </a:t>
            </a:r>
          </a:p>
          <a:p>
            <a:pPr lvl="1" eaLnBrk="1" hangingPunct="1"/>
            <a:r>
              <a:rPr lang="da-DK" smtClean="0"/>
              <a:t>private, </a:t>
            </a:r>
          </a:p>
          <a:p>
            <a:pPr eaLnBrk="1" hangingPunct="1"/>
            <a:r>
              <a:rPr lang="da-DK" smtClean="0"/>
              <a:t>og handle om: </a:t>
            </a:r>
          </a:p>
          <a:p>
            <a:pPr lvl="1" eaLnBrk="1" hangingPunct="1"/>
            <a:r>
              <a:rPr lang="da-DK" smtClean="0"/>
              <a:t>mennesket  </a:t>
            </a:r>
          </a:p>
          <a:p>
            <a:pPr lvl="1" eaLnBrk="1" hangingPunct="1"/>
            <a:r>
              <a:rPr lang="da-DK" smtClean="0"/>
              <a:t>samfundet.</a:t>
            </a:r>
          </a:p>
          <a:p>
            <a:pPr eaLnBrk="1" hangingPunct="1"/>
            <a:endParaRPr lang="da-DK" smtClean="0"/>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3214688"/>
            <a:ext cx="548322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0483" name="Rectangle 2"/>
          <p:cNvSpPr>
            <a:spLocks noGrp="1" noChangeArrowheads="1"/>
          </p:cNvSpPr>
          <p:nvPr>
            <p:ph type="title"/>
          </p:nvPr>
        </p:nvSpPr>
        <p:spPr/>
        <p:txBody>
          <a:bodyPr/>
          <a:lstStyle/>
          <a:p>
            <a:pPr eaLnBrk="1" hangingPunct="1"/>
            <a:r>
              <a:rPr lang="da-DK" smtClean="0"/>
              <a:t>Tekstens funktion</a:t>
            </a:r>
          </a:p>
        </p:txBody>
      </p:sp>
      <p:sp>
        <p:nvSpPr>
          <p:cNvPr id="20484"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2000" dirty="0"/>
              <a:t>1. Talepositioner, fx debattører, forhandlere, </a:t>
            </a:r>
            <a:r>
              <a:rPr lang="da-DK" sz="2000" dirty="0" err="1"/>
              <a:t>oplysere</a:t>
            </a:r>
            <a:r>
              <a:rPr lang="da-DK" sz="2000" dirty="0"/>
              <a:t> og oplyste, </a:t>
            </a:r>
            <a:r>
              <a:rPr lang="da-DK" sz="2000" dirty="0" err="1"/>
              <a:t>befalere</a:t>
            </a:r>
            <a:r>
              <a:rPr lang="da-DK" sz="2000" dirty="0"/>
              <a:t> og </a:t>
            </a:r>
            <a:r>
              <a:rPr lang="da-DK" sz="2000" dirty="0" err="1"/>
              <a:t>adlydere</a:t>
            </a:r>
            <a:endParaRPr lang="da-DK" sz="2000" dirty="0"/>
          </a:p>
          <a:p>
            <a:pPr eaLnBrk="1" hangingPunct="1">
              <a:lnSpc>
                <a:spcPct val="80000"/>
              </a:lnSpc>
            </a:pPr>
            <a:r>
              <a:rPr lang="da-DK" sz="2000" dirty="0" smtClean="0"/>
              <a:t>2</a:t>
            </a:r>
            <a:r>
              <a:rPr lang="da-DK" sz="2000" dirty="0"/>
              <a:t>. Roller, fx lærer-elev,  køber-sælger, politiker-vælgere, dommere og dømte, forfatter-publikum</a:t>
            </a:r>
          </a:p>
          <a:p>
            <a:pPr eaLnBrk="1" hangingPunct="1">
              <a:lnSpc>
                <a:spcPct val="80000"/>
              </a:lnSpc>
            </a:pPr>
            <a:r>
              <a:rPr lang="da-DK" sz="2000" dirty="0" smtClean="0"/>
              <a:t>3</a:t>
            </a:r>
            <a:r>
              <a:rPr lang="da-DK" sz="2000" dirty="0"/>
              <a:t>.  En situation er forankret til en organisation, fx en skole, markedet, et parlament, et forlag</a:t>
            </a:r>
          </a:p>
          <a:p>
            <a:pPr eaLnBrk="1" hangingPunct="1">
              <a:lnSpc>
                <a:spcPct val="80000"/>
              </a:lnSpc>
            </a:pPr>
            <a:r>
              <a:rPr lang="da-DK" sz="2000" dirty="0"/>
              <a:t>4</a:t>
            </a:r>
            <a:r>
              <a:rPr lang="da-DK" sz="2000" dirty="0" smtClean="0"/>
              <a:t>. En organisation er en del af samfundet og udfylder sin plads i offentlighedens sfærer og epoken. </a:t>
            </a:r>
          </a:p>
          <a:p>
            <a:pPr eaLnBrk="1" hangingPunct="1">
              <a:lnSpc>
                <a:spcPct val="80000"/>
              </a:lnSpc>
            </a:pPr>
            <a:endParaRPr lang="da-DK" sz="2000" dirty="0" smtClean="0"/>
          </a:p>
          <a:p>
            <a:pPr eaLnBrk="1" hangingPunct="1">
              <a:lnSpc>
                <a:spcPct val="80000"/>
              </a:lnSpc>
            </a:pPr>
            <a:endParaRPr lang="da-DK" sz="1400" dirty="0" smtClean="0"/>
          </a:p>
          <a:p>
            <a:pPr eaLnBrk="1" hangingPunct="1">
              <a:lnSpc>
                <a:spcPct val="80000"/>
              </a:lnSpc>
            </a:pPr>
            <a:endParaRPr lang="da-DK" sz="1400" dirty="0" smtClean="0"/>
          </a:p>
        </p:txBody>
      </p:sp>
      <p:pic>
        <p:nvPicPr>
          <p:cNvPr id="204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1507" name="Rectangle 37"/>
          <p:cNvSpPr>
            <a:spLocks noGrp="1" noChangeArrowheads="1"/>
          </p:cNvSpPr>
          <p:nvPr>
            <p:ph type="title" idx="4294967295"/>
          </p:nvPr>
        </p:nvSpPr>
        <p:spPr/>
        <p:txBody>
          <a:bodyPr lIns="90000" tIns="46800" rIns="90000" bIns="46800"/>
          <a:lstStyle/>
          <a:p>
            <a:pPr eaLnBrk="1" hangingPunct="1"/>
            <a:r>
              <a:rPr lang="da-DK" smtClean="0"/>
              <a:t>Tekstens funktion</a:t>
            </a:r>
          </a:p>
        </p:txBody>
      </p:sp>
      <p:graphicFrame>
        <p:nvGraphicFramePr>
          <p:cNvPr id="783621" name="Group 261"/>
          <p:cNvGraphicFramePr>
            <a:graphicFrameLocks noGrp="1"/>
          </p:cNvGraphicFramePr>
          <p:nvPr>
            <p:ph idx="4294967295"/>
          </p:nvPr>
        </p:nvGraphicFramePr>
        <p:xfrm>
          <a:off x="457200" y="1628775"/>
          <a:ext cx="8226425" cy="3659188"/>
        </p:xfrm>
        <a:graphic>
          <a:graphicData uri="http://schemas.openxmlformats.org/drawingml/2006/table">
            <a:tbl>
              <a:tblPr/>
              <a:tblGrid>
                <a:gridCol w="1174750"/>
                <a:gridCol w="1176338"/>
                <a:gridCol w="901700"/>
                <a:gridCol w="3602037"/>
                <a:gridCol w="503238"/>
                <a:gridCol w="431800"/>
                <a:gridCol w="436562"/>
              </a:tblGrid>
              <a:tr h="571500">
                <a:tc gridSpan="7">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Samfundsmæssige sfære, </a:t>
                      </a:r>
                      <a:r>
                        <a:rPr kumimoji="0" lang="da-DK" sz="1600" b="0" i="0" u="none" strike="noStrike" cap="none" normalizeH="0" baseline="0" smtClean="0">
                          <a:ln>
                            <a:noFill/>
                          </a:ln>
                          <a:solidFill>
                            <a:schemeClr val="tx1"/>
                          </a:solidFill>
                          <a:effectLst/>
                          <a:latin typeface="Verdana" pitchFamily="34" charset="0"/>
                          <a:ea typeface="ＭＳ Ｐゴシック" charset="-128"/>
                        </a:rPr>
                        <a:t>fx skolesystemet</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571500">
                <a:tc row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Institutionen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et gymnasium</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71500">
                <a:tc vMerge="1">
                  <a:txBody>
                    <a:bodyPr/>
                    <a:lstStyle/>
                    <a:p>
                      <a:endParaRPr lang="da-DK"/>
                    </a:p>
                  </a:txBody>
                  <a:tcPr/>
                </a:tc>
                <a:tc row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Situationen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en dansktime</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row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a-DK"/>
                    </a:p>
                  </a:txBody>
                  <a:tcPr/>
                </a:tc>
              </a:tr>
              <a:tr h="573088">
                <a:tc vMerge="1">
                  <a:txBody>
                    <a:bodyPr/>
                    <a:lstStyle/>
                    <a:p>
                      <a:endParaRPr lang="da-DK"/>
                    </a:p>
                  </a:txBody>
                  <a:tcPr/>
                </a:tc>
                <a:tc vMerge="1">
                  <a:txBody>
                    <a:bodyPr/>
                    <a:lstStyle/>
                    <a:p>
                      <a:endParaRPr lang="da-DK"/>
                    </a:p>
                  </a:txBody>
                  <a:tcPr/>
                </a:tc>
                <a:tc row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Teksten </a:t>
                      </a:r>
                      <a:r>
                        <a:rPr kumimoji="0" lang="da-DK" sz="1600" b="0" i="0" u="none" strike="noStrike" cap="none" normalizeH="0" baseline="0" smtClean="0">
                          <a:ln>
                            <a:noFill/>
                          </a:ln>
                          <a:solidFill>
                            <a:schemeClr val="tx1"/>
                          </a:solidFill>
                          <a:effectLst/>
                          <a:latin typeface="Verdana" pitchFamily="34" charset="0"/>
                          <a:ea typeface="ＭＳ Ｐゴシック" charset="-128"/>
                        </a:rPr>
                        <a:t>fx dansk stil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da-DK"/>
                    </a:p>
                  </a:txBody>
                  <a:tcPr/>
                </a:tc>
                <a:tc vMerge="1">
                  <a:txBody>
                    <a:bodyPr/>
                    <a:lstStyle/>
                    <a:p>
                      <a:endParaRPr lang="da-DK"/>
                    </a:p>
                  </a:txBody>
                  <a:tcPr/>
                </a:tc>
              </a:tr>
              <a:tr h="457200">
                <a:tc vMerge="1">
                  <a:txBody>
                    <a:bodyPr/>
                    <a:lstStyle/>
                    <a:p>
                      <a:endParaRPr lang="da-DK"/>
                    </a:p>
                  </a:txBody>
                  <a:tcPr/>
                </a:tc>
                <a:tc vMerge="1">
                  <a:txBody>
                    <a:bodyPr/>
                    <a:lstStyle/>
                    <a:p>
                      <a:endParaRPr lang="da-DK"/>
                    </a:p>
                  </a:txBody>
                  <a:tcPr/>
                </a:tc>
                <a:tc vMerge="1">
                  <a:txBody>
                    <a:bodyPr/>
                    <a:lstStyle/>
                    <a:p>
                      <a:endParaRPr lang="da-DK"/>
                    </a:p>
                  </a:txBody>
                  <a:tcPr/>
                </a:tc>
                <a:tc grid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vMerge="1">
                  <a:txBody>
                    <a:bodyPr/>
                    <a:lstStyle/>
                    <a:p>
                      <a:endParaRPr lang="da-DK"/>
                    </a:p>
                  </a:txBody>
                  <a:tcPr/>
                </a:tc>
                <a:tc vMerge="1">
                  <a:txBody>
                    <a:bodyPr/>
                    <a:lstStyle/>
                    <a:p>
                      <a:endParaRPr lang="da-DK"/>
                    </a:p>
                  </a:txBody>
                  <a:tcPr/>
                </a:tc>
              </a:tr>
              <a:tr h="457200">
                <a:tc vMerge="1">
                  <a:txBody>
                    <a:bodyPr/>
                    <a:lstStyle/>
                    <a:p>
                      <a:endParaRPr lang="da-DK"/>
                    </a:p>
                  </a:txBody>
                  <a:tcPr/>
                </a:tc>
                <a:tc grid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c vMerge="1">
                  <a:txBody>
                    <a:bodyPr/>
                    <a:lstStyle/>
                    <a:p>
                      <a:endParaRPr lang="da-DK"/>
                    </a:p>
                  </a:txBody>
                  <a:tcPr/>
                </a:tc>
              </a:tr>
              <a:tr h="457200">
                <a:tc grid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2531" name="Rectangle 37"/>
          <p:cNvSpPr>
            <a:spLocks noGrp="1" noChangeArrowheads="1"/>
          </p:cNvSpPr>
          <p:nvPr>
            <p:ph type="title" idx="4294967295"/>
          </p:nvPr>
        </p:nvSpPr>
        <p:spPr/>
        <p:txBody>
          <a:bodyPr lIns="90000" tIns="46800" rIns="90000" bIns="46800"/>
          <a:lstStyle/>
          <a:p>
            <a:pPr eaLnBrk="1" hangingPunct="1"/>
            <a:r>
              <a:rPr lang="da-DK" smtClean="0"/>
              <a:t>Tekstens funktion</a:t>
            </a:r>
          </a:p>
        </p:txBody>
      </p:sp>
      <p:graphicFrame>
        <p:nvGraphicFramePr>
          <p:cNvPr id="233475" name="Group 3"/>
          <p:cNvGraphicFramePr>
            <a:graphicFrameLocks noGrp="1"/>
          </p:cNvGraphicFramePr>
          <p:nvPr>
            <p:ph idx="4294967295"/>
          </p:nvPr>
        </p:nvGraphicFramePr>
        <p:xfrm>
          <a:off x="457200" y="1628775"/>
          <a:ext cx="8226425" cy="3659188"/>
        </p:xfrm>
        <a:graphic>
          <a:graphicData uri="http://schemas.openxmlformats.org/drawingml/2006/table">
            <a:tbl>
              <a:tblPr/>
              <a:tblGrid>
                <a:gridCol w="1174750"/>
                <a:gridCol w="1176338"/>
                <a:gridCol w="901700"/>
                <a:gridCol w="3602037"/>
                <a:gridCol w="503238"/>
                <a:gridCol w="431800"/>
                <a:gridCol w="436562"/>
              </a:tblGrid>
              <a:tr h="571500">
                <a:tc gridSpan="7">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Samfundsmæssige sfære, </a:t>
                      </a:r>
                      <a:r>
                        <a:rPr kumimoji="0" lang="da-DK" sz="1600" b="0" i="0" u="none" strike="noStrike" cap="none" normalizeH="0" baseline="0" smtClean="0">
                          <a:ln>
                            <a:noFill/>
                          </a:ln>
                          <a:solidFill>
                            <a:schemeClr val="tx1"/>
                          </a:solidFill>
                          <a:effectLst/>
                          <a:latin typeface="Verdana" pitchFamily="34" charset="0"/>
                          <a:ea typeface="ＭＳ Ｐゴシック" charset="-128"/>
                        </a:rPr>
                        <a:t>fx den politiske offentlighed</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571500">
                <a:tc row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Institutionen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et dagblad, fx Politiken</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71500">
                <a:tc vMerge="1">
                  <a:txBody>
                    <a:bodyPr/>
                    <a:lstStyle/>
                    <a:p>
                      <a:endParaRPr lang="da-DK"/>
                    </a:p>
                  </a:txBody>
                  <a:tcPr/>
                </a:tc>
                <a:tc row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Situationen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dagens avis</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row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a-DK"/>
                    </a:p>
                  </a:txBody>
                  <a:tcPr/>
                </a:tc>
              </a:tr>
              <a:tr h="573088">
                <a:tc vMerge="1">
                  <a:txBody>
                    <a:bodyPr/>
                    <a:lstStyle/>
                    <a:p>
                      <a:endParaRPr lang="da-DK"/>
                    </a:p>
                  </a:txBody>
                  <a:tcPr/>
                </a:tc>
                <a:tc vMerge="1">
                  <a:txBody>
                    <a:bodyPr/>
                    <a:lstStyle/>
                    <a:p>
                      <a:endParaRPr lang="da-DK"/>
                    </a:p>
                  </a:txBody>
                  <a:tcPr/>
                </a:tc>
                <a:tc row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Teksten </a:t>
                      </a:r>
                      <a:r>
                        <a:rPr kumimoji="0" lang="da-DK" sz="1600" b="0" i="0" u="none" strike="noStrike" cap="none" normalizeH="0" baseline="0" smtClean="0">
                          <a:ln>
                            <a:noFill/>
                          </a:ln>
                          <a:solidFill>
                            <a:schemeClr val="tx1"/>
                          </a:solidFill>
                          <a:effectLst/>
                          <a:latin typeface="Verdana" pitchFamily="34" charset="0"/>
                          <a:ea typeface="ＭＳ Ｐゴシック" charset="-128"/>
                        </a:rPr>
                        <a:t>fx kronik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da-DK"/>
                    </a:p>
                  </a:txBody>
                  <a:tcPr/>
                </a:tc>
                <a:tc vMerge="1">
                  <a:txBody>
                    <a:bodyPr/>
                    <a:lstStyle/>
                    <a:p>
                      <a:endParaRPr lang="da-DK"/>
                    </a:p>
                  </a:txBody>
                  <a:tcPr/>
                </a:tc>
              </a:tr>
              <a:tr h="234950">
                <a:tc vMerge="1">
                  <a:txBody>
                    <a:bodyPr/>
                    <a:lstStyle/>
                    <a:p>
                      <a:endParaRPr lang="da-DK"/>
                    </a:p>
                  </a:txBody>
                  <a:tcPr/>
                </a:tc>
                <a:tc vMerge="1">
                  <a:txBody>
                    <a:bodyPr/>
                    <a:lstStyle/>
                    <a:p>
                      <a:endParaRPr lang="da-DK"/>
                    </a:p>
                  </a:txBody>
                  <a:tcPr/>
                </a:tc>
                <a:tc vMerge="1">
                  <a:txBody>
                    <a:bodyPr/>
                    <a:lstStyle/>
                    <a:p>
                      <a:endParaRPr lang="da-DK"/>
                    </a:p>
                  </a:txBody>
                  <a:tcPr/>
                </a:tc>
                <a:tc grid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vMerge="1">
                  <a:txBody>
                    <a:bodyPr/>
                    <a:lstStyle/>
                    <a:p>
                      <a:endParaRPr lang="da-DK"/>
                    </a:p>
                  </a:txBody>
                  <a:tcPr/>
                </a:tc>
                <a:tc vMerge="1">
                  <a:txBody>
                    <a:bodyPr/>
                    <a:lstStyle/>
                    <a:p>
                      <a:endParaRPr lang="da-DK"/>
                    </a:p>
                  </a:txBody>
                  <a:tcPr/>
                </a:tc>
              </a:tr>
              <a:tr h="211138">
                <a:tc vMerge="1">
                  <a:txBody>
                    <a:bodyPr/>
                    <a:lstStyle/>
                    <a:p>
                      <a:endParaRPr lang="da-DK"/>
                    </a:p>
                  </a:txBody>
                  <a:tcPr/>
                </a:tc>
                <a:tc grid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c vMerge="1">
                  <a:txBody>
                    <a:bodyPr/>
                    <a:lstStyle/>
                    <a:p>
                      <a:endParaRPr lang="da-DK"/>
                    </a:p>
                  </a:txBody>
                  <a:tcPr/>
                </a:tc>
              </a:tr>
              <a:tr h="180975">
                <a:tc grid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ladsholder til sidefod 3"/>
          <p:cNvSpPr>
            <a:spLocks noGrp="1"/>
          </p:cNvSpPr>
          <p:nvPr>
            <p:ph type="ftr" sz="quarter" idx="10"/>
          </p:nvPr>
        </p:nvSpPr>
        <p:spPr>
          <a:xfrm>
            <a:off x="1547664" y="6165304"/>
            <a:ext cx="2989262" cy="66654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075" name="Rectangle 2"/>
          <p:cNvSpPr>
            <a:spLocks noGrp="1" noChangeArrowheads="1"/>
          </p:cNvSpPr>
          <p:nvPr>
            <p:ph type="title"/>
          </p:nvPr>
        </p:nvSpPr>
        <p:spPr/>
        <p:txBody>
          <a:bodyPr/>
          <a:lstStyle/>
          <a:p>
            <a:pPr eaLnBrk="1" hangingPunct="1"/>
            <a:r>
              <a:rPr lang="da-DK" smtClean="0"/>
              <a:t>PLAN</a:t>
            </a:r>
          </a:p>
        </p:txBody>
      </p:sp>
      <p:sp>
        <p:nvSpPr>
          <p:cNvPr id="263171" name="Rectangle 3"/>
          <p:cNvSpPr>
            <a:spLocks noGrp="1" noChangeArrowheads="1"/>
          </p:cNvSpPr>
          <p:nvPr>
            <p:ph type="body" idx="1"/>
          </p:nvPr>
        </p:nvSpPr>
        <p:spPr/>
        <p:txBody>
          <a:bodyPr/>
          <a:lstStyle/>
          <a:p>
            <a:pPr eaLnBrk="1" hangingPunct="1">
              <a:lnSpc>
                <a:spcPct val="90000"/>
              </a:lnSpc>
            </a:pPr>
            <a:r>
              <a:rPr lang="da-DK" sz="2400" dirty="0" smtClean="0"/>
              <a:t>I. 	Indledning: Tekster og teksttyper</a:t>
            </a:r>
          </a:p>
          <a:p>
            <a:pPr lvl="2" eaLnBrk="1" hangingPunct="1">
              <a:lnSpc>
                <a:spcPct val="90000"/>
              </a:lnSpc>
            </a:pPr>
            <a:r>
              <a:rPr lang="da-DK" sz="1600" dirty="0" smtClean="0"/>
              <a:t>Sagprosa. Praktiske tekster og skønlitteratur</a:t>
            </a:r>
          </a:p>
          <a:p>
            <a:pPr eaLnBrk="1" hangingPunct="1">
              <a:lnSpc>
                <a:spcPct val="90000"/>
              </a:lnSpc>
            </a:pPr>
            <a:r>
              <a:rPr lang="da-DK" sz="2400" dirty="0" smtClean="0"/>
              <a:t>II. 	Tekstens funktion: Nøgle i en lås</a:t>
            </a:r>
          </a:p>
          <a:p>
            <a:pPr eaLnBrk="1" hangingPunct="1">
              <a:lnSpc>
                <a:spcPct val="90000"/>
              </a:lnSpc>
            </a:pPr>
            <a:r>
              <a:rPr lang="da-DK" sz="2400" dirty="0" smtClean="0"/>
              <a:t>III. Tekstkomposition</a:t>
            </a:r>
          </a:p>
          <a:p>
            <a:pPr eaLnBrk="1" hangingPunct="1">
              <a:lnSpc>
                <a:spcPct val="90000"/>
              </a:lnSpc>
            </a:pPr>
            <a:r>
              <a:rPr lang="da-DK" sz="2400" dirty="0" smtClean="0"/>
              <a:t>IV. 	Standardkompositioner</a:t>
            </a:r>
          </a:p>
          <a:p>
            <a:pPr lvl="2" eaLnBrk="1" hangingPunct="1">
              <a:lnSpc>
                <a:spcPct val="90000"/>
              </a:lnSpc>
            </a:pPr>
            <a:r>
              <a:rPr lang="da-DK" sz="1800" dirty="0" smtClean="0"/>
              <a:t>Eksposition, argumentation, instruktion og beretning</a:t>
            </a:r>
          </a:p>
          <a:p>
            <a:pPr eaLnBrk="1" hangingPunct="1">
              <a:lnSpc>
                <a:spcPct val="90000"/>
              </a:lnSpc>
            </a:pPr>
            <a:r>
              <a:rPr lang="da-DK" sz="2400" dirty="0" smtClean="0"/>
              <a:t>V. 	Relevans</a:t>
            </a:r>
          </a:p>
          <a:p>
            <a:pPr lvl="2" eaLnBrk="1" hangingPunct="1">
              <a:lnSpc>
                <a:spcPct val="90000"/>
              </a:lnSpc>
            </a:pPr>
            <a:r>
              <a:rPr lang="da-DK" sz="1800" dirty="0" err="1" smtClean="0"/>
              <a:t>Forudsættelse</a:t>
            </a:r>
            <a:r>
              <a:rPr lang="da-DK" sz="1800" dirty="0" smtClean="0"/>
              <a:t> og underforståelse</a:t>
            </a:r>
          </a:p>
          <a:p>
            <a:pPr eaLnBrk="1" hangingPunct="1">
              <a:lnSpc>
                <a:spcPct val="90000"/>
              </a:lnSpc>
            </a:pPr>
            <a:r>
              <a:rPr lang="da-DK" sz="1600" dirty="0" smtClean="0"/>
              <a:t>				                     http://www.oletogeby.dk/</a:t>
            </a:r>
          </a:p>
          <a:p>
            <a:pPr lvl="3" eaLnBrk="1" hangingPunct="1">
              <a:lnSpc>
                <a:spcPct val="90000"/>
              </a:lnSpc>
            </a:pPr>
            <a:endParaRPr lang="da-DK" sz="1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box(in)">
                                      <p:cBhvr>
                                        <p:cTn id="7" dur="500"/>
                                        <p:tgtEl>
                                          <p:spTgt spid="263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3171">
                                            <p:txEl>
                                              <p:pRg st="1" end="1"/>
                                            </p:txEl>
                                          </p:spTgt>
                                        </p:tgtEl>
                                        <p:attrNameLst>
                                          <p:attrName>style.visibility</p:attrName>
                                        </p:attrNameLst>
                                      </p:cBhvr>
                                      <p:to>
                                        <p:strVal val="visible"/>
                                      </p:to>
                                    </p:set>
                                    <p:animEffect transition="in" filter="box(in)">
                                      <p:cBhvr>
                                        <p:cTn id="12" dur="500"/>
                                        <p:tgtEl>
                                          <p:spTgt spid="263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63171">
                                            <p:txEl>
                                              <p:pRg st="2" end="2"/>
                                            </p:txEl>
                                          </p:spTgt>
                                        </p:tgtEl>
                                        <p:attrNameLst>
                                          <p:attrName>style.visibility</p:attrName>
                                        </p:attrNameLst>
                                      </p:cBhvr>
                                      <p:to>
                                        <p:strVal val="visible"/>
                                      </p:to>
                                    </p:set>
                                    <p:animEffect transition="in" filter="box(in)">
                                      <p:cBhvr>
                                        <p:cTn id="17" dur="500"/>
                                        <p:tgtEl>
                                          <p:spTgt spid="263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63171">
                                            <p:txEl>
                                              <p:pRg st="3" end="3"/>
                                            </p:txEl>
                                          </p:spTgt>
                                        </p:tgtEl>
                                        <p:attrNameLst>
                                          <p:attrName>style.visibility</p:attrName>
                                        </p:attrNameLst>
                                      </p:cBhvr>
                                      <p:to>
                                        <p:strVal val="visible"/>
                                      </p:to>
                                    </p:set>
                                    <p:animEffect transition="in" filter="box(in)">
                                      <p:cBhvr>
                                        <p:cTn id="22" dur="500"/>
                                        <p:tgtEl>
                                          <p:spTgt spid="263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63171">
                                            <p:txEl>
                                              <p:pRg st="4" end="4"/>
                                            </p:txEl>
                                          </p:spTgt>
                                        </p:tgtEl>
                                        <p:attrNameLst>
                                          <p:attrName>style.visibility</p:attrName>
                                        </p:attrNameLst>
                                      </p:cBhvr>
                                      <p:to>
                                        <p:strVal val="visible"/>
                                      </p:to>
                                    </p:set>
                                    <p:animEffect transition="in" filter="box(in)">
                                      <p:cBhvr>
                                        <p:cTn id="27" dur="500"/>
                                        <p:tgtEl>
                                          <p:spTgt spid="263171">
                                            <p:txEl>
                                              <p:pRg st="4" end="4"/>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63171">
                                            <p:txEl>
                                              <p:pRg st="5" end="5"/>
                                            </p:txEl>
                                          </p:spTgt>
                                        </p:tgtEl>
                                        <p:attrNameLst>
                                          <p:attrName>style.visibility</p:attrName>
                                        </p:attrNameLst>
                                      </p:cBhvr>
                                      <p:to>
                                        <p:strVal val="visible"/>
                                      </p:to>
                                    </p:set>
                                    <p:animEffect transition="in" filter="box(in)">
                                      <p:cBhvr>
                                        <p:cTn id="30" dur="500"/>
                                        <p:tgtEl>
                                          <p:spTgt spid="26317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63171">
                                            <p:txEl>
                                              <p:pRg st="6" end="6"/>
                                            </p:txEl>
                                          </p:spTgt>
                                        </p:tgtEl>
                                        <p:attrNameLst>
                                          <p:attrName>style.visibility</p:attrName>
                                        </p:attrNameLst>
                                      </p:cBhvr>
                                      <p:to>
                                        <p:strVal val="visible"/>
                                      </p:to>
                                    </p:set>
                                    <p:animEffect transition="in" filter="box(in)">
                                      <p:cBhvr>
                                        <p:cTn id="35" dur="500"/>
                                        <p:tgtEl>
                                          <p:spTgt spid="263171">
                                            <p:txEl>
                                              <p:pRg st="6" end="6"/>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263171">
                                            <p:txEl>
                                              <p:pRg st="7" end="7"/>
                                            </p:txEl>
                                          </p:spTgt>
                                        </p:tgtEl>
                                        <p:attrNameLst>
                                          <p:attrName>style.visibility</p:attrName>
                                        </p:attrNameLst>
                                      </p:cBhvr>
                                      <p:to>
                                        <p:strVal val="visible"/>
                                      </p:to>
                                    </p:set>
                                    <p:animEffect transition="in" filter="box(in)">
                                      <p:cBhvr>
                                        <p:cTn id="38" dur="500"/>
                                        <p:tgtEl>
                                          <p:spTgt spid="263171">
                                            <p:txEl>
                                              <p:pRg st="7" end="7"/>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263171">
                                            <p:txEl>
                                              <p:pRg st="8" end="8"/>
                                            </p:txEl>
                                          </p:spTgt>
                                        </p:tgtEl>
                                        <p:attrNameLst>
                                          <p:attrName>style.visibility</p:attrName>
                                        </p:attrNameLst>
                                      </p:cBhvr>
                                      <p:to>
                                        <p:strVal val="visible"/>
                                      </p:to>
                                    </p:set>
                                    <p:animEffect transition="in" filter="box(in)">
                                      <p:cBhvr>
                                        <p:cTn id="41" dur="500"/>
                                        <p:tgtEl>
                                          <p:spTgt spid="263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eaLnBrk="1" hangingPunct="1"/>
            <a:r>
              <a:rPr lang="da-DK" dirty="0" smtClean="0"/>
              <a:t>Tekstens form</a:t>
            </a:r>
            <a:br>
              <a:rPr lang="da-DK" dirty="0" smtClean="0"/>
            </a:br>
            <a:r>
              <a:rPr lang="da-DK" sz="2400" b="0" dirty="0" smtClean="0"/>
              <a:t>(nøglens form)</a:t>
            </a:r>
          </a:p>
        </p:txBody>
      </p:sp>
      <p:sp>
        <p:nvSpPr>
          <p:cNvPr id="19459" name="Pladsholder til indhold 2"/>
          <p:cNvSpPr>
            <a:spLocks noGrp="1"/>
          </p:cNvSpPr>
          <p:nvPr>
            <p:ph idx="1"/>
          </p:nvPr>
        </p:nvSpPr>
        <p:spPr>
          <a:xfrm>
            <a:off x="457200" y="1428750"/>
            <a:ext cx="8401050" cy="2000250"/>
          </a:xfrm>
        </p:spPr>
        <p:txBody>
          <a:bodyPr/>
          <a:lstStyle/>
          <a:p>
            <a:pPr eaLnBrk="1" hangingPunct="1"/>
            <a:r>
              <a:rPr lang="da-DK" sz="1800" smtClean="0"/>
              <a:t>En diskurshandling består af</a:t>
            </a:r>
          </a:p>
          <a:p>
            <a:pPr lvl="1" eaLnBrk="1" hangingPunct="1"/>
            <a:r>
              <a:rPr lang="da-DK" sz="1600" smtClean="0"/>
              <a:t>emner, som er det der henvises til </a:t>
            </a:r>
          </a:p>
          <a:p>
            <a:pPr lvl="1" eaLnBrk="1" hangingPunct="1"/>
            <a:r>
              <a:rPr lang="da-DK" sz="1600" smtClean="0"/>
              <a:t>sagforhold, som er omsagn om emnerne</a:t>
            </a:r>
          </a:p>
          <a:p>
            <a:pPr lvl="1" eaLnBrk="1" hangingPunct="1"/>
            <a:r>
              <a:rPr lang="da-DK" sz="1600" smtClean="0"/>
              <a:t>udsagn, som er udsigelse af sagforholdenes realitetsværdi</a:t>
            </a:r>
          </a:p>
          <a:p>
            <a:pPr lvl="1" eaLnBrk="1" hangingPunct="1"/>
            <a:r>
              <a:rPr lang="da-DK" sz="1600" smtClean="0"/>
              <a:t>budskab, som er sammenkoblingen af udsagn ved konneksioner</a:t>
            </a:r>
          </a:p>
          <a:p>
            <a:pPr lvl="1" eaLnBrk="1" hangingPunct="1"/>
            <a:r>
              <a:rPr lang="da-DK" sz="1600" smtClean="0"/>
              <a:t>situeringen af budskabet i parternes rollepositioner</a:t>
            </a:r>
          </a:p>
          <a:p>
            <a:pPr lvl="1" eaLnBrk="1" hangingPunct="1"/>
            <a:r>
              <a:rPr lang="da-DK" sz="1600" smtClean="0"/>
              <a:t>forankring af situationen til en organisation eller institution</a:t>
            </a:r>
          </a:p>
        </p:txBody>
      </p:sp>
      <p:sp>
        <p:nvSpPr>
          <p:cNvPr id="2355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3557" name="Rectangle 8"/>
          <p:cNvSpPr>
            <a:spLocks noChangeArrowheads="1"/>
          </p:cNvSpPr>
          <p:nvPr/>
        </p:nvSpPr>
        <p:spPr bwMode="auto">
          <a:xfrm>
            <a:off x="2268538" y="3933825"/>
            <a:ext cx="1727200" cy="287338"/>
          </a:xfrm>
          <a:prstGeom prst="rect">
            <a:avLst/>
          </a:prstGeom>
          <a:solidFill>
            <a:schemeClr val="bg1"/>
          </a:solidFill>
          <a:ln w="9525">
            <a:solidFill>
              <a:schemeClr val="bg1"/>
            </a:solidFill>
            <a:miter lim="800000"/>
            <a:headEnd/>
            <a:tailEnd/>
          </a:ln>
        </p:spPr>
        <p:txBody>
          <a:bodyPr wrap="none" anchor="ctr"/>
          <a:lstStyle/>
          <a:p>
            <a:endParaRPr lang="da-DK"/>
          </a:p>
        </p:txBody>
      </p:sp>
      <p:pic>
        <p:nvPicPr>
          <p:cNvPr id="235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644900"/>
            <a:ext cx="75152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ox(in)">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ox(in)">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box(in)">
                                      <p:cBhvr>
                                        <p:cTn id="17" dur="500"/>
                                        <p:tgtEl>
                                          <p:spTgt spid="19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box(in)">
                                      <p:cBhvr>
                                        <p:cTn id="22" dur="500"/>
                                        <p:tgtEl>
                                          <p:spTgt spid="194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box(in)">
                                      <p:cBhvr>
                                        <p:cTn id="27" dur="500"/>
                                        <p:tgtEl>
                                          <p:spTgt spid="194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box(in)">
                                      <p:cBhvr>
                                        <p:cTn id="32"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940175" y="115888"/>
            <a:ext cx="5203825" cy="6335712"/>
          </a:xfrm>
        </p:spPr>
      </p:pic>
      <p:sp>
        <p:nvSpPr>
          <p:cNvPr id="217092" name="Text Box 4"/>
          <p:cNvSpPr txBox="1">
            <a:spLocks noChangeArrowheads="1"/>
          </p:cNvSpPr>
          <p:nvPr/>
        </p:nvSpPr>
        <p:spPr bwMode="auto">
          <a:xfrm>
            <a:off x="323850" y="393700"/>
            <a:ext cx="331152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600"/>
              <a:t>En teksthandling består i:</a:t>
            </a:r>
          </a:p>
          <a:p>
            <a:pPr eaLnBrk="1" hangingPunct="1"/>
            <a:endParaRPr lang="da-DK" sz="1600"/>
          </a:p>
          <a:p>
            <a:pPr lvl="1" eaLnBrk="1" hangingPunct="1"/>
            <a:r>
              <a:rPr lang="da-DK" sz="1600"/>
              <a:t>Forankring af situationen til samfundet</a:t>
            </a:r>
          </a:p>
          <a:p>
            <a:pPr lvl="1" eaLnBrk="1" hangingPunct="1"/>
            <a:endParaRPr lang="da-DK" sz="1600"/>
          </a:p>
          <a:p>
            <a:pPr lvl="1" eaLnBrk="1" hangingPunct="1"/>
            <a:r>
              <a:rPr lang="da-DK" sz="1600"/>
              <a:t>Situeringen af budskabet til en organisation eller institution</a:t>
            </a:r>
          </a:p>
          <a:p>
            <a:pPr lvl="1" eaLnBrk="1" hangingPunct="1"/>
            <a:endParaRPr lang="da-DK" sz="1600"/>
          </a:p>
          <a:p>
            <a:pPr lvl="1" eaLnBrk="1" hangingPunct="1"/>
            <a:r>
              <a:rPr lang="da-DK" sz="1600"/>
              <a:t>Budskaber består i tekstua-liseringen af simple udsagn ved konneksioner</a:t>
            </a:r>
          </a:p>
          <a:p>
            <a:pPr lvl="1" eaLnBrk="1" hangingPunct="1"/>
            <a:endParaRPr lang="da-DK" sz="1600"/>
          </a:p>
          <a:p>
            <a:pPr lvl="1" eaLnBrk="1" hangingPunct="1"/>
            <a:r>
              <a:rPr lang="da-DK" sz="1600"/>
              <a:t>Udsagn består i udsigelsen af realitetsværdien for sagforhold</a:t>
            </a:r>
          </a:p>
          <a:p>
            <a:pPr lvl="1" eaLnBrk="1" hangingPunct="1"/>
            <a:endParaRPr lang="da-DK" sz="1600"/>
          </a:p>
          <a:p>
            <a:pPr lvl="1" eaLnBrk="1" hangingPunct="1"/>
            <a:r>
              <a:rPr lang="da-DK" sz="1600"/>
              <a:t>Sagforhold består i et omsagn om emner</a:t>
            </a:r>
          </a:p>
          <a:p>
            <a:pPr lvl="1" eaLnBrk="1" hangingPunct="1"/>
            <a:endParaRPr lang="da-DK" sz="1600"/>
          </a:p>
          <a:p>
            <a:pPr lvl="1" eaLnBrk="1" hangingPunct="1"/>
            <a:r>
              <a:rPr lang="da-DK" sz="1600"/>
              <a:t>Emner er det der henvises til. </a:t>
            </a:r>
          </a:p>
          <a:p>
            <a:pPr eaLnBrk="1" hangingPunct="1">
              <a:spcBef>
                <a:spcPct val="50000"/>
              </a:spcBef>
            </a:pPr>
            <a:endParaRPr lang="da-DK" sz="1600"/>
          </a:p>
        </p:txBody>
      </p:sp>
      <p:cxnSp>
        <p:nvCxnSpPr>
          <p:cNvPr id="24580" name="AutoShape 12"/>
          <p:cNvCxnSpPr>
            <a:cxnSpLocks noChangeShapeType="1"/>
          </p:cNvCxnSpPr>
          <p:nvPr/>
        </p:nvCxnSpPr>
        <p:spPr bwMode="auto">
          <a:xfrm>
            <a:off x="9540875" y="3551238"/>
            <a:ext cx="1588" cy="1587"/>
          </a:xfrm>
          <a:prstGeom prst="bentConnector3">
            <a:avLst>
              <a:gd name="adj1" fmla="val 1440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4581" name="Line 13"/>
          <p:cNvSpPr>
            <a:spLocks noChangeShapeType="1"/>
          </p:cNvSpPr>
          <p:nvPr/>
        </p:nvSpPr>
        <p:spPr bwMode="auto">
          <a:xfrm>
            <a:off x="9144000" y="3141663"/>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7639" name="Line 7"/>
          <p:cNvSpPr>
            <a:spLocks noChangeShapeType="1"/>
          </p:cNvSpPr>
          <p:nvPr/>
        </p:nvSpPr>
        <p:spPr bwMode="auto">
          <a:xfrm flipV="1">
            <a:off x="1979613" y="692150"/>
            <a:ext cx="2592387"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0" name="Line 8"/>
          <p:cNvSpPr>
            <a:spLocks noChangeShapeType="1"/>
          </p:cNvSpPr>
          <p:nvPr/>
        </p:nvSpPr>
        <p:spPr bwMode="auto">
          <a:xfrm flipV="1">
            <a:off x="2843213" y="1628775"/>
            <a:ext cx="1728787"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1" name="Line 9"/>
          <p:cNvSpPr>
            <a:spLocks noChangeShapeType="1"/>
          </p:cNvSpPr>
          <p:nvPr/>
        </p:nvSpPr>
        <p:spPr bwMode="auto">
          <a:xfrm>
            <a:off x="2843213" y="2133600"/>
            <a:ext cx="1728787"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2" name="Line 10"/>
          <p:cNvSpPr>
            <a:spLocks noChangeShapeType="1"/>
          </p:cNvSpPr>
          <p:nvPr/>
        </p:nvSpPr>
        <p:spPr bwMode="auto">
          <a:xfrm>
            <a:off x="2843213" y="2133600"/>
            <a:ext cx="172878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3" name="Line 11"/>
          <p:cNvSpPr>
            <a:spLocks noChangeShapeType="1"/>
          </p:cNvSpPr>
          <p:nvPr/>
        </p:nvSpPr>
        <p:spPr bwMode="auto">
          <a:xfrm flipH="1">
            <a:off x="4356100" y="270827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4" name="Line 12"/>
          <p:cNvSpPr>
            <a:spLocks noChangeShapeType="1"/>
          </p:cNvSpPr>
          <p:nvPr/>
        </p:nvSpPr>
        <p:spPr bwMode="auto">
          <a:xfrm>
            <a:off x="4356100" y="3068638"/>
            <a:ext cx="21590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5" name="Line 13"/>
          <p:cNvSpPr>
            <a:spLocks noChangeShapeType="1"/>
          </p:cNvSpPr>
          <p:nvPr/>
        </p:nvSpPr>
        <p:spPr bwMode="auto">
          <a:xfrm flipV="1">
            <a:off x="2627313" y="3068638"/>
            <a:ext cx="165735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6" name="Line 14"/>
          <p:cNvSpPr>
            <a:spLocks noChangeShapeType="1"/>
          </p:cNvSpPr>
          <p:nvPr/>
        </p:nvSpPr>
        <p:spPr bwMode="auto">
          <a:xfrm flipV="1">
            <a:off x="3059113" y="2852738"/>
            <a:ext cx="1800225"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7" name="Line 15"/>
          <p:cNvSpPr>
            <a:spLocks noChangeShapeType="1"/>
          </p:cNvSpPr>
          <p:nvPr/>
        </p:nvSpPr>
        <p:spPr bwMode="auto">
          <a:xfrm flipV="1">
            <a:off x="2843213" y="2997200"/>
            <a:ext cx="4321175" cy="18716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97648" name="Line 16"/>
          <p:cNvSpPr>
            <a:spLocks noChangeShapeType="1"/>
          </p:cNvSpPr>
          <p:nvPr/>
        </p:nvSpPr>
        <p:spPr bwMode="auto">
          <a:xfrm flipV="1">
            <a:off x="3563938" y="2997200"/>
            <a:ext cx="2016125"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7092">
                                            <p:txEl>
                                              <p:pRg st="0" end="0"/>
                                            </p:txEl>
                                          </p:spTgt>
                                        </p:tgtEl>
                                        <p:attrNameLst>
                                          <p:attrName>style.visibility</p:attrName>
                                        </p:attrNameLst>
                                      </p:cBhvr>
                                      <p:to>
                                        <p:strVal val="visible"/>
                                      </p:to>
                                    </p:set>
                                    <p:animEffect transition="in" filter="box(in)">
                                      <p:cBhvr>
                                        <p:cTn id="7" dur="500"/>
                                        <p:tgtEl>
                                          <p:spTgt spid="21709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7092">
                                            <p:txEl>
                                              <p:pRg st="2" end="2"/>
                                            </p:txEl>
                                          </p:spTgt>
                                        </p:tgtEl>
                                        <p:attrNameLst>
                                          <p:attrName>style.visibility</p:attrName>
                                        </p:attrNameLst>
                                      </p:cBhvr>
                                      <p:to>
                                        <p:strVal val="visible"/>
                                      </p:to>
                                    </p:set>
                                    <p:animEffect transition="in" filter="box(in)">
                                      <p:cBhvr>
                                        <p:cTn id="10" dur="500"/>
                                        <p:tgtEl>
                                          <p:spTgt spid="217092">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17092">
                                            <p:txEl>
                                              <p:pRg st="4" end="4"/>
                                            </p:txEl>
                                          </p:spTgt>
                                        </p:tgtEl>
                                        <p:attrNameLst>
                                          <p:attrName>style.visibility</p:attrName>
                                        </p:attrNameLst>
                                      </p:cBhvr>
                                      <p:to>
                                        <p:strVal val="visible"/>
                                      </p:to>
                                    </p:set>
                                    <p:animEffect transition="in" filter="box(in)">
                                      <p:cBhvr>
                                        <p:cTn id="13" dur="500"/>
                                        <p:tgtEl>
                                          <p:spTgt spid="217092">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17092">
                                            <p:txEl>
                                              <p:pRg st="6" end="6"/>
                                            </p:txEl>
                                          </p:spTgt>
                                        </p:tgtEl>
                                        <p:attrNameLst>
                                          <p:attrName>style.visibility</p:attrName>
                                        </p:attrNameLst>
                                      </p:cBhvr>
                                      <p:to>
                                        <p:strVal val="visible"/>
                                      </p:to>
                                    </p:set>
                                    <p:animEffect transition="in" filter="box(in)">
                                      <p:cBhvr>
                                        <p:cTn id="16" dur="500"/>
                                        <p:tgtEl>
                                          <p:spTgt spid="217092">
                                            <p:txEl>
                                              <p:pRg st="6" end="6"/>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17092">
                                            <p:txEl>
                                              <p:pRg st="8" end="8"/>
                                            </p:txEl>
                                          </p:spTgt>
                                        </p:tgtEl>
                                        <p:attrNameLst>
                                          <p:attrName>style.visibility</p:attrName>
                                        </p:attrNameLst>
                                      </p:cBhvr>
                                      <p:to>
                                        <p:strVal val="visible"/>
                                      </p:to>
                                    </p:set>
                                    <p:animEffect transition="in" filter="box(in)">
                                      <p:cBhvr>
                                        <p:cTn id="19" dur="500"/>
                                        <p:tgtEl>
                                          <p:spTgt spid="217092">
                                            <p:txEl>
                                              <p:pRg st="8" end="8"/>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217092">
                                            <p:txEl>
                                              <p:pRg st="10" end="10"/>
                                            </p:txEl>
                                          </p:spTgt>
                                        </p:tgtEl>
                                        <p:attrNameLst>
                                          <p:attrName>style.visibility</p:attrName>
                                        </p:attrNameLst>
                                      </p:cBhvr>
                                      <p:to>
                                        <p:strVal val="visible"/>
                                      </p:to>
                                    </p:set>
                                    <p:animEffect transition="in" filter="box(in)">
                                      <p:cBhvr>
                                        <p:cTn id="22" dur="500"/>
                                        <p:tgtEl>
                                          <p:spTgt spid="217092">
                                            <p:txEl>
                                              <p:pRg st="10" end="1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17092">
                                            <p:txEl>
                                              <p:pRg st="12" end="12"/>
                                            </p:txEl>
                                          </p:spTgt>
                                        </p:tgtEl>
                                        <p:attrNameLst>
                                          <p:attrName>style.visibility</p:attrName>
                                        </p:attrNameLst>
                                      </p:cBhvr>
                                      <p:to>
                                        <p:strVal val="visible"/>
                                      </p:to>
                                    </p:set>
                                    <p:animEffect transition="in" filter="box(in)">
                                      <p:cBhvr>
                                        <p:cTn id="25" dur="500"/>
                                        <p:tgtEl>
                                          <p:spTgt spid="217092">
                                            <p:txEl>
                                              <p:pRg st="12" end="1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97639"/>
                                        </p:tgtEl>
                                        <p:attrNameLst>
                                          <p:attrName>style.visibility</p:attrName>
                                        </p:attrNameLst>
                                      </p:cBhvr>
                                      <p:to>
                                        <p:strVal val="visible"/>
                                      </p:to>
                                    </p:set>
                                    <p:animEffect transition="in" filter="box(in)">
                                      <p:cBhvr>
                                        <p:cTn id="30" dur="500"/>
                                        <p:tgtEl>
                                          <p:spTgt spid="1976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97640"/>
                                        </p:tgtEl>
                                        <p:attrNameLst>
                                          <p:attrName>style.visibility</p:attrName>
                                        </p:attrNameLst>
                                      </p:cBhvr>
                                      <p:to>
                                        <p:strVal val="visible"/>
                                      </p:to>
                                    </p:set>
                                    <p:animEffect transition="in" filter="box(in)">
                                      <p:cBhvr>
                                        <p:cTn id="35" dur="500"/>
                                        <p:tgtEl>
                                          <p:spTgt spid="1976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97642"/>
                                        </p:tgtEl>
                                        <p:attrNameLst>
                                          <p:attrName>style.visibility</p:attrName>
                                        </p:attrNameLst>
                                      </p:cBhvr>
                                      <p:to>
                                        <p:strVal val="visible"/>
                                      </p:to>
                                    </p:set>
                                    <p:animEffect transition="in" filter="box(in)">
                                      <p:cBhvr>
                                        <p:cTn id="40" dur="500"/>
                                        <p:tgtEl>
                                          <p:spTgt spid="19764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97641"/>
                                        </p:tgtEl>
                                        <p:attrNameLst>
                                          <p:attrName>style.visibility</p:attrName>
                                        </p:attrNameLst>
                                      </p:cBhvr>
                                      <p:to>
                                        <p:strVal val="visible"/>
                                      </p:to>
                                    </p:set>
                                    <p:animEffect transition="in" filter="box(in)">
                                      <p:cBhvr>
                                        <p:cTn id="45" dur="500"/>
                                        <p:tgtEl>
                                          <p:spTgt spid="19764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97645"/>
                                        </p:tgtEl>
                                        <p:attrNameLst>
                                          <p:attrName>style.visibility</p:attrName>
                                        </p:attrNameLst>
                                      </p:cBhvr>
                                      <p:to>
                                        <p:strVal val="visible"/>
                                      </p:to>
                                    </p:set>
                                    <p:animEffect transition="in" filter="box(in)">
                                      <p:cBhvr>
                                        <p:cTn id="50" dur="500"/>
                                        <p:tgtEl>
                                          <p:spTgt spid="1976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97643"/>
                                        </p:tgtEl>
                                        <p:attrNameLst>
                                          <p:attrName>style.visibility</p:attrName>
                                        </p:attrNameLst>
                                      </p:cBhvr>
                                      <p:to>
                                        <p:strVal val="visible"/>
                                      </p:to>
                                    </p:set>
                                    <p:animEffect transition="in" filter="box(in)">
                                      <p:cBhvr>
                                        <p:cTn id="55" dur="500"/>
                                        <p:tgtEl>
                                          <p:spTgt spid="19764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97644"/>
                                        </p:tgtEl>
                                        <p:attrNameLst>
                                          <p:attrName>style.visibility</p:attrName>
                                        </p:attrNameLst>
                                      </p:cBhvr>
                                      <p:to>
                                        <p:strVal val="visible"/>
                                      </p:to>
                                    </p:set>
                                    <p:animEffect transition="in" filter="box(in)">
                                      <p:cBhvr>
                                        <p:cTn id="60" dur="500"/>
                                        <p:tgtEl>
                                          <p:spTgt spid="19764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97646"/>
                                        </p:tgtEl>
                                        <p:attrNameLst>
                                          <p:attrName>style.visibility</p:attrName>
                                        </p:attrNameLst>
                                      </p:cBhvr>
                                      <p:to>
                                        <p:strVal val="visible"/>
                                      </p:to>
                                    </p:set>
                                    <p:animEffect transition="in" filter="box(in)">
                                      <p:cBhvr>
                                        <p:cTn id="65" dur="500"/>
                                        <p:tgtEl>
                                          <p:spTgt spid="19764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97647"/>
                                        </p:tgtEl>
                                        <p:attrNameLst>
                                          <p:attrName>style.visibility</p:attrName>
                                        </p:attrNameLst>
                                      </p:cBhvr>
                                      <p:to>
                                        <p:strVal val="visible"/>
                                      </p:to>
                                    </p:set>
                                    <p:animEffect transition="in" filter="box(in)">
                                      <p:cBhvr>
                                        <p:cTn id="70" dur="500"/>
                                        <p:tgtEl>
                                          <p:spTgt spid="19764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97648"/>
                                        </p:tgtEl>
                                        <p:attrNameLst>
                                          <p:attrName>style.visibility</p:attrName>
                                        </p:attrNameLst>
                                      </p:cBhvr>
                                      <p:to>
                                        <p:strVal val="visible"/>
                                      </p:to>
                                    </p:set>
                                    <p:animEffect transition="in" filter="box(in)">
                                      <p:cBhvr>
                                        <p:cTn id="75" dur="500"/>
                                        <p:tgtEl>
                                          <p:spTgt spid="197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animBg="1"/>
      <p:bldP spid="197640" grpId="0" animBg="1"/>
      <p:bldP spid="197641" grpId="0" animBg="1"/>
      <p:bldP spid="197642" grpId="0" animBg="1"/>
      <p:bldP spid="197643" grpId="0" animBg="1"/>
      <p:bldP spid="197644" grpId="0" animBg="1"/>
      <p:bldP spid="197645" grpId="0" animBg="1"/>
      <p:bldP spid="197646" grpId="0" animBg="1"/>
      <p:bldP spid="197647" grpId="0" animBg="1"/>
      <p:bldP spid="1976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20713"/>
            <a:ext cx="3600450" cy="1296119"/>
          </a:xfrm>
        </p:spPr>
        <p:txBody>
          <a:bodyPr/>
          <a:lstStyle/>
          <a:p>
            <a:r>
              <a:rPr lang="da-DK" sz="1800" dirty="0" smtClean="0"/>
              <a:t>Den sproglige fremstillingsform er bl.a. valg af emne.</a:t>
            </a:r>
          </a:p>
        </p:txBody>
      </p:sp>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0"/>
            <a:ext cx="5761038"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164013"/>
            <a:ext cx="7810360" cy="209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04864"/>
            <a:ext cx="3708400" cy="132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box(in)">
                                      <p:cBhvr>
                                        <p:cTn id="7"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20713"/>
            <a:ext cx="8820472" cy="576039"/>
          </a:xfrm>
        </p:spPr>
        <p:txBody>
          <a:bodyPr/>
          <a:lstStyle/>
          <a:p>
            <a:r>
              <a:rPr lang="da-DK" sz="1800" dirty="0" smtClean="0"/>
              <a:t>Den sproglige fremstillingsform er af </a:t>
            </a:r>
            <a:r>
              <a:rPr lang="da-DK" sz="1800" dirty="0" err="1" smtClean="0"/>
              <a:t>blk.a</a:t>
            </a:r>
            <a:r>
              <a:rPr lang="da-DK" sz="1800" dirty="0" smtClean="0"/>
              <a:t>. valg af emne.</a:t>
            </a:r>
          </a:p>
        </p:txBody>
      </p:sp>
      <p:sp>
        <p:nvSpPr>
          <p:cNvPr id="25604" name="Text Box 8"/>
          <p:cNvSpPr txBox="1">
            <a:spLocks noChangeArrowheads="1"/>
          </p:cNvSpPr>
          <p:nvPr/>
        </p:nvSpPr>
        <p:spPr bwMode="auto">
          <a:xfrm>
            <a:off x="107950" y="5300663"/>
            <a:ext cx="903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da-DK"/>
              <a:t> </a:t>
            </a:r>
            <a:r>
              <a:rPr lang="da-DK" sz="1400" i="1"/>
              <a:t>jeg, du, her, der                      Obama, 1914                       </a:t>
            </a:r>
            <a:r>
              <a:rPr lang="da-DK" sz="1400" i="1" u="sng"/>
              <a:t>En løve</a:t>
            </a:r>
            <a:r>
              <a:rPr lang="da-DK" sz="1400" i="1"/>
              <a:t> er </a:t>
            </a:r>
            <a:r>
              <a:rPr lang="da-DK" sz="1400" i="1" u="sng"/>
              <a:t>et rovdyr</a:t>
            </a:r>
            <a:r>
              <a:rPr lang="da-DK" sz="1400" i="1"/>
              <a:t>             Der var engang </a:t>
            </a:r>
            <a:r>
              <a:rPr lang="da-DK" sz="1400" i="1" u="sng"/>
              <a:t>en mand</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9806"/>
            <a:ext cx="9036050" cy="497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701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a-DK" sz="2400" dirty="0" smtClean="0"/>
              <a:t>Fremstillingsform er </a:t>
            </a:r>
            <a:r>
              <a:rPr lang="da-DK" sz="2400" dirty="0" err="1" smtClean="0"/>
              <a:t>bl</a:t>
            </a:r>
            <a:r>
              <a:rPr lang="da-DK" sz="2400" dirty="0" smtClean="0"/>
              <a:t>. </a:t>
            </a:r>
            <a:r>
              <a:rPr lang="da-DK" sz="2400" dirty="0"/>
              <a:t>a</a:t>
            </a:r>
            <a:r>
              <a:rPr lang="da-DK" sz="2400" dirty="0" smtClean="0"/>
              <a:t>. valg omsagn</a:t>
            </a:r>
          </a:p>
        </p:txBody>
      </p:sp>
      <p:sp>
        <p:nvSpPr>
          <p:cNvPr id="57350" name="Text Box 6"/>
          <p:cNvSpPr txBox="1">
            <a:spLocks noChangeArrowheads="1"/>
          </p:cNvSpPr>
          <p:nvPr/>
        </p:nvSpPr>
        <p:spPr bwMode="auto">
          <a:xfrm>
            <a:off x="323850" y="1484313"/>
            <a:ext cx="8135938"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da-DK" dirty="0"/>
              <a:t>Objektive omsagn er opleveruafhængige, </a:t>
            </a:r>
          </a:p>
          <a:p>
            <a:pPr eaLnBrk="1" hangingPunct="1">
              <a:spcBef>
                <a:spcPct val="50000"/>
              </a:spcBef>
            </a:pPr>
            <a:r>
              <a:rPr lang="da-DK" dirty="0"/>
              <a:t>Test: Man kan tilføje: </a:t>
            </a:r>
            <a:r>
              <a:rPr lang="da-DK" i="1" dirty="0"/>
              <a:t>”… tror jeg</a:t>
            </a:r>
            <a:r>
              <a:rPr lang="da-DK" dirty="0"/>
              <a:t>”, fx: </a:t>
            </a:r>
          </a:p>
          <a:p>
            <a:pPr eaLnBrk="1" hangingPunct="1">
              <a:spcBef>
                <a:spcPct val="50000"/>
              </a:spcBef>
            </a:pPr>
            <a:r>
              <a:rPr lang="da-DK" i="1" dirty="0"/>
              <a:t>Hun er 37 år – tror jeg. </a:t>
            </a:r>
          </a:p>
          <a:p>
            <a:pPr eaLnBrk="1" hangingPunct="1">
              <a:spcBef>
                <a:spcPct val="50000"/>
              </a:spcBef>
            </a:pPr>
            <a:endParaRPr lang="da-DK" dirty="0"/>
          </a:p>
          <a:p>
            <a:pPr eaLnBrk="1" hangingPunct="1">
              <a:spcBef>
                <a:spcPct val="50000"/>
              </a:spcBef>
            </a:pPr>
            <a:r>
              <a:rPr lang="da-DK" dirty="0"/>
              <a:t>Subjektive omsagn er afsenderens indre reaktion på ydre forhold. </a:t>
            </a:r>
          </a:p>
          <a:p>
            <a:pPr eaLnBrk="1" hangingPunct="1">
              <a:spcBef>
                <a:spcPct val="50000"/>
              </a:spcBef>
            </a:pPr>
            <a:r>
              <a:rPr lang="da-DK" dirty="0"/>
              <a:t>Test: Man kan tilføje: ”…</a:t>
            </a:r>
            <a:r>
              <a:rPr lang="da-DK" i="1" dirty="0"/>
              <a:t>synes jeg”, </a:t>
            </a:r>
            <a:r>
              <a:rPr lang="da-DK" dirty="0"/>
              <a:t>fx:</a:t>
            </a:r>
          </a:p>
          <a:p>
            <a:pPr eaLnBrk="1" hangingPunct="1">
              <a:spcBef>
                <a:spcPct val="50000"/>
              </a:spcBef>
            </a:pPr>
            <a:r>
              <a:rPr lang="da-DK" i="1" dirty="0"/>
              <a:t> Hun er gammel  -- synes jeg.</a:t>
            </a:r>
            <a:endParaRPr lang="da-DK" dirty="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573016"/>
            <a:ext cx="31115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340768"/>
            <a:ext cx="4032944" cy="143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ox(in)">
                                      <p:cBhvr>
                                        <p:cTn id="7" dur="500"/>
                                        <p:tgtEl>
                                          <p:spTgt spid="573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a-DK" sz="2400" smtClean="0"/>
              <a:t>Fremstillingsform er kombinationen af valg udsigelse</a:t>
            </a:r>
          </a:p>
        </p:txBody>
      </p:sp>
      <p:sp>
        <p:nvSpPr>
          <p:cNvPr id="59396" name="Text Box 6"/>
          <p:cNvSpPr txBox="1">
            <a:spLocks noChangeArrowheads="1"/>
          </p:cNvSpPr>
          <p:nvPr/>
        </p:nvSpPr>
        <p:spPr bwMode="auto">
          <a:xfrm>
            <a:off x="539750" y="1557338"/>
            <a:ext cx="8208963"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da-DK"/>
              <a:t>Deskriptive udsagn har sandhedsværdi, fx</a:t>
            </a:r>
          </a:p>
          <a:p>
            <a:pPr eaLnBrk="1" hangingPunct="1">
              <a:spcBef>
                <a:spcPct val="50000"/>
              </a:spcBef>
            </a:pPr>
            <a:r>
              <a:rPr lang="da-DK" i="1"/>
              <a:t>Han slog hende</a:t>
            </a:r>
          </a:p>
          <a:p>
            <a:pPr eaLnBrk="1" hangingPunct="1">
              <a:spcBef>
                <a:spcPct val="50000"/>
              </a:spcBef>
            </a:pPr>
            <a:endParaRPr lang="da-DK" i="1"/>
          </a:p>
          <a:p>
            <a:pPr eaLnBrk="1" hangingPunct="1">
              <a:spcBef>
                <a:spcPct val="50000"/>
              </a:spcBef>
            </a:pPr>
            <a:r>
              <a:rPr lang="da-DK"/>
              <a:t>Normative udsagn har gyldighed, fx</a:t>
            </a:r>
          </a:p>
          <a:p>
            <a:pPr eaLnBrk="1" hangingPunct="1">
              <a:spcBef>
                <a:spcPct val="50000"/>
              </a:spcBef>
            </a:pPr>
            <a:r>
              <a:rPr lang="da-DK" i="1"/>
              <a:t>Man må ikke slå</a:t>
            </a:r>
          </a:p>
        </p:txBody>
      </p:sp>
      <p:pic>
        <p:nvPicPr>
          <p:cNvPr id="593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18012"/>
            <a:ext cx="495141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903" y="2924944"/>
            <a:ext cx="3481631" cy="296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7624" y="1340768"/>
            <a:ext cx="3191910" cy="113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ox(in)">
                                      <p:cBhvr>
                                        <p:cTn id="7" dur="5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box(in)">
                                      <p:cBhvr>
                                        <p:cTn id="12" dur="500"/>
                                        <p:tgtEl>
                                          <p:spTgt spid="5939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Konneksionsrelationer mellem meningen med sætningerne</a:t>
            </a:r>
            <a:endParaRPr lang="da-DK" sz="3600" dirty="0"/>
          </a:p>
        </p:txBody>
      </p:sp>
      <p:sp>
        <p:nvSpPr>
          <p:cNvPr id="3" name="Pladsholder til indhold 2"/>
          <p:cNvSpPr>
            <a:spLocks noGrp="1"/>
          </p:cNvSpPr>
          <p:nvPr>
            <p:ph idx="1"/>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44" y="1709723"/>
            <a:ext cx="8698528" cy="351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132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58" y="263521"/>
            <a:ext cx="7747782" cy="618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884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60350"/>
            <a:ext cx="3683000" cy="2001838"/>
          </a:xfrm>
        </p:spPr>
        <p:txBody>
          <a:bodyPr/>
          <a:lstStyle/>
          <a:p>
            <a:r>
              <a:rPr lang="da-DK" sz="2000" b="0" smtClean="0"/>
              <a:t>Fremstillingsform er kombinationen af valg på de fire niveauer: emne, omsagn, udsigelse og tekstualisering.</a:t>
            </a:r>
          </a:p>
        </p:txBody>
      </p:sp>
      <p:pic>
        <p:nvPicPr>
          <p:cNvPr id="297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188640"/>
            <a:ext cx="5113337"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003851"/>
            <a:ext cx="5688632" cy="497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0723" name="Rectangle 2"/>
          <p:cNvSpPr>
            <a:spLocks noGrp="1" noChangeArrowheads="1"/>
          </p:cNvSpPr>
          <p:nvPr>
            <p:ph type="title" idx="4294967295"/>
          </p:nvPr>
        </p:nvSpPr>
        <p:spPr/>
        <p:txBody>
          <a:bodyPr lIns="90000" tIns="46800" rIns="90000" bIns="46800"/>
          <a:lstStyle/>
          <a:p>
            <a:pPr eaLnBrk="1" hangingPunct="1"/>
            <a:r>
              <a:rPr lang="da-DK" smtClean="0"/>
              <a:t>Form og funktion </a:t>
            </a:r>
          </a:p>
        </p:txBody>
      </p:sp>
      <p:sp>
        <p:nvSpPr>
          <p:cNvPr id="30724" name="Rectangle 3"/>
          <p:cNvSpPr>
            <a:spLocks noGrp="1" noChangeArrowheads="1"/>
          </p:cNvSpPr>
          <p:nvPr>
            <p:ph type="body" sz="half" idx="4294967295"/>
          </p:nvPr>
        </p:nvSpPr>
        <p:spPr>
          <a:xfrm>
            <a:off x="0" y="1628775"/>
            <a:ext cx="3419475" cy="3960813"/>
          </a:xfrm>
        </p:spPr>
        <p:txBody>
          <a:bodyPr lIns="90000" tIns="46800" rIns="90000" bIns="46800"/>
          <a:lstStyle/>
          <a:p>
            <a:pPr eaLnBrk="1" hangingPunct="1">
              <a:buClr>
                <a:srgbClr val="000000"/>
              </a:buClr>
              <a:buFont typeface="Times New Roman" pitchFamily="18" charset="0"/>
              <a:buChar char="•"/>
            </a:pPr>
            <a:endParaRPr lang="da-DK" sz="2400" smtClean="0"/>
          </a:p>
        </p:txBody>
      </p:sp>
      <p:sp>
        <p:nvSpPr>
          <p:cNvPr id="30725" name="Rectangle 4"/>
          <p:cNvSpPr>
            <a:spLocks noGrp="1" noChangeArrowheads="1"/>
          </p:cNvSpPr>
          <p:nvPr>
            <p:ph type="body" sz="half" idx="4294967295"/>
          </p:nvPr>
        </p:nvSpPr>
        <p:spPr>
          <a:xfrm>
            <a:off x="3635375" y="1628775"/>
            <a:ext cx="5329238" cy="4105275"/>
          </a:xfrm>
        </p:spPr>
        <p:txBody>
          <a:bodyPr lIns="90000" tIns="46800" rIns="90000" bIns="46800"/>
          <a:lstStyle/>
          <a:p>
            <a:pPr eaLnBrk="1" hangingPunct="1">
              <a:lnSpc>
                <a:spcPct val="80000"/>
              </a:lnSpc>
              <a:buClr>
                <a:srgbClr val="000000"/>
              </a:buClr>
              <a:buFont typeface="Times New Roman" pitchFamily="18" charset="0"/>
              <a:buChar char="•"/>
            </a:pPr>
            <a:r>
              <a:rPr lang="da-DK" sz="1800" smtClean="0"/>
              <a:t>En 49-årig kvinde fra Thyborøn døde tidligt søndag aften af de kvæstelser, hun pådrog sig natten forinden, da hun påkørte en ko. Ulykken skete på Fabjergvej i Gudum tæt ved Lemvig, hvor personer fra området, der var i gang med at indfange koen, forgæves forsøgte at advare kvinden. Den 600 kilo tunge ko løb ud foran bilen og blev slynget op på kølerhjelmen, så frontruden blev knust. Med livsfarlige kvæstelser i hovedet blev kvinden kørt til Holstebro Sygehus, hvor hun ikke stod til at redde, oplyser den vagthavende hos Holstebro Politi. Af hensyn til de pårørende tilbageholder politiet kvindens navn. (Ritzau)</a:t>
            </a:r>
          </a:p>
          <a:p>
            <a:pPr lvl="3" eaLnBrk="1" hangingPunct="1">
              <a:lnSpc>
                <a:spcPct val="80000"/>
              </a:lnSpc>
              <a:buClr>
                <a:srgbClr val="000000"/>
              </a:buClr>
              <a:buFont typeface="Times New Roman" pitchFamily="18" charset="0"/>
              <a:buChar char="•"/>
            </a:pPr>
            <a:r>
              <a:rPr lang="da-DK" sz="1000" b="1" i="1" smtClean="0"/>
              <a:t>Politiken </a:t>
            </a:r>
            <a:r>
              <a:rPr lang="da-DK" sz="1000" smtClean="0"/>
              <a:t>tirsdag 1. juni 2004. 1. sektion side 2</a:t>
            </a:r>
            <a:r>
              <a:rPr lang="da-DK" sz="1000" smtClean="0">
                <a:latin typeface="Times New Roman" pitchFamily="18" charset="0"/>
              </a:rPr>
              <a:t>. </a:t>
            </a:r>
          </a:p>
          <a:p>
            <a:pPr eaLnBrk="1" hangingPunct="1">
              <a:lnSpc>
                <a:spcPct val="80000"/>
              </a:lnSpc>
              <a:buClr>
                <a:srgbClr val="000000"/>
              </a:buClr>
              <a:buFont typeface="Times New Roman" pitchFamily="18" charset="0"/>
              <a:buChar char="•"/>
            </a:pPr>
            <a:endParaRPr lang="en-GB" sz="1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a-DK" sz="3600" dirty="0" smtClean="0"/>
              <a:t>Tekster og teksttyper</a:t>
            </a:r>
          </a:p>
        </p:txBody>
      </p:sp>
      <p:sp>
        <p:nvSpPr>
          <p:cNvPr id="4099" name="Rectangle 3"/>
          <p:cNvSpPr>
            <a:spLocks noGrp="1" noChangeArrowheads="1"/>
          </p:cNvSpPr>
          <p:nvPr>
            <p:ph type="body" idx="1"/>
          </p:nvPr>
        </p:nvSpPr>
        <p:spPr/>
        <p:txBody>
          <a:bodyPr/>
          <a:lstStyle/>
          <a:p>
            <a:r>
              <a:rPr lang="da-DK" sz="25200" smtClean="0"/>
              <a:t>I.</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1747" name="Rectangle 2"/>
          <p:cNvSpPr>
            <a:spLocks noGrp="1" noChangeArrowheads="1"/>
          </p:cNvSpPr>
          <p:nvPr>
            <p:ph type="title" idx="4294967295"/>
          </p:nvPr>
        </p:nvSpPr>
        <p:spPr/>
        <p:txBody>
          <a:bodyPr lIns="90000" tIns="46800" rIns="90000" bIns="46800"/>
          <a:lstStyle/>
          <a:p>
            <a:pPr eaLnBrk="1" hangingPunct="1"/>
            <a:r>
              <a:rPr lang="da-DK" smtClean="0"/>
              <a:t>Form og funktion</a:t>
            </a:r>
          </a:p>
        </p:txBody>
      </p:sp>
      <p:sp>
        <p:nvSpPr>
          <p:cNvPr id="599043" name="Rectangle 3"/>
          <p:cNvSpPr>
            <a:spLocks noGrp="1" noChangeArrowheads="1"/>
          </p:cNvSpPr>
          <p:nvPr>
            <p:ph type="body" sz="half" idx="4294967295"/>
          </p:nvPr>
        </p:nvSpPr>
        <p:spPr>
          <a:xfrm>
            <a:off x="0" y="1628775"/>
            <a:ext cx="3419475" cy="3960813"/>
          </a:xfrm>
        </p:spPr>
        <p:txBody>
          <a:bodyPr lIns="90000" tIns="46800" rIns="90000" bIns="46800"/>
          <a:lstStyle/>
          <a:p>
            <a:pPr eaLnBrk="1" hangingPunct="1">
              <a:buClr>
                <a:srgbClr val="000000"/>
              </a:buClr>
              <a:buFont typeface="Times New Roman" pitchFamily="18" charset="0"/>
              <a:buNone/>
            </a:pPr>
            <a:endParaRPr lang="da-DK" sz="2400" smtClean="0"/>
          </a:p>
          <a:p>
            <a:pPr eaLnBrk="1" hangingPunct="1">
              <a:buClr>
                <a:srgbClr val="000000"/>
              </a:buClr>
              <a:buFont typeface="Times New Roman" pitchFamily="18" charset="0"/>
              <a:buChar char="•"/>
            </a:pPr>
            <a:r>
              <a:rPr lang="da-DK" sz="2400" smtClean="0"/>
              <a:t>1. Forankringen af begivenhederne i forhold til HER-OG-NU</a:t>
            </a:r>
          </a:p>
          <a:p>
            <a:pPr eaLnBrk="1" hangingPunct="1">
              <a:buClr>
                <a:srgbClr val="000000"/>
              </a:buClr>
              <a:buFont typeface="Times New Roman" pitchFamily="18" charset="0"/>
              <a:buChar char="•"/>
            </a:pPr>
            <a:r>
              <a:rPr lang="da-DK" sz="2400" smtClean="0"/>
              <a:t>2. dokumentation for kilden til informationerne</a:t>
            </a:r>
          </a:p>
        </p:txBody>
      </p:sp>
      <p:sp>
        <p:nvSpPr>
          <p:cNvPr id="31749" name="Rectangle 4"/>
          <p:cNvSpPr>
            <a:spLocks noGrp="1" noChangeArrowheads="1"/>
          </p:cNvSpPr>
          <p:nvPr>
            <p:ph type="body" sz="half" idx="4294967295"/>
          </p:nvPr>
        </p:nvSpPr>
        <p:spPr>
          <a:xfrm>
            <a:off x="3635375" y="1628775"/>
            <a:ext cx="5329238" cy="4105275"/>
          </a:xfrm>
        </p:spPr>
        <p:txBody>
          <a:bodyPr lIns="90000" tIns="46800" rIns="90000" bIns="46800"/>
          <a:lstStyle/>
          <a:p>
            <a:pPr eaLnBrk="1" hangingPunct="1">
              <a:lnSpc>
                <a:spcPct val="80000"/>
              </a:lnSpc>
              <a:buClr>
                <a:srgbClr val="000000"/>
              </a:buClr>
              <a:buFont typeface="Times New Roman" pitchFamily="18" charset="0"/>
              <a:buChar char="•"/>
            </a:pPr>
            <a:r>
              <a:rPr lang="da-DK" sz="1800" smtClean="0"/>
              <a:t>En 49-årig kvinde fra Thyborøn døde tidligt søndag aften af de kvæstelser, hun pådrog sig natten forinden, da hun påkørte en ko. Ulykken skete på Fabjergvej i Gudum tæt ved Lemvig, hvor personer fra området, der var i gang med at indfange koen, forgæves forsøgte at advare kvinden. Den 600 kilo tunge ko løb ud foran bilen og blev slynget op på kølerhjelmen, så frontruden blev knust. Med livsfarlige kvæstelser i hovedet blev kvinden kørt til Holstebro Sygehus, hvor hun ikke stod til at redde, oplyser den vagthavende hos Holstebro Politi. Af hensyn til de pårørende tilbageholder politiet kvindens navn. (Ritzau)</a:t>
            </a:r>
          </a:p>
          <a:p>
            <a:pPr lvl="3" eaLnBrk="1" hangingPunct="1">
              <a:lnSpc>
                <a:spcPct val="80000"/>
              </a:lnSpc>
              <a:buClr>
                <a:srgbClr val="000000"/>
              </a:buClr>
              <a:buFont typeface="Times New Roman" pitchFamily="18" charset="0"/>
              <a:buChar char="•"/>
            </a:pPr>
            <a:r>
              <a:rPr lang="da-DK" sz="1000" b="1" i="1" smtClean="0"/>
              <a:t>Politiken </a:t>
            </a:r>
            <a:r>
              <a:rPr lang="da-DK" sz="1000" smtClean="0"/>
              <a:t>tirsdag 1. juni 2004. 1. sektion side 2</a:t>
            </a:r>
            <a:r>
              <a:rPr lang="da-DK" sz="1000" smtClean="0">
                <a:latin typeface="Times New Roman" pitchFamily="18" charset="0"/>
              </a:rPr>
              <a:t>. </a:t>
            </a:r>
          </a:p>
          <a:p>
            <a:pPr eaLnBrk="1" hangingPunct="1">
              <a:lnSpc>
                <a:spcPct val="80000"/>
              </a:lnSpc>
              <a:buClr>
                <a:srgbClr val="000000"/>
              </a:buClr>
              <a:buFont typeface="Times New Roman" pitchFamily="18" charset="0"/>
              <a:buChar char="•"/>
            </a:pPr>
            <a:endParaRPr lang="en-GB" sz="1800" smtClean="0"/>
          </a:p>
        </p:txBody>
      </p:sp>
      <p:sp>
        <p:nvSpPr>
          <p:cNvPr id="599045" name="Oval 5"/>
          <p:cNvSpPr>
            <a:spLocks noChangeArrowheads="1"/>
          </p:cNvSpPr>
          <p:nvPr/>
        </p:nvSpPr>
        <p:spPr bwMode="auto">
          <a:xfrm>
            <a:off x="6227763" y="2060575"/>
            <a:ext cx="1943100" cy="2889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a-DK"/>
          </a:p>
        </p:txBody>
      </p:sp>
      <p:sp>
        <p:nvSpPr>
          <p:cNvPr id="599046" name="Oval 6"/>
          <p:cNvSpPr>
            <a:spLocks noChangeArrowheads="1"/>
          </p:cNvSpPr>
          <p:nvPr/>
        </p:nvSpPr>
        <p:spPr bwMode="auto">
          <a:xfrm>
            <a:off x="3995738" y="2492375"/>
            <a:ext cx="4248150" cy="2889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a-DK"/>
          </a:p>
        </p:txBody>
      </p:sp>
      <p:sp>
        <p:nvSpPr>
          <p:cNvPr id="599047" name="Oval 7"/>
          <p:cNvSpPr>
            <a:spLocks noChangeArrowheads="1"/>
          </p:cNvSpPr>
          <p:nvPr/>
        </p:nvSpPr>
        <p:spPr bwMode="auto">
          <a:xfrm flipV="1">
            <a:off x="4572000" y="5157788"/>
            <a:ext cx="1296988" cy="215900"/>
          </a:xfrm>
          <a:prstGeom prst="ellipse">
            <a:avLst/>
          </a:pr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a-DK"/>
          </a:p>
        </p:txBody>
      </p:sp>
      <p:sp>
        <p:nvSpPr>
          <p:cNvPr id="857096" name="Oval 8"/>
          <p:cNvSpPr>
            <a:spLocks noChangeArrowheads="1"/>
          </p:cNvSpPr>
          <p:nvPr/>
        </p:nvSpPr>
        <p:spPr bwMode="auto">
          <a:xfrm>
            <a:off x="3995738" y="1773238"/>
            <a:ext cx="1728787" cy="3603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a-DK"/>
          </a:p>
        </p:txBody>
      </p:sp>
      <p:sp>
        <p:nvSpPr>
          <p:cNvPr id="857097" name="Line 9"/>
          <p:cNvSpPr>
            <a:spLocks noChangeShapeType="1"/>
          </p:cNvSpPr>
          <p:nvPr/>
        </p:nvSpPr>
        <p:spPr bwMode="auto">
          <a:xfrm flipV="1">
            <a:off x="1619250" y="1989138"/>
            <a:ext cx="2447925" cy="13684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857098" name="Line 10"/>
          <p:cNvSpPr>
            <a:spLocks noChangeShapeType="1"/>
          </p:cNvSpPr>
          <p:nvPr/>
        </p:nvSpPr>
        <p:spPr bwMode="auto">
          <a:xfrm flipV="1">
            <a:off x="1619250" y="2205038"/>
            <a:ext cx="4608513" cy="11525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857099" name="Line 11"/>
          <p:cNvSpPr>
            <a:spLocks noChangeShapeType="1"/>
          </p:cNvSpPr>
          <p:nvPr/>
        </p:nvSpPr>
        <p:spPr bwMode="auto">
          <a:xfrm flipV="1">
            <a:off x="1619250" y="2636838"/>
            <a:ext cx="2376488" cy="7207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857100" name="Line 12"/>
          <p:cNvSpPr>
            <a:spLocks noChangeShapeType="1"/>
          </p:cNvSpPr>
          <p:nvPr/>
        </p:nvSpPr>
        <p:spPr bwMode="auto">
          <a:xfrm>
            <a:off x="2987675" y="4652963"/>
            <a:ext cx="1584325" cy="64770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857101" name="Line 13"/>
          <p:cNvSpPr>
            <a:spLocks noChangeShapeType="1"/>
          </p:cNvSpPr>
          <p:nvPr/>
        </p:nvSpPr>
        <p:spPr bwMode="auto">
          <a:xfrm>
            <a:off x="5435600" y="2133600"/>
            <a:ext cx="1296988" cy="32400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40654" name="Oval 14"/>
          <p:cNvSpPr>
            <a:spLocks noChangeArrowheads="1"/>
          </p:cNvSpPr>
          <p:nvPr/>
        </p:nvSpPr>
        <p:spPr bwMode="auto">
          <a:xfrm>
            <a:off x="3779838" y="4724400"/>
            <a:ext cx="2160587" cy="361950"/>
          </a:xfrm>
          <a:prstGeom prst="ellipse">
            <a:avLst/>
          </a:prstGeom>
          <a:noFill/>
          <a:ln w="2857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a-DK"/>
          </a:p>
        </p:txBody>
      </p:sp>
      <p:sp>
        <p:nvSpPr>
          <p:cNvPr id="240655" name="Line 15"/>
          <p:cNvSpPr>
            <a:spLocks noChangeShapeType="1"/>
          </p:cNvSpPr>
          <p:nvPr/>
        </p:nvSpPr>
        <p:spPr bwMode="auto">
          <a:xfrm>
            <a:off x="2987675" y="4652963"/>
            <a:ext cx="863600" cy="144462"/>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9043">
                                            <p:txEl>
                                              <p:pRg st="1" end="1"/>
                                            </p:txEl>
                                          </p:spTgt>
                                        </p:tgtEl>
                                        <p:attrNameLst>
                                          <p:attrName>style.visibility</p:attrName>
                                        </p:attrNameLst>
                                      </p:cBhvr>
                                      <p:to>
                                        <p:strVal val="visible"/>
                                      </p:to>
                                    </p:set>
                                    <p:animEffect transition="in" filter="box(in)">
                                      <p:cBhvr>
                                        <p:cTn id="7" dur="500"/>
                                        <p:tgtEl>
                                          <p:spTgt spid="5990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57097"/>
                                        </p:tgtEl>
                                        <p:attrNameLst>
                                          <p:attrName>style.visibility</p:attrName>
                                        </p:attrNameLst>
                                      </p:cBhvr>
                                      <p:to>
                                        <p:strVal val="visible"/>
                                      </p:to>
                                    </p:set>
                                    <p:animEffect transition="in" filter="box(in)">
                                      <p:cBhvr>
                                        <p:cTn id="12" dur="500"/>
                                        <p:tgtEl>
                                          <p:spTgt spid="8570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57096"/>
                                        </p:tgtEl>
                                        <p:attrNameLst>
                                          <p:attrName>style.visibility</p:attrName>
                                        </p:attrNameLst>
                                      </p:cBhvr>
                                      <p:to>
                                        <p:strVal val="visible"/>
                                      </p:to>
                                    </p:set>
                                    <p:animEffect transition="in" filter="box(in)">
                                      <p:cBhvr>
                                        <p:cTn id="17" dur="500"/>
                                        <p:tgtEl>
                                          <p:spTgt spid="8570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57101"/>
                                        </p:tgtEl>
                                        <p:attrNameLst>
                                          <p:attrName>style.visibility</p:attrName>
                                        </p:attrNameLst>
                                      </p:cBhvr>
                                      <p:to>
                                        <p:strVal val="visible"/>
                                      </p:to>
                                    </p:set>
                                    <p:animEffect transition="in" filter="box(in)">
                                      <p:cBhvr>
                                        <p:cTn id="22" dur="500"/>
                                        <p:tgtEl>
                                          <p:spTgt spid="8571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57098"/>
                                        </p:tgtEl>
                                        <p:attrNameLst>
                                          <p:attrName>style.visibility</p:attrName>
                                        </p:attrNameLst>
                                      </p:cBhvr>
                                      <p:to>
                                        <p:strVal val="visible"/>
                                      </p:to>
                                    </p:set>
                                    <p:animEffect transition="in" filter="box(in)">
                                      <p:cBhvr>
                                        <p:cTn id="27" dur="500"/>
                                        <p:tgtEl>
                                          <p:spTgt spid="8570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99045"/>
                                        </p:tgtEl>
                                        <p:attrNameLst>
                                          <p:attrName>style.visibility</p:attrName>
                                        </p:attrNameLst>
                                      </p:cBhvr>
                                      <p:to>
                                        <p:strVal val="visible"/>
                                      </p:to>
                                    </p:set>
                                    <p:animEffect transition="in" filter="box(in)">
                                      <p:cBhvr>
                                        <p:cTn id="32" dur="500"/>
                                        <p:tgtEl>
                                          <p:spTgt spid="5990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57099"/>
                                        </p:tgtEl>
                                        <p:attrNameLst>
                                          <p:attrName>style.visibility</p:attrName>
                                        </p:attrNameLst>
                                      </p:cBhvr>
                                      <p:to>
                                        <p:strVal val="visible"/>
                                      </p:to>
                                    </p:set>
                                    <p:animEffect transition="in" filter="box(in)">
                                      <p:cBhvr>
                                        <p:cTn id="37" dur="500"/>
                                        <p:tgtEl>
                                          <p:spTgt spid="8570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99046"/>
                                        </p:tgtEl>
                                        <p:attrNameLst>
                                          <p:attrName>style.visibility</p:attrName>
                                        </p:attrNameLst>
                                      </p:cBhvr>
                                      <p:to>
                                        <p:strVal val="visible"/>
                                      </p:to>
                                    </p:set>
                                    <p:animEffect transition="in" filter="box(in)">
                                      <p:cBhvr>
                                        <p:cTn id="42" dur="500"/>
                                        <p:tgtEl>
                                          <p:spTgt spid="5990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99043">
                                            <p:txEl>
                                              <p:pRg st="2" end="2"/>
                                            </p:txEl>
                                          </p:spTgt>
                                        </p:tgtEl>
                                        <p:attrNameLst>
                                          <p:attrName>style.visibility</p:attrName>
                                        </p:attrNameLst>
                                      </p:cBhvr>
                                      <p:to>
                                        <p:strVal val="visible"/>
                                      </p:to>
                                    </p:set>
                                    <p:animEffect transition="in" filter="box(in)">
                                      <p:cBhvr>
                                        <p:cTn id="47" dur="500"/>
                                        <p:tgtEl>
                                          <p:spTgt spid="599043">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40655"/>
                                        </p:tgtEl>
                                        <p:attrNameLst>
                                          <p:attrName>style.visibility</p:attrName>
                                        </p:attrNameLst>
                                      </p:cBhvr>
                                      <p:to>
                                        <p:strVal val="visible"/>
                                      </p:to>
                                    </p:set>
                                    <p:animEffect transition="in" filter="box(in)">
                                      <p:cBhvr>
                                        <p:cTn id="52" dur="500"/>
                                        <p:tgtEl>
                                          <p:spTgt spid="2406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0654"/>
                                        </p:tgtEl>
                                        <p:attrNameLst>
                                          <p:attrName>style.visibility</p:attrName>
                                        </p:attrNameLst>
                                      </p:cBhvr>
                                      <p:to>
                                        <p:strVal val="visible"/>
                                      </p:to>
                                    </p:set>
                                    <p:animEffect transition="in" filter="box(in)">
                                      <p:cBhvr>
                                        <p:cTn id="57" dur="500"/>
                                        <p:tgtEl>
                                          <p:spTgt spid="24065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857100"/>
                                        </p:tgtEl>
                                        <p:attrNameLst>
                                          <p:attrName>style.visibility</p:attrName>
                                        </p:attrNameLst>
                                      </p:cBhvr>
                                      <p:to>
                                        <p:strVal val="visible"/>
                                      </p:to>
                                    </p:set>
                                    <p:animEffect transition="in" filter="box(in)">
                                      <p:cBhvr>
                                        <p:cTn id="62" dur="500"/>
                                        <p:tgtEl>
                                          <p:spTgt spid="8571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599047"/>
                                        </p:tgtEl>
                                        <p:attrNameLst>
                                          <p:attrName>style.visibility</p:attrName>
                                        </p:attrNameLst>
                                      </p:cBhvr>
                                      <p:to>
                                        <p:strVal val="visible"/>
                                      </p:to>
                                    </p:set>
                                    <p:animEffect transition="in" filter="box(in)">
                                      <p:cBhvr>
                                        <p:cTn id="67" dur="500"/>
                                        <p:tgtEl>
                                          <p:spTgt spid="599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p:bldP spid="599045" grpId="0" animBg="1"/>
      <p:bldP spid="599046" grpId="0" animBg="1"/>
      <p:bldP spid="599047" grpId="0" animBg="1"/>
      <p:bldP spid="857096" grpId="0" animBg="1"/>
      <p:bldP spid="857097" grpId="0" animBg="1"/>
      <p:bldP spid="857098" grpId="0" animBg="1"/>
      <p:bldP spid="857099" grpId="0" animBg="1"/>
      <p:bldP spid="857100" grpId="0" animBg="1"/>
      <p:bldP spid="857101" grpId="0" animBg="1"/>
      <p:bldP spid="240654" grpId="0" animBg="1"/>
      <p:bldP spid="2406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2771" name="Rectangle 2"/>
          <p:cNvSpPr>
            <a:spLocks noGrp="1" noChangeArrowheads="1"/>
          </p:cNvSpPr>
          <p:nvPr>
            <p:ph type="title"/>
          </p:nvPr>
        </p:nvSpPr>
        <p:spPr/>
        <p:txBody>
          <a:bodyPr/>
          <a:lstStyle/>
          <a:p>
            <a:pPr eaLnBrk="1" hangingPunct="1"/>
            <a:r>
              <a:rPr lang="da-DK" smtClean="0"/>
              <a:t>Kognitivt</a:t>
            </a:r>
          </a:p>
        </p:txBody>
      </p:sp>
      <p:sp>
        <p:nvSpPr>
          <p:cNvPr id="32772" name="Rectangle 3"/>
          <p:cNvSpPr>
            <a:spLocks noGrp="1" noChangeArrowheads="1"/>
          </p:cNvSpPr>
          <p:nvPr>
            <p:ph type="body" idx="1"/>
          </p:nvPr>
        </p:nvSpPr>
        <p:spPr/>
        <p:txBody>
          <a:bodyPr/>
          <a:lstStyle/>
          <a:p>
            <a:pPr eaLnBrk="1" hangingPunct="1"/>
            <a:r>
              <a:rPr lang="da-DK" smtClean="0"/>
              <a:t>Kognitivt opfattes genrer som ramme om hvordan man skal opfatte meningen med delene i situationen; alt er forvandlet skønt intet er ændret – når man udskifter rammen. </a:t>
            </a:r>
          </a:p>
          <a:p>
            <a:pPr eaLnBrk="1" hangingPunct="1"/>
            <a:endParaRPr lang="da-DK" smtClean="0"/>
          </a:p>
        </p:txBody>
      </p:sp>
      <p:pic>
        <p:nvPicPr>
          <p:cNvPr id="32773" name="Picture 4" descr="Rammer-Picas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3500438"/>
            <a:ext cx="5834062"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3795" name="Rectangle 2"/>
          <p:cNvSpPr>
            <a:spLocks noGrp="1" noChangeArrowheads="1"/>
          </p:cNvSpPr>
          <p:nvPr>
            <p:ph type="title" idx="4294967295"/>
          </p:nvPr>
        </p:nvSpPr>
        <p:spPr/>
        <p:txBody>
          <a:bodyPr lIns="90000" tIns="46800" rIns="90000" bIns="46800"/>
          <a:lstStyle/>
          <a:p>
            <a:pPr eaLnBrk="1" hangingPunct="1"/>
            <a:r>
              <a:rPr lang="da-DK" sz="2400" smtClean="0"/>
              <a:t>Genretræk i tekstens begyndelse skaber forventninger om meningen med helheden</a:t>
            </a:r>
          </a:p>
        </p:txBody>
      </p:sp>
      <p:sp>
        <p:nvSpPr>
          <p:cNvPr id="33796" name="Rectangle 3"/>
          <p:cNvSpPr>
            <a:spLocks noGrp="1" noChangeArrowheads="1"/>
          </p:cNvSpPr>
          <p:nvPr>
            <p:ph type="body" sz="half" idx="4294967295"/>
          </p:nvPr>
        </p:nvSpPr>
        <p:spPr>
          <a:xfrm>
            <a:off x="395288" y="1628775"/>
            <a:ext cx="4038600" cy="4464050"/>
          </a:xfrm>
        </p:spPr>
        <p:txBody>
          <a:bodyPr lIns="90000" tIns="46800" rIns="90000" bIns="46800"/>
          <a:lstStyle/>
          <a:p>
            <a:pPr eaLnBrk="1" hangingPunct="1">
              <a:lnSpc>
                <a:spcPct val="80000"/>
              </a:lnSpc>
              <a:buClr>
                <a:srgbClr val="000000"/>
              </a:buClr>
              <a:buFont typeface="Times New Roman" pitchFamily="18" charset="0"/>
              <a:buChar char="•"/>
            </a:pPr>
            <a:r>
              <a:rPr lang="da-DK" sz="1800" i="1" smtClean="0"/>
              <a:t>KO DRÆBT VED SAMMENSTØD MED BIL </a:t>
            </a:r>
          </a:p>
          <a:p>
            <a:pPr eaLnBrk="1" hangingPunct="1">
              <a:lnSpc>
                <a:spcPct val="80000"/>
              </a:lnSpc>
              <a:buClr>
                <a:srgbClr val="000000"/>
              </a:buClr>
              <a:buFont typeface="Times New Roman" pitchFamily="18" charset="0"/>
              <a:buChar char="•"/>
            </a:pPr>
            <a:r>
              <a:rPr lang="da-DK" sz="1800" i="1" smtClean="0"/>
              <a:t>En ko blev i går på hovedvej 10 dræbt ved sammenstød med en</a:t>
            </a:r>
            <a:r>
              <a:rPr lang="da-DK" sz="1800" i="1" smtClean="0">
                <a:solidFill>
                  <a:srgbClr val="FF0000"/>
                </a:solidFill>
              </a:rPr>
              <a:t> </a:t>
            </a:r>
            <a:r>
              <a:rPr lang="da-DK" sz="1800" i="1" smtClean="0"/>
              <a:t>motorvogn af mærket Opel Rekord, model 1968, ført af en rødhåret kvinde af normal legemsbygning, iført en blå spadseredragt, hvid bluse med flæser og sorte sko med en rem op om hælen. Hun har et ar på højre kind og er hjemmehørende i Skanderborg. Da hun vaklede ud af vognen, kastede solen sine sidste svage stråler over ulykkesstedet. Natten faldt på. </a:t>
            </a:r>
          </a:p>
          <a:p>
            <a:pPr eaLnBrk="1" hangingPunct="1">
              <a:lnSpc>
                <a:spcPct val="80000"/>
              </a:lnSpc>
              <a:buClr>
                <a:srgbClr val="000000"/>
              </a:buClr>
              <a:buFont typeface="Times New Roman" pitchFamily="18" charset="0"/>
              <a:buChar char="•"/>
            </a:pPr>
            <a:r>
              <a:rPr lang="da-DK" sz="1000" i="1" smtClean="0"/>
              <a:t>Andersson og Furberg (1964) 1969: Sprog og påvirkning. København: Arnold Busk</a:t>
            </a:r>
          </a:p>
        </p:txBody>
      </p:sp>
      <p:sp>
        <p:nvSpPr>
          <p:cNvPr id="33797" name="Rectangle 4"/>
          <p:cNvSpPr>
            <a:spLocks noGrp="1" noChangeArrowheads="1"/>
          </p:cNvSpPr>
          <p:nvPr>
            <p:ph type="body" sz="half" idx="4294967295"/>
          </p:nvPr>
        </p:nvSpPr>
        <p:spPr>
          <a:xfrm>
            <a:off x="4646613" y="1628775"/>
            <a:ext cx="4037012" cy="3960813"/>
          </a:xfrm>
        </p:spPr>
        <p:txBody>
          <a:bodyPr lIns="90000" tIns="46800" rIns="90000" bIns="46800"/>
          <a:lstStyle/>
          <a:p>
            <a:pPr marL="741363" lvl="1" indent="-284163" eaLnBrk="1" hangingPunct="1">
              <a:lnSpc>
                <a:spcPct val="80000"/>
              </a:lnSpc>
            </a:pPr>
            <a:endParaRPr lang="da-DK"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4819" name="Rectangle 2"/>
          <p:cNvSpPr>
            <a:spLocks noGrp="1" noChangeArrowheads="1"/>
          </p:cNvSpPr>
          <p:nvPr>
            <p:ph type="title" idx="4294967295"/>
          </p:nvPr>
        </p:nvSpPr>
        <p:spPr/>
        <p:txBody>
          <a:bodyPr lIns="90000" tIns="46800" rIns="90000" bIns="46800"/>
          <a:lstStyle/>
          <a:p>
            <a:pPr eaLnBrk="1" hangingPunct="1"/>
            <a:r>
              <a:rPr lang="da-DK" smtClean="0"/>
              <a:t>Forventninger</a:t>
            </a:r>
          </a:p>
        </p:txBody>
      </p:sp>
      <p:sp>
        <p:nvSpPr>
          <p:cNvPr id="34820" name="Rectangle 3"/>
          <p:cNvSpPr>
            <a:spLocks noGrp="1" noChangeArrowheads="1"/>
          </p:cNvSpPr>
          <p:nvPr>
            <p:ph type="body" sz="half" idx="4294967295"/>
          </p:nvPr>
        </p:nvSpPr>
        <p:spPr>
          <a:xfrm>
            <a:off x="468313" y="1628775"/>
            <a:ext cx="4038600" cy="3671888"/>
          </a:xfrm>
        </p:spPr>
        <p:txBody>
          <a:bodyPr lIns="90000" tIns="46800" rIns="90000" bIns="46800"/>
          <a:lstStyle/>
          <a:p>
            <a:pPr eaLnBrk="1" hangingPunct="1">
              <a:lnSpc>
                <a:spcPct val="80000"/>
              </a:lnSpc>
              <a:buClr>
                <a:srgbClr val="000000"/>
              </a:buClr>
              <a:buFont typeface="Times New Roman" pitchFamily="18" charset="0"/>
              <a:buChar char="•"/>
            </a:pPr>
            <a:r>
              <a:rPr lang="da-DK" sz="1600" i="1" smtClean="0">
                <a:solidFill>
                  <a:srgbClr val="FF0000"/>
                </a:solidFill>
              </a:rPr>
              <a:t>KO DRÆBT VED SAMMENSTØD MED BIL </a:t>
            </a:r>
          </a:p>
          <a:p>
            <a:pPr eaLnBrk="1" hangingPunct="1">
              <a:lnSpc>
                <a:spcPct val="80000"/>
              </a:lnSpc>
              <a:buClr>
                <a:srgbClr val="000000"/>
              </a:buClr>
              <a:buFont typeface="Times New Roman" pitchFamily="18" charset="0"/>
              <a:buChar char="•"/>
            </a:pPr>
            <a:r>
              <a:rPr lang="da-DK" sz="1600" i="1" smtClean="0">
                <a:solidFill>
                  <a:srgbClr val="FF0000"/>
                </a:solidFill>
              </a:rPr>
              <a:t>En ko blev i går på hovedvej 10 dræbt ved sammenstød med en motorvogn</a:t>
            </a:r>
            <a:r>
              <a:rPr lang="da-DK" sz="1600" i="1" smtClean="0"/>
              <a:t> af mærket Opel Rekord, model 1968, ført af en rødhåret kvinde af normal legemsbygning, iført en blå spadseredragt, hvid bluse med flæser og sorte sko med en rem op om hælen. Hun har et ar på højre kind og er hjemmehørende i Skanderborg. Da hun vaklede ud af vognen, kastede solen sine sidste svage stråler over ulykkesstedet. Natten faldt på.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5843" name="Rectangle 2"/>
          <p:cNvSpPr>
            <a:spLocks noGrp="1" noChangeArrowheads="1"/>
          </p:cNvSpPr>
          <p:nvPr>
            <p:ph type="title" idx="4294967295"/>
          </p:nvPr>
        </p:nvSpPr>
        <p:spPr/>
        <p:txBody>
          <a:bodyPr lIns="90000" tIns="46800" rIns="90000" bIns="46800"/>
          <a:lstStyle/>
          <a:p>
            <a:pPr eaLnBrk="1" hangingPunct="1"/>
            <a:r>
              <a:rPr lang="da-DK" smtClean="0"/>
              <a:t>Forventninger</a:t>
            </a:r>
          </a:p>
        </p:txBody>
      </p:sp>
      <p:sp>
        <p:nvSpPr>
          <p:cNvPr id="35844" name="Rectangle 3"/>
          <p:cNvSpPr>
            <a:spLocks noGrp="1" noChangeArrowheads="1"/>
          </p:cNvSpPr>
          <p:nvPr>
            <p:ph type="body" sz="half" idx="4294967295"/>
          </p:nvPr>
        </p:nvSpPr>
        <p:spPr>
          <a:xfrm>
            <a:off x="457200" y="1628775"/>
            <a:ext cx="4038600" cy="3671888"/>
          </a:xfrm>
        </p:spPr>
        <p:txBody>
          <a:bodyPr lIns="90000" tIns="46800" rIns="90000" bIns="46800"/>
          <a:lstStyle/>
          <a:p>
            <a:pPr eaLnBrk="1" hangingPunct="1">
              <a:lnSpc>
                <a:spcPct val="80000"/>
              </a:lnSpc>
              <a:buClr>
                <a:srgbClr val="000000"/>
              </a:buClr>
              <a:buFont typeface="Times New Roman" pitchFamily="18" charset="0"/>
              <a:buChar char="•"/>
            </a:pPr>
            <a:r>
              <a:rPr lang="da-DK" sz="1600" i="1" smtClean="0"/>
              <a:t>KO DRÆBT VED SAMMENSTØD MED BIL </a:t>
            </a:r>
          </a:p>
          <a:p>
            <a:pPr eaLnBrk="1" hangingPunct="1">
              <a:lnSpc>
                <a:spcPct val="80000"/>
              </a:lnSpc>
              <a:buClr>
                <a:srgbClr val="000000"/>
              </a:buClr>
              <a:buFont typeface="Times New Roman" pitchFamily="18" charset="0"/>
              <a:buChar char="•"/>
            </a:pPr>
            <a:r>
              <a:rPr lang="da-DK" sz="1600" i="1" smtClean="0"/>
              <a:t>En ko blev i går på hovedvej 10 dræbt ved sammenstød med en </a:t>
            </a:r>
            <a:r>
              <a:rPr lang="da-DK" sz="1600" i="1" smtClean="0">
                <a:solidFill>
                  <a:srgbClr val="FF0000"/>
                </a:solidFill>
              </a:rPr>
              <a:t>motorvogn af mærket Opel Rekord, model 1968</a:t>
            </a:r>
            <a:r>
              <a:rPr lang="da-DK" sz="1600" i="1" smtClean="0"/>
              <a:t>, ført af en rødhåret kvinde af normal legemsbygning, iført en blå spadseredragt, hvid bluse med flæser og sorte sko med en rem op om hælen. Hun har et ar på højre kind og er hjemmehørende i Skanderborg. Da hun vaklede ud af vognen, kastede solen sine sidste svage stråler over ulykkesstedet. Natten faldt på.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6867" name="Rectangle 2"/>
          <p:cNvSpPr>
            <a:spLocks noGrp="1" noChangeArrowheads="1"/>
          </p:cNvSpPr>
          <p:nvPr>
            <p:ph type="title" idx="4294967295"/>
          </p:nvPr>
        </p:nvSpPr>
        <p:spPr/>
        <p:txBody>
          <a:bodyPr lIns="90000" tIns="46800" rIns="90000" bIns="46800"/>
          <a:lstStyle/>
          <a:p>
            <a:pPr eaLnBrk="1" hangingPunct="1"/>
            <a:r>
              <a:rPr lang="da-DK" smtClean="0"/>
              <a:t>Forventninger</a:t>
            </a:r>
          </a:p>
        </p:txBody>
      </p:sp>
      <p:sp>
        <p:nvSpPr>
          <p:cNvPr id="36868" name="Rectangle 3"/>
          <p:cNvSpPr>
            <a:spLocks noGrp="1" noChangeArrowheads="1"/>
          </p:cNvSpPr>
          <p:nvPr>
            <p:ph type="body" sz="half" idx="4294967295"/>
          </p:nvPr>
        </p:nvSpPr>
        <p:spPr>
          <a:xfrm>
            <a:off x="519113" y="1628775"/>
            <a:ext cx="4037012" cy="3249613"/>
          </a:xfrm>
        </p:spPr>
        <p:txBody>
          <a:bodyPr lIns="90000" tIns="46800" rIns="90000" bIns="46800"/>
          <a:lstStyle/>
          <a:p>
            <a:pPr eaLnBrk="1" hangingPunct="1">
              <a:lnSpc>
                <a:spcPct val="80000"/>
              </a:lnSpc>
              <a:buClr>
                <a:srgbClr val="000000"/>
              </a:buClr>
              <a:buFont typeface="Times New Roman" pitchFamily="18" charset="0"/>
              <a:buChar char="•"/>
            </a:pPr>
            <a:r>
              <a:rPr lang="da-DK" sz="1600" i="1" smtClean="0"/>
              <a:t>KO DRÆBT VED SAMMENSTØD MED BIL </a:t>
            </a:r>
          </a:p>
          <a:p>
            <a:pPr eaLnBrk="1" hangingPunct="1">
              <a:lnSpc>
                <a:spcPct val="80000"/>
              </a:lnSpc>
              <a:buClr>
                <a:srgbClr val="000000"/>
              </a:buClr>
              <a:buFont typeface="Times New Roman" pitchFamily="18" charset="0"/>
              <a:buChar char="•"/>
            </a:pPr>
            <a:r>
              <a:rPr lang="da-DK" sz="1600" i="1" smtClean="0"/>
              <a:t>En ko blev i går på hovedvej 10 dræbt ved sammenstød med en motorvogn af mærket Opel Rekord, model 1968, </a:t>
            </a:r>
            <a:r>
              <a:rPr lang="da-DK" sz="1600" i="1" smtClean="0">
                <a:solidFill>
                  <a:srgbClr val="FF0000"/>
                </a:solidFill>
              </a:rPr>
              <a:t>ført af en rødhåret kvinde af normal legemsbygning, iført en blå spadseredragt, </a:t>
            </a:r>
            <a:r>
              <a:rPr lang="da-DK" sz="1600" i="1" smtClean="0">
                <a:solidFill>
                  <a:srgbClr val="0066FF"/>
                </a:solidFill>
              </a:rPr>
              <a:t>hvid bluse med flæser og sorte sko med en rem op om hælen.</a:t>
            </a:r>
            <a:r>
              <a:rPr lang="da-DK" sz="1600" i="1" smtClean="0">
                <a:solidFill>
                  <a:srgbClr val="FF0000"/>
                </a:solidFill>
              </a:rPr>
              <a:t> Hun har et ar på højre kind og er hjemmehørende i Skanderborg.</a:t>
            </a:r>
            <a:r>
              <a:rPr lang="da-DK" sz="1600" i="1" smtClean="0"/>
              <a:t> Da hun vaklede ud af vognen, kastede solen sine sidste svage stråler over ulykkesstedet. Natten faldt på.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7891" name="Rectangle 2"/>
          <p:cNvSpPr>
            <a:spLocks noGrp="1" noChangeArrowheads="1"/>
          </p:cNvSpPr>
          <p:nvPr>
            <p:ph type="title" idx="4294967295"/>
          </p:nvPr>
        </p:nvSpPr>
        <p:spPr/>
        <p:txBody>
          <a:bodyPr lIns="90000" tIns="46800" rIns="90000" bIns="46800"/>
          <a:lstStyle/>
          <a:p>
            <a:pPr eaLnBrk="1" hangingPunct="1"/>
            <a:r>
              <a:rPr lang="da-DK" smtClean="0"/>
              <a:t>Forventninger</a:t>
            </a:r>
          </a:p>
        </p:txBody>
      </p:sp>
      <p:sp>
        <p:nvSpPr>
          <p:cNvPr id="37892" name="Rectangle 3"/>
          <p:cNvSpPr>
            <a:spLocks noGrp="1" noChangeArrowheads="1"/>
          </p:cNvSpPr>
          <p:nvPr>
            <p:ph type="body" sz="half" idx="4294967295"/>
          </p:nvPr>
        </p:nvSpPr>
        <p:spPr>
          <a:xfrm>
            <a:off x="457200" y="1628775"/>
            <a:ext cx="4038600" cy="3671888"/>
          </a:xfrm>
        </p:spPr>
        <p:txBody>
          <a:bodyPr lIns="90000" tIns="46800" rIns="90000" bIns="46800"/>
          <a:lstStyle/>
          <a:p>
            <a:pPr eaLnBrk="1" hangingPunct="1">
              <a:lnSpc>
                <a:spcPct val="80000"/>
              </a:lnSpc>
              <a:buClr>
                <a:srgbClr val="000000"/>
              </a:buClr>
              <a:buFont typeface="Times New Roman" pitchFamily="18" charset="0"/>
              <a:buChar char="•"/>
            </a:pPr>
            <a:r>
              <a:rPr lang="da-DK" sz="1600" i="1" smtClean="0"/>
              <a:t>KO DRÆBT VED SAMMENSTØD MED BIL </a:t>
            </a:r>
          </a:p>
          <a:p>
            <a:pPr eaLnBrk="1" hangingPunct="1">
              <a:lnSpc>
                <a:spcPct val="80000"/>
              </a:lnSpc>
              <a:buClr>
                <a:srgbClr val="000000"/>
              </a:buClr>
              <a:buFont typeface="Times New Roman" pitchFamily="18" charset="0"/>
              <a:buChar char="•"/>
            </a:pPr>
            <a:r>
              <a:rPr lang="da-DK" sz="1600" i="1" smtClean="0"/>
              <a:t>En ko blev i går på hovedvej 10 dræbt ved sammenstød med en motorvogn af mærket Opel Rekord, model 1968, ført af en rødhåret kvinde af normal legemsbygning, iført en blå spadseredragt, hvid bluse med flæser og sorte sko med en rem op om hælen. Hun har et ar på højre kind og er hjemmehørende i Skanderborg. </a:t>
            </a:r>
            <a:r>
              <a:rPr lang="da-DK" sz="1600" i="1" smtClean="0">
                <a:solidFill>
                  <a:srgbClr val="FF0000"/>
                </a:solidFill>
              </a:rPr>
              <a:t>Da hun vaklede ud af vognen, kastede solen sine sidste svage stråler over ulykkesstedet. Natten faldt på.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da-DK" smtClean="0"/>
              <a:t>Tekstkomposition</a:t>
            </a:r>
          </a:p>
        </p:txBody>
      </p:sp>
      <p:sp>
        <p:nvSpPr>
          <p:cNvPr id="38915" name="Rectangle 3"/>
          <p:cNvSpPr>
            <a:spLocks noGrp="1" noChangeArrowheads="1"/>
          </p:cNvSpPr>
          <p:nvPr>
            <p:ph type="body" idx="1"/>
          </p:nvPr>
        </p:nvSpPr>
        <p:spPr/>
        <p:txBody>
          <a:bodyPr/>
          <a:lstStyle/>
          <a:p>
            <a:r>
              <a:rPr lang="da-DK" sz="25200" smtClean="0"/>
              <a:t>III.</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39939" name="Rectangle 2"/>
          <p:cNvSpPr>
            <a:spLocks noGrp="1" noChangeArrowheads="1"/>
          </p:cNvSpPr>
          <p:nvPr>
            <p:ph type="title"/>
          </p:nvPr>
        </p:nvSpPr>
        <p:spPr/>
        <p:txBody>
          <a:bodyPr/>
          <a:lstStyle/>
          <a:p>
            <a:pPr eaLnBrk="1" hangingPunct="1"/>
            <a:r>
              <a:rPr lang="da-DK" smtClean="0"/>
              <a:t>Udsagnenes rækkefølge</a:t>
            </a:r>
          </a:p>
        </p:txBody>
      </p:sp>
      <p:sp>
        <p:nvSpPr>
          <p:cNvPr id="39940" name="Rectangle 3"/>
          <p:cNvSpPr>
            <a:spLocks noGrp="1" noChangeArrowheads="1"/>
          </p:cNvSpPr>
          <p:nvPr>
            <p:ph type="body" idx="1"/>
          </p:nvPr>
        </p:nvSpPr>
        <p:spPr/>
        <p:txBody>
          <a:bodyPr/>
          <a:lstStyle/>
          <a:p>
            <a:pPr eaLnBrk="1" hangingPunct="1"/>
            <a:r>
              <a:rPr lang="da-DK" b="1" smtClean="0"/>
              <a:t>Bring stoffet i en sammenhængende rækkefølge</a:t>
            </a:r>
            <a:r>
              <a:rPr lang="da-DK" smtClean="0"/>
              <a:t> så læseren hele tiden i højst 5 afsnit på samme niveau kan forstå det nye i sammenhæng med det gamle.</a:t>
            </a:r>
          </a:p>
          <a:p>
            <a:pPr eaLnBrk="1" hangingPunct="1"/>
            <a:endParaRPr lang="da-DK"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sidefod 2"/>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graphicFrame>
        <p:nvGraphicFramePr>
          <p:cNvPr id="40963" name="Object 2"/>
          <p:cNvGraphicFramePr>
            <a:graphicFrameLocks noChangeAspect="1"/>
          </p:cNvGraphicFramePr>
          <p:nvPr/>
        </p:nvGraphicFramePr>
        <p:xfrm>
          <a:off x="0" y="2492375"/>
          <a:ext cx="8027988" cy="2476500"/>
        </p:xfrm>
        <a:graphic>
          <a:graphicData uri="http://schemas.openxmlformats.org/presentationml/2006/ole">
            <mc:AlternateContent xmlns:mc="http://schemas.openxmlformats.org/markup-compatibility/2006">
              <mc:Choice xmlns:v="urn:schemas-microsoft-com:vml" Requires="v">
                <p:oleObj spid="_x0000_s40994" name="Dokument" r:id="rId4" imgW="5534025" imgH="1504950" progId="WP9Doc">
                  <p:embed/>
                </p:oleObj>
              </mc:Choice>
              <mc:Fallback>
                <p:oleObj name="Dokument" r:id="rId4" imgW="5534025" imgH="1504950" progId="WP9Doc">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2375"/>
                        <a:ext cx="8027988"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4" name="Rectangle 3"/>
          <p:cNvSpPr>
            <a:spLocks noGrp="1" noChangeArrowheads="1"/>
          </p:cNvSpPr>
          <p:nvPr>
            <p:ph type="title"/>
          </p:nvPr>
        </p:nvSpPr>
        <p:spPr/>
        <p:txBody>
          <a:bodyPr/>
          <a:lstStyle/>
          <a:p>
            <a:pPr eaLnBrk="1" hangingPunct="1"/>
            <a:r>
              <a:rPr lang="da-DK" smtClean="0"/>
              <a:t>Rækkefølge</a:t>
            </a:r>
          </a:p>
        </p:txBody>
      </p:sp>
      <p:sp>
        <p:nvSpPr>
          <p:cNvPr id="40965" name="Text Box 4"/>
          <p:cNvSpPr txBox="1">
            <a:spLocks noChangeArrowheads="1"/>
          </p:cNvSpPr>
          <p:nvPr/>
        </p:nvSpPr>
        <p:spPr bwMode="auto">
          <a:xfrm>
            <a:off x="468313" y="1916113"/>
            <a:ext cx="813593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a:solidFill>
                  <a:srgbClr val="000000"/>
                </a:solidFill>
              </a:rPr>
              <a:t>a) Alle tekster er ordnet som en </a:t>
            </a:r>
            <a:r>
              <a:rPr lang="da-DK" b="1">
                <a:solidFill>
                  <a:srgbClr val="000000"/>
                </a:solidFill>
              </a:rPr>
              <a:t>pyramide</a:t>
            </a:r>
            <a:r>
              <a:rPr lang="da-DK">
                <a:solidFill>
                  <a:srgbClr val="000000"/>
                </a:solidFill>
              </a:rPr>
              <a:t>, eller efter </a:t>
            </a:r>
            <a:r>
              <a:rPr lang="da-DK" b="1">
                <a:solidFill>
                  <a:srgbClr val="000000"/>
                </a:solidFill>
              </a:rPr>
              <a:t>parentesprincippet</a:t>
            </a:r>
            <a:r>
              <a:rPr lang="da-DK">
                <a:solidFill>
                  <a:srgbClr val="000000"/>
                </a:solidFill>
              </a:rPr>
              <a:t>:</a:t>
            </a:r>
          </a:p>
          <a:p>
            <a:pPr eaLnBrk="1" hangingPunct="1"/>
            <a:endParaRPr lang="da-DK">
              <a:solidFill>
                <a:srgbClr val="000000"/>
              </a:solidFill>
            </a:endParaRPr>
          </a:p>
          <a:p>
            <a:pPr eaLnBrk="1" hangingPunct="1">
              <a:spcBef>
                <a:spcPct val="50000"/>
              </a:spcBef>
            </a:pPr>
            <a:endParaRPr lang="da-DK"/>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Tekster</a:t>
            </a:r>
            <a:endParaRPr lang="da-DK" dirty="0"/>
          </a:p>
        </p:txBody>
      </p:sp>
      <p:sp>
        <p:nvSpPr>
          <p:cNvPr id="3" name="Pladsholder til indhold 2"/>
          <p:cNvSpPr>
            <a:spLocks noGrp="1"/>
          </p:cNvSpPr>
          <p:nvPr>
            <p:ph idx="1"/>
          </p:nvPr>
        </p:nvSpPr>
        <p:spPr>
          <a:xfrm>
            <a:off x="457200" y="1628775"/>
            <a:ext cx="4474840" cy="3671888"/>
          </a:xfrm>
        </p:spPr>
        <p:txBody>
          <a:bodyPr/>
          <a:lstStyle/>
          <a:p>
            <a:r>
              <a:rPr lang="da-DK" sz="1600" dirty="0"/>
              <a:t>Tekst </a:t>
            </a:r>
            <a:r>
              <a:rPr lang="da-DK" sz="1600" dirty="0" smtClean="0"/>
              <a:t>er </a:t>
            </a:r>
            <a:r>
              <a:rPr lang="da-DK" sz="1600" dirty="0"/>
              <a:t>en aktualiseret komplet (mundtlig eller skriftlig) </a:t>
            </a:r>
            <a:r>
              <a:rPr lang="da-DK" sz="1600" dirty="0" err="1" smtClean="0"/>
              <a:t>kommuni-kativ</a:t>
            </a:r>
            <a:r>
              <a:rPr lang="da-DK" sz="1600" dirty="0" smtClean="0"/>
              <a:t> </a:t>
            </a:r>
            <a:r>
              <a:rPr lang="da-DK" sz="1600" dirty="0"/>
              <a:t>handling </a:t>
            </a:r>
            <a:r>
              <a:rPr lang="da-DK" sz="1600" dirty="0" smtClean="0"/>
              <a:t>med mange sætninger som </a:t>
            </a:r>
            <a:r>
              <a:rPr lang="da-DK" sz="1600" dirty="0"/>
              <a:t>i tid afgrænses af afsenderskift eller ved at være omgivet af ikke-sprog (stilhed eller blanktegn). </a:t>
            </a:r>
            <a:endParaRPr lang="da-DK" sz="1600" dirty="0" smtClean="0"/>
          </a:p>
          <a:p>
            <a:r>
              <a:rPr lang="da-DK" sz="1600" dirty="0" smtClean="0"/>
              <a:t>En </a:t>
            </a:r>
            <a:r>
              <a:rPr lang="da-DK" sz="1600" dirty="0"/>
              <a:t>tekst er som kommunikativ handling komplet hvis den </a:t>
            </a:r>
            <a:r>
              <a:rPr lang="da-DK" sz="1600" dirty="0" smtClean="0"/>
              <a:t>er en (ærlig) udformning af afsenderens </a:t>
            </a:r>
            <a:r>
              <a:rPr lang="da-DK" sz="1600" dirty="0"/>
              <a:t>hensigt, er (legitim) sociale </a:t>
            </a:r>
            <a:r>
              <a:rPr lang="da-DK" sz="1600" dirty="0" smtClean="0"/>
              <a:t>handling, </a:t>
            </a:r>
            <a:r>
              <a:rPr lang="da-DK" sz="1600" dirty="0"/>
              <a:t>er en (sand) repræsentation af et </a:t>
            </a:r>
            <a:r>
              <a:rPr lang="da-DK" sz="1600" dirty="0" smtClean="0"/>
              <a:t>sagforhold. </a:t>
            </a:r>
            <a:endParaRPr lang="da-DK" sz="32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44824"/>
            <a:ext cx="327183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955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1987" name="Rectangle 2"/>
          <p:cNvSpPr>
            <a:spLocks noGrp="1" noChangeArrowheads="1"/>
          </p:cNvSpPr>
          <p:nvPr>
            <p:ph type="title"/>
          </p:nvPr>
        </p:nvSpPr>
        <p:spPr/>
        <p:txBody>
          <a:bodyPr/>
          <a:lstStyle/>
          <a:p>
            <a:pPr eaLnBrk="1" hangingPunct="1"/>
            <a:r>
              <a:rPr lang="da-DK" smtClean="0"/>
              <a:t>Overskuelighed</a:t>
            </a:r>
          </a:p>
        </p:txBody>
      </p:sp>
      <p:sp>
        <p:nvSpPr>
          <p:cNvPr id="41988" name="Rectangle 3"/>
          <p:cNvSpPr>
            <a:spLocks noGrp="1" noChangeArrowheads="1"/>
          </p:cNvSpPr>
          <p:nvPr>
            <p:ph type="body" idx="1"/>
          </p:nvPr>
        </p:nvSpPr>
        <p:spPr/>
        <p:txBody>
          <a:bodyPr/>
          <a:lstStyle/>
          <a:p>
            <a:pPr eaLnBrk="1" hangingPunct="1">
              <a:lnSpc>
                <a:spcPct val="80000"/>
              </a:lnSpc>
            </a:pPr>
            <a:r>
              <a:rPr lang="da-DK" sz="2000" smtClean="0"/>
              <a:t>Numerering med decimalsystemet:</a:t>
            </a:r>
          </a:p>
          <a:p>
            <a:pPr eaLnBrk="1" hangingPunct="1">
              <a:lnSpc>
                <a:spcPct val="80000"/>
              </a:lnSpc>
            </a:pPr>
            <a:endParaRPr lang="da-DK" sz="2000" smtClean="0"/>
          </a:p>
          <a:p>
            <a:pPr eaLnBrk="1" hangingPunct="1">
              <a:lnSpc>
                <a:spcPct val="80000"/>
              </a:lnSpc>
            </a:pPr>
            <a:r>
              <a:rPr lang="da-DK" sz="2000" smtClean="0"/>
              <a:t>	1. niveau: 1, 2 …</a:t>
            </a:r>
          </a:p>
          <a:p>
            <a:pPr eaLnBrk="1" hangingPunct="1">
              <a:lnSpc>
                <a:spcPct val="80000"/>
              </a:lnSpc>
            </a:pPr>
            <a:r>
              <a:rPr lang="da-DK" sz="2000" smtClean="0"/>
              <a:t>  	     2. niveau: 2.1, 2.2, …</a:t>
            </a:r>
          </a:p>
          <a:p>
            <a:pPr eaLnBrk="1" hangingPunct="1">
              <a:lnSpc>
                <a:spcPct val="80000"/>
              </a:lnSpc>
            </a:pPr>
            <a:r>
              <a:rPr lang="da-DK" sz="2000" smtClean="0"/>
              <a:t>		3. niveau: 2.3.1, 2.3.2, 2.3.2.3, 2.3.2.4 …</a:t>
            </a:r>
          </a:p>
          <a:p>
            <a:pPr eaLnBrk="1" hangingPunct="1">
              <a:lnSpc>
                <a:spcPct val="80000"/>
              </a:lnSpc>
            </a:pPr>
            <a:r>
              <a:rPr lang="da-DK" sz="2000" smtClean="0"/>
              <a:t>  		     4. niveau:  2.3.2.1, 2.3.2.2 …</a:t>
            </a:r>
          </a:p>
          <a:p>
            <a:pPr eaLnBrk="1" hangingPunct="1">
              <a:lnSpc>
                <a:spcPct val="80000"/>
              </a:lnSpc>
            </a:pPr>
            <a:r>
              <a:rPr lang="da-DK" sz="2000" smtClean="0"/>
              <a:t>			5. niveau: 2.3.2.1.1, 2.1.2.1.2,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3011" name="Rectangle 2"/>
          <p:cNvSpPr>
            <a:spLocks noGrp="1" noChangeArrowheads="1"/>
          </p:cNvSpPr>
          <p:nvPr>
            <p:ph type="title"/>
          </p:nvPr>
        </p:nvSpPr>
        <p:spPr/>
        <p:txBody>
          <a:bodyPr/>
          <a:lstStyle/>
          <a:p>
            <a:pPr eaLnBrk="1" hangingPunct="1"/>
            <a:r>
              <a:rPr lang="da-DK" smtClean="0"/>
              <a:t>Overskuelighed</a:t>
            </a:r>
          </a:p>
        </p:txBody>
      </p:sp>
      <p:sp>
        <p:nvSpPr>
          <p:cNvPr id="43012" name="Rectangle 3"/>
          <p:cNvSpPr>
            <a:spLocks noGrp="1" noChangeArrowheads="1"/>
          </p:cNvSpPr>
          <p:nvPr>
            <p:ph type="body" idx="1"/>
          </p:nvPr>
        </p:nvSpPr>
        <p:spPr/>
        <p:txBody>
          <a:bodyPr/>
          <a:lstStyle/>
          <a:p>
            <a:pPr eaLnBrk="1" hangingPunct="1">
              <a:lnSpc>
                <a:spcPct val="80000"/>
              </a:lnSpc>
            </a:pPr>
            <a:r>
              <a:rPr lang="da-DK" sz="2000" smtClean="0"/>
              <a:t>Numerering med bogstaver og tal:</a:t>
            </a:r>
          </a:p>
          <a:p>
            <a:pPr eaLnBrk="1" hangingPunct="1">
              <a:lnSpc>
                <a:spcPct val="80000"/>
              </a:lnSpc>
            </a:pPr>
            <a:r>
              <a:rPr lang="da-DK" sz="2000" smtClean="0"/>
              <a:t> </a:t>
            </a:r>
          </a:p>
          <a:p>
            <a:pPr eaLnBrk="1" hangingPunct="1">
              <a:lnSpc>
                <a:spcPct val="80000"/>
              </a:lnSpc>
            </a:pPr>
            <a:r>
              <a:rPr lang="da-DK" sz="2000" smtClean="0"/>
              <a:t>	romertal: I, II, …</a:t>
            </a:r>
          </a:p>
          <a:p>
            <a:pPr eaLnBrk="1" hangingPunct="1">
              <a:lnSpc>
                <a:spcPct val="80000"/>
              </a:lnSpc>
            </a:pPr>
            <a:r>
              <a:rPr lang="da-DK" sz="2000" smtClean="0"/>
              <a:t>  	     store bogstaver: A, B, C, …</a:t>
            </a:r>
          </a:p>
          <a:p>
            <a:pPr eaLnBrk="1" hangingPunct="1">
              <a:lnSpc>
                <a:spcPct val="80000"/>
              </a:lnSpc>
            </a:pPr>
            <a:r>
              <a:rPr lang="da-DK" sz="2000" smtClean="0"/>
              <a:t>		arabertal: 1, 2, 3, 4, … </a:t>
            </a:r>
          </a:p>
          <a:p>
            <a:pPr eaLnBrk="1" hangingPunct="1">
              <a:lnSpc>
                <a:spcPct val="80000"/>
              </a:lnSpc>
            </a:pPr>
            <a:r>
              <a:rPr lang="da-DK" sz="2000" smtClean="0"/>
              <a:t>  		små bogstaver: a, b, c, d, e, …</a:t>
            </a:r>
          </a:p>
          <a:p>
            <a:pPr eaLnBrk="1" hangingPunct="1">
              <a:lnSpc>
                <a:spcPct val="80000"/>
              </a:lnSpc>
            </a:pPr>
            <a:r>
              <a:rPr lang="da-DK" sz="2000" smtClean="0"/>
              <a:t>			små romertal: i, ii, iii, iv, v, vi,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4035" name="Rectangle 2"/>
          <p:cNvSpPr>
            <a:spLocks noGrp="1" noChangeArrowheads="1"/>
          </p:cNvSpPr>
          <p:nvPr>
            <p:ph type="title"/>
          </p:nvPr>
        </p:nvSpPr>
        <p:spPr/>
        <p:txBody>
          <a:bodyPr/>
          <a:lstStyle/>
          <a:p>
            <a:pPr eaLnBrk="1" hangingPunct="1"/>
            <a:r>
              <a:rPr lang="da-DK" smtClean="0"/>
              <a:t>Rækkefølge</a:t>
            </a:r>
          </a:p>
        </p:txBody>
      </p:sp>
      <p:sp>
        <p:nvSpPr>
          <p:cNvPr id="352259" name="Rectangle 3"/>
          <p:cNvSpPr>
            <a:spLocks noGrp="1" noChangeArrowheads="1"/>
          </p:cNvSpPr>
          <p:nvPr>
            <p:ph type="body" idx="1"/>
          </p:nvPr>
        </p:nvSpPr>
        <p:spPr/>
        <p:txBody>
          <a:bodyPr/>
          <a:lstStyle/>
          <a:p>
            <a:pPr eaLnBrk="1" hangingPunct="1"/>
            <a:r>
              <a:rPr lang="da-DK" sz="2400" smtClean="0"/>
              <a:t>Normalt bør indholdet af en tekst ikke deles ind i flere end </a:t>
            </a:r>
            <a:r>
              <a:rPr lang="da-DK" sz="2400" b="1" smtClean="0"/>
              <a:t>5 dele på samme niveau</a:t>
            </a:r>
            <a:r>
              <a:rPr lang="da-DK" sz="2400" smtClean="0"/>
              <a:t>. </a:t>
            </a:r>
          </a:p>
          <a:p>
            <a:pPr eaLnBrk="1" hangingPunct="1"/>
            <a:r>
              <a:rPr lang="da-DK" sz="2400" smtClean="0"/>
              <a:t>Hverken læseren eller skribenten kan nemlig huske mere end 5 størrelser på samme niveau, det gælder både hvordan sætninger hænger sammen til afsnit og hvordan afsnit hænger sammen i paragraffer. </a:t>
            </a:r>
          </a:p>
          <a:p>
            <a:pPr eaLnBrk="1" hangingPunct="1"/>
            <a:r>
              <a:rPr lang="da-DK" sz="2400" smtClean="0"/>
              <a:t>Men læsere kan godt overskue 5 paragraffer med 5 afsnit i hver paragraf.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2259">
                                            <p:txEl>
                                              <p:pRg st="1" end="1"/>
                                            </p:txEl>
                                          </p:spTgt>
                                        </p:tgtEl>
                                        <p:attrNameLst>
                                          <p:attrName>style.visibility</p:attrName>
                                        </p:attrNameLst>
                                      </p:cBhvr>
                                      <p:to>
                                        <p:strVal val="visible"/>
                                      </p:to>
                                    </p:set>
                                    <p:animEffect transition="in" filter="box(in)">
                                      <p:cBhvr>
                                        <p:cTn id="7" dur="500"/>
                                        <p:tgtEl>
                                          <p:spTgt spid="352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2259">
                                            <p:txEl>
                                              <p:pRg st="2" end="2"/>
                                            </p:txEl>
                                          </p:spTgt>
                                        </p:tgtEl>
                                        <p:attrNameLst>
                                          <p:attrName>style.visibility</p:attrName>
                                        </p:attrNameLst>
                                      </p:cBhvr>
                                      <p:to>
                                        <p:strVal val="visible"/>
                                      </p:to>
                                    </p:set>
                                    <p:animEffect transition="in" filter="box(in)">
                                      <p:cBhvr>
                                        <p:cTn id="12" dur="5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5059" name="Rectangle 2"/>
          <p:cNvSpPr>
            <a:spLocks noGrp="1" noChangeArrowheads="1"/>
          </p:cNvSpPr>
          <p:nvPr>
            <p:ph type="title"/>
          </p:nvPr>
        </p:nvSpPr>
        <p:spPr/>
        <p:txBody>
          <a:bodyPr/>
          <a:lstStyle/>
          <a:p>
            <a:pPr eaLnBrk="1" hangingPunct="1"/>
            <a:r>
              <a:rPr lang="da-DK" sz="3600" smtClean="0"/>
              <a:t>Typografiske tegn</a:t>
            </a:r>
          </a:p>
        </p:txBody>
      </p:sp>
      <p:sp>
        <p:nvSpPr>
          <p:cNvPr id="360451" name="Rectangle 3"/>
          <p:cNvSpPr>
            <a:spLocks noGrp="1" noChangeArrowheads="1"/>
          </p:cNvSpPr>
          <p:nvPr>
            <p:ph type="body" idx="1"/>
          </p:nvPr>
        </p:nvSpPr>
        <p:spPr>
          <a:xfrm>
            <a:off x="428625" y="1643063"/>
            <a:ext cx="8229600" cy="4000500"/>
          </a:xfrm>
        </p:spPr>
        <p:txBody>
          <a:bodyPr/>
          <a:lstStyle/>
          <a:p>
            <a:pPr eaLnBrk="1" hangingPunct="1">
              <a:lnSpc>
                <a:spcPct val="90000"/>
              </a:lnSpc>
            </a:pPr>
            <a:r>
              <a:rPr lang="da-DK" sz="2000" b="1" smtClean="0"/>
              <a:t>Typografiske tegn</a:t>
            </a:r>
            <a:r>
              <a:rPr lang="da-DK" sz="2000" smtClean="0"/>
              <a:t> </a:t>
            </a:r>
          </a:p>
          <a:p>
            <a:pPr eaLnBrk="1" hangingPunct="1">
              <a:lnSpc>
                <a:spcPct val="90000"/>
              </a:lnSpc>
            </a:pPr>
            <a:r>
              <a:rPr lang="da-DK" sz="2000" smtClean="0"/>
              <a:t>gør niveauerne i indholdet  overskuelige!</a:t>
            </a:r>
          </a:p>
          <a:p>
            <a:pPr lvl="1" eaLnBrk="1" hangingPunct="1">
              <a:lnSpc>
                <a:spcPct val="90000"/>
              </a:lnSpc>
            </a:pPr>
            <a:r>
              <a:rPr lang="da-DK" sz="1800" smtClean="0"/>
              <a:t>a) overskrifter, </a:t>
            </a:r>
          </a:p>
          <a:p>
            <a:pPr lvl="1" eaLnBrk="1" hangingPunct="1">
              <a:lnSpc>
                <a:spcPct val="90000"/>
              </a:lnSpc>
            </a:pPr>
            <a:r>
              <a:rPr lang="da-DK" sz="1800" smtClean="0"/>
              <a:t>b) afsnit med dobbelt linjeafstand, </a:t>
            </a:r>
          </a:p>
          <a:p>
            <a:pPr lvl="1" eaLnBrk="1" hangingPunct="1">
              <a:lnSpc>
                <a:spcPct val="90000"/>
              </a:lnSpc>
            </a:pPr>
            <a:r>
              <a:rPr lang="da-DK" sz="1800" smtClean="0"/>
              <a:t>c) afsnit med enkelt linjeafstand og 3 anslags indrykning, </a:t>
            </a:r>
          </a:p>
          <a:p>
            <a:pPr lvl="1" eaLnBrk="1" hangingPunct="1">
              <a:lnSpc>
                <a:spcPct val="90000"/>
              </a:lnSpc>
            </a:pPr>
            <a:r>
              <a:rPr lang="da-DK" sz="1800" smtClean="0"/>
              <a:t>d) punktum, </a:t>
            </a:r>
          </a:p>
          <a:p>
            <a:pPr lvl="1" eaLnBrk="1" hangingPunct="1">
              <a:lnSpc>
                <a:spcPct val="90000"/>
              </a:lnSpc>
            </a:pPr>
            <a:r>
              <a:rPr lang="da-DK" sz="1800" smtClean="0"/>
              <a:t>e) kolon og semikolon, </a:t>
            </a:r>
          </a:p>
          <a:p>
            <a:pPr lvl="1" eaLnBrk="1" hangingPunct="1">
              <a:lnSpc>
                <a:spcPct val="90000"/>
              </a:lnSpc>
            </a:pPr>
            <a:r>
              <a:rPr lang="da-DK" sz="1800" smtClean="0"/>
              <a:t>f) komma, </a:t>
            </a:r>
          </a:p>
          <a:p>
            <a:pPr lvl="1" eaLnBrk="1" hangingPunct="1">
              <a:lnSpc>
                <a:spcPct val="90000"/>
              </a:lnSpc>
            </a:pPr>
            <a:r>
              <a:rPr lang="da-DK" sz="1800" smtClean="0"/>
              <a:t>g) nummerering! </a:t>
            </a:r>
          </a:p>
          <a:p>
            <a:pPr lvl="1" eaLnBrk="1" hangingPunct="1">
              <a:lnSpc>
                <a:spcPct val="90000"/>
              </a:lnSpc>
            </a:pPr>
            <a:r>
              <a:rPr lang="da-DK" sz="1800" smtClean="0"/>
              <a:t>Marker parentetisk stof med </a:t>
            </a:r>
          </a:p>
          <a:p>
            <a:pPr lvl="2" eaLnBrk="1" hangingPunct="1">
              <a:lnSpc>
                <a:spcPct val="90000"/>
              </a:lnSpc>
            </a:pPr>
            <a:r>
              <a:rPr lang="da-DK" sz="1600" smtClean="0"/>
              <a:t>h) tankestreg, </a:t>
            </a:r>
          </a:p>
          <a:p>
            <a:pPr lvl="2" eaLnBrk="1" hangingPunct="1">
              <a:lnSpc>
                <a:spcPct val="90000"/>
              </a:lnSpc>
            </a:pPr>
            <a:r>
              <a:rPr lang="da-DK" sz="1600" smtClean="0"/>
              <a:t>i) kommaer, </a:t>
            </a:r>
          </a:p>
          <a:p>
            <a:pPr lvl="2" eaLnBrk="1" hangingPunct="1">
              <a:lnSpc>
                <a:spcPct val="90000"/>
              </a:lnSpc>
            </a:pPr>
            <a:r>
              <a:rPr lang="da-DK" sz="1600" smtClean="0"/>
              <a:t>j) parenteser!</a:t>
            </a:r>
            <a:endParaRPr lang="da-DK" smtClean="0"/>
          </a:p>
          <a:p>
            <a:pPr eaLnBrk="1" hangingPunct="1">
              <a:lnSpc>
                <a:spcPct val="90000"/>
              </a:lnSpc>
            </a:pPr>
            <a:endParaRPr lang="da-DK"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0451">
                                            <p:txEl>
                                              <p:pRg st="2" end="2"/>
                                            </p:txEl>
                                          </p:spTgt>
                                        </p:tgtEl>
                                        <p:attrNameLst>
                                          <p:attrName>style.visibility</p:attrName>
                                        </p:attrNameLst>
                                      </p:cBhvr>
                                      <p:to>
                                        <p:strVal val="visible"/>
                                      </p:to>
                                    </p:set>
                                    <p:animEffect transition="in" filter="box(in)">
                                      <p:cBhvr>
                                        <p:cTn id="7" dur="500"/>
                                        <p:tgtEl>
                                          <p:spTgt spid="3604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0451">
                                            <p:txEl>
                                              <p:pRg st="3" end="3"/>
                                            </p:txEl>
                                          </p:spTgt>
                                        </p:tgtEl>
                                        <p:attrNameLst>
                                          <p:attrName>style.visibility</p:attrName>
                                        </p:attrNameLst>
                                      </p:cBhvr>
                                      <p:to>
                                        <p:strVal val="visible"/>
                                      </p:to>
                                    </p:set>
                                    <p:animEffect transition="in" filter="box(in)">
                                      <p:cBhvr>
                                        <p:cTn id="12" dur="500"/>
                                        <p:tgtEl>
                                          <p:spTgt spid="36045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60451">
                                            <p:txEl>
                                              <p:pRg st="4" end="4"/>
                                            </p:txEl>
                                          </p:spTgt>
                                        </p:tgtEl>
                                        <p:attrNameLst>
                                          <p:attrName>style.visibility</p:attrName>
                                        </p:attrNameLst>
                                      </p:cBhvr>
                                      <p:to>
                                        <p:strVal val="visible"/>
                                      </p:to>
                                    </p:set>
                                    <p:animEffect transition="in" filter="box(in)">
                                      <p:cBhvr>
                                        <p:cTn id="17" dur="500"/>
                                        <p:tgtEl>
                                          <p:spTgt spid="3604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60451">
                                            <p:txEl>
                                              <p:pRg st="5" end="5"/>
                                            </p:txEl>
                                          </p:spTgt>
                                        </p:tgtEl>
                                        <p:attrNameLst>
                                          <p:attrName>style.visibility</p:attrName>
                                        </p:attrNameLst>
                                      </p:cBhvr>
                                      <p:to>
                                        <p:strVal val="visible"/>
                                      </p:to>
                                    </p:set>
                                    <p:animEffect transition="in" filter="box(in)">
                                      <p:cBhvr>
                                        <p:cTn id="22" dur="500"/>
                                        <p:tgtEl>
                                          <p:spTgt spid="3604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60451">
                                            <p:txEl>
                                              <p:pRg st="6" end="6"/>
                                            </p:txEl>
                                          </p:spTgt>
                                        </p:tgtEl>
                                        <p:attrNameLst>
                                          <p:attrName>style.visibility</p:attrName>
                                        </p:attrNameLst>
                                      </p:cBhvr>
                                      <p:to>
                                        <p:strVal val="visible"/>
                                      </p:to>
                                    </p:set>
                                    <p:animEffect transition="in" filter="box(in)">
                                      <p:cBhvr>
                                        <p:cTn id="27" dur="500"/>
                                        <p:tgtEl>
                                          <p:spTgt spid="36045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60451">
                                            <p:txEl>
                                              <p:pRg st="7" end="7"/>
                                            </p:txEl>
                                          </p:spTgt>
                                        </p:tgtEl>
                                        <p:attrNameLst>
                                          <p:attrName>style.visibility</p:attrName>
                                        </p:attrNameLst>
                                      </p:cBhvr>
                                      <p:to>
                                        <p:strVal val="visible"/>
                                      </p:to>
                                    </p:set>
                                    <p:animEffect transition="in" filter="box(in)">
                                      <p:cBhvr>
                                        <p:cTn id="32" dur="500"/>
                                        <p:tgtEl>
                                          <p:spTgt spid="36045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60451">
                                            <p:txEl>
                                              <p:pRg st="8" end="8"/>
                                            </p:txEl>
                                          </p:spTgt>
                                        </p:tgtEl>
                                        <p:attrNameLst>
                                          <p:attrName>style.visibility</p:attrName>
                                        </p:attrNameLst>
                                      </p:cBhvr>
                                      <p:to>
                                        <p:strVal val="visible"/>
                                      </p:to>
                                    </p:set>
                                    <p:animEffect transition="in" filter="box(in)">
                                      <p:cBhvr>
                                        <p:cTn id="37" dur="500"/>
                                        <p:tgtEl>
                                          <p:spTgt spid="36045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60451">
                                            <p:txEl>
                                              <p:pRg st="9" end="9"/>
                                            </p:txEl>
                                          </p:spTgt>
                                        </p:tgtEl>
                                        <p:attrNameLst>
                                          <p:attrName>style.visibility</p:attrName>
                                        </p:attrNameLst>
                                      </p:cBhvr>
                                      <p:to>
                                        <p:strVal val="visible"/>
                                      </p:to>
                                    </p:set>
                                    <p:animEffect transition="in" filter="box(in)">
                                      <p:cBhvr>
                                        <p:cTn id="42" dur="500"/>
                                        <p:tgtEl>
                                          <p:spTgt spid="360451">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360451">
                                            <p:txEl>
                                              <p:pRg st="10" end="10"/>
                                            </p:txEl>
                                          </p:spTgt>
                                        </p:tgtEl>
                                        <p:attrNameLst>
                                          <p:attrName>style.visibility</p:attrName>
                                        </p:attrNameLst>
                                      </p:cBhvr>
                                      <p:to>
                                        <p:strVal val="visible"/>
                                      </p:to>
                                    </p:set>
                                    <p:animEffect transition="in" filter="box(in)">
                                      <p:cBhvr>
                                        <p:cTn id="47" dur="500"/>
                                        <p:tgtEl>
                                          <p:spTgt spid="360451">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360451">
                                            <p:txEl>
                                              <p:pRg st="11" end="11"/>
                                            </p:txEl>
                                          </p:spTgt>
                                        </p:tgtEl>
                                        <p:attrNameLst>
                                          <p:attrName>style.visibility</p:attrName>
                                        </p:attrNameLst>
                                      </p:cBhvr>
                                      <p:to>
                                        <p:strVal val="visible"/>
                                      </p:to>
                                    </p:set>
                                    <p:animEffect transition="in" filter="box(in)">
                                      <p:cBhvr>
                                        <p:cTn id="52" dur="500"/>
                                        <p:tgtEl>
                                          <p:spTgt spid="360451">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360451">
                                            <p:txEl>
                                              <p:pRg st="12" end="12"/>
                                            </p:txEl>
                                          </p:spTgt>
                                        </p:tgtEl>
                                        <p:attrNameLst>
                                          <p:attrName>style.visibility</p:attrName>
                                        </p:attrNameLst>
                                      </p:cBhvr>
                                      <p:to>
                                        <p:strVal val="visible"/>
                                      </p:to>
                                    </p:set>
                                    <p:animEffect transition="in" filter="box(in)">
                                      <p:cBhvr>
                                        <p:cTn id="57" dur="500"/>
                                        <p:tgtEl>
                                          <p:spTgt spid="3604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6083" name="Rectangle 2"/>
          <p:cNvSpPr>
            <a:spLocks noGrp="1" noChangeArrowheads="1"/>
          </p:cNvSpPr>
          <p:nvPr>
            <p:ph type="title"/>
          </p:nvPr>
        </p:nvSpPr>
        <p:spPr>
          <a:xfrm>
            <a:off x="457200" y="354013"/>
            <a:ext cx="8231188" cy="987425"/>
          </a:xfrm>
          <a:noFill/>
        </p:spPr>
        <p:txBody>
          <a:bodyPr lIns="0" tIns="0" rIns="0" bIns="0"/>
          <a:lstStyle/>
          <a:p>
            <a:pPr eaLnBrk="1" hangingPunct="1"/>
            <a:r>
              <a:rPr lang="da-DK" smtClean="0"/>
              <a:t>Komposition	</a:t>
            </a:r>
          </a:p>
        </p:txBody>
      </p:sp>
      <p:sp>
        <p:nvSpPr>
          <p:cNvPr id="46084" name="Rectangle 3"/>
          <p:cNvSpPr>
            <a:spLocks noGrp="1" noChangeArrowheads="1"/>
          </p:cNvSpPr>
          <p:nvPr>
            <p:ph type="body" idx="1"/>
          </p:nvPr>
        </p:nvSpPr>
        <p:spPr>
          <a:xfrm>
            <a:off x="457200" y="1628775"/>
            <a:ext cx="8231188" cy="3675063"/>
          </a:xfrm>
          <a:noFill/>
        </p:spPr>
        <p:txBody>
          <a:bodyPr lIns="0" tIns="0" rIns="0" bIns="0"/>
          <a:lstStyle/>
          <a:p>
            <a:pPr eaLnBrk="1" hangingPunct="1"/>
            <a:endParaRPr lang="da-DK" smtClean="0"/>
          </a:p>
          <a:p>
            <a:pPr eaLnBrk="1" hangingPunct="1"/>
            <a:r>
              <a:rPr lang="da-DK" smtClean="0"/>
              <a:t>1/ Min lillebror og jeg gik en gang ude på en mark. 2/Så skulle han tisse 3/ og samtidig så vi et hus der brændte. 4/ Min lillebror tissede hen mod ilden, 5/ men han kunne ikke nå. 6/ Så løb han hen og tissede på ilden, 7/ og så var ilden slukket. 8/ Det reddede huset. </a:t>
            </a:r>
          </a:p>
          <a:p>
            <a:pPr eaLnBrk="1" hangingPunct="1"/>
            <a:r>
              <a:rPr lang="da-DK" smtClean="0"/>
              <a:t>                   </a:t>
            </a:r>
            <a:r>
              <a:rPr lang="da-DK" sz="2000" smtClean="0"/>
              <a:t>Hindbærbrus og Kragetæer nr. 9 1972 </a:t>
            </a:r>
          </a:p>
          <a:p>
            <a:pPr eaLnBrk="1" hangingPunct="1"/>
            <a:endParaRPr lang="da-DK" sz="2000" smtClean="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7107" name="Rectangle 2"/>
          <p:cNvSpPr>
            <a:spLocks noGrp="1" noChangeArrowheads="1"/>
          </p:cNvSpPr>
          <p:nvPr>
            <p:ph type="title"/>
          </p:nvPr>
        </p:nvSpPr>
        <p:spPr/>
        <p:txBody>
          <a:bodyPr/>
          <a:lstStyle/>
          <a:p>
            <a:pPr eaLnBrk="1" hangingPunct="1"/>
            <a:r>
              <a:rPr lang="da-DK" smtClean="0"/>
              <a:t>Komposition	</a:t>
            </a:r>
          </a:p>
        </p:txBody>
      </p:sp>
      <p:sp>
        <p:nvSpPr>
          <p:cNvPr id="47108" name="Rectangle 3"/>
          <p:cNvSpPr>
            <a:spLocks noGrp="1" noChangeArrowheads="1"/>
          </p:cNvSpPr>
          <p:nvPr>
            <p:ph type="body" idx="1"/>
          </p:nvPr>
        </p:nvSpPr>
        <p:spPr>
          <a:xfrm>
            <a:off x="457200" y="1628775"/>
            <a:ext cx="4381500" cy="3671888"/>
          </a:xfrm>
        </p:spPr>
        <p:txBody>
          <a:bodyPr/>
          <a:lstStyle/>
          <a:p>
            <a:pPr eaLnBrk="1" hangingPunct="1">
              <a:lnSpc>
                <a:spcPct val="80000"/>
              </a:lnSpc>
            </a:pPr>
            <a:r>
              <a:rPr lang="da-DK" sz="1600" smtClean="0"/>
              <a:t>I </a:t>
            </a:r>
          </a:p>
          <a:p>
            <a:pPr eaLnBrk="1" hangingPunct="1">
              <a:lnSpc>
                <a:spcPct val="80000"/>
              </a:lnSpc>
            </a:pPr>
            <a:r>
              <a:rPr lang="da-DK" sz="1600" smtClean="0"/>
              <a:t>1/ Min lillebror og jeg gik en gang ude på en mark </a:t>
            </a:r>
          </a:p>
          <a:p>
            <a:pPr eaLnBrk="1" hangingPunct="1">
              <a:lnSpc>
                <a:spcPct val="80000"/>
              </a:lnSpc>
            </a:pPr>
            <a:endParaRPr lang="da-DK" sz="1600" smtClean="0"/>
          </a:p>
          <a:p>
            <a:pPr eaLnBrk="1" hangingPunct="1">
              <a:lnSpc>
                <a:spcPct val="80000"/>
              </a:lnSpc>
            </a:pPr>
            <a:r>
              <a:rPr lang="da-DK" sz="1600" smtClean="0"/>
              <a:t>II</a:t>
            </a:r>
          </a:p>
          <a:p>
            <a:pPr eaLnBrk="1" hangingPunct="1">
              <a:lnSpc>
                <a:spcPct val="80000"/>
              </a:lnSpc>
            </a:pPr>
            <a:r>
              <a:rPr lang="da-DK" sz="1600" smtClean="0"/>
              <a:t>2/ Så skulle han tisse 3/ og samtidig så vi et hus der brændte. 4/ Min lillebror tissede hen mod ilden, 5/ men han kunne ikke nå. 6/ Så løb han hen og tissede på ilden, 7/ og så var ilden slukket. </a:t>
            </a:r>
          </a:p>
          <a:p>
            <a:pPr eaLnBrk="1" hangingPunct="1">
              <a:lnSpc>
                <a:spcPct val="80000"/>
              </a:lnSpc>
            </a:pPr>
            <a:r>
              <a:rPr lang="da-DK" sz="1600" smtClean="0"/>
              <a:t>            </a:t>
            </a:r>
          </a:p>
          <a:p>
            <a:pPr eaLnBrk="1" hangingPunct="1">
              <a:lnSpc>
                <a:spcPct val="80000"/>
              </a:lnSpc>
            </a:pPr>
            <a:r>
              <a:rPr lang="da-DK" sz="1600" smtClean="0"/>
              <a:t>III</a:t>
            </a:r>
          </a:p>
          <a:p>
            <a:pPr eaLnBrk="1" hangingPunct="1">
              <a:lnSpc>
                <a:spcPct val="80000"/>
              </a:lnSpc>
            </a:pPr>
            <a:r>
              <a:rPr lang="da-DK" sz="1600" smtClean="0"/>
              <a:t>8/ Det reddede huset.</a:t>
            </a:r>
          </a:p>
          <a:p>
            <a:pPr eaLnBrk="1" hangingPunct="1">
              <a:lnSpc>
                <a:spcPct val="80000"/>
              </a:lnSpc>
            </a:pPr>
            <a:endParaRPr lang="da-DK" sz="16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8131" name="Rectangle 2"/>
          <p:cNvSpPr>
            <a:spLocks noGrp="1" noChangeArrowheads="1"/>
          </p:cNvSpPr>
          <p:nvPr>
            <p:ph type="title"/>
          </p:nvPr>
        </p:nvSpPr>
        <p:spPr/>
        <p:txBody>
          <a:bodyPr/>
          <a:lstStyle/>
          <a:p>
            <a:pPr eaLnBrk="1" hangingPunct="1"/>
            <a:r>
              <a:rPr lang="da-DK" smtClean="0"/>
              <a:t>Komposition	</a:t>
            </a:r>
          </a:p>
        </p:txBody>
      </p:sp>
      <p:sp>
        <p:nvSpPr>
          <p:cNvPr id="48132" name="Rectangle 3"/>
          <p:cNvSpPr>
            <a:spLocks noGrp="1" noChangeArrowheads="1"/>
          </p:cNvSpPr>
          <p:nvPr>
            <p:ph type="body" idx="1"/>
          </p:nvPr>
        </p:nvSpPr>
        <p:spPr>
          <a:xfrm>
            <a:off x="457200" y="1628775"/>
            <a:ext cx="4116388" cy="3671888"/>
          </a:xfrm>
        </p:spPr>
        <p:txBody>
          <a:bodyPr/>
          <a:lstStyle/>
          <a:p>
            <a:pPr algn="ctr" eaLnBrk="1" hangingPunct="1">
              <a:lnSpc>
                <a:spcPct val="80000"/>
              </a:lnSpc>
            </a:pPr>
            <a:r>
              <a:rPr lang="da-DK" sz="2400" smtClean="0"/>
              <a:t> A</a:t>
            </a:r>
          </a:p>
          <a:p>
            <a:pPr eaLnBrk="1" hangingPunct="1">
              <a:lnSpc>
                <a:spcPct val="80000"/>
              </a:lnSpc>
            </a:pPr>
            <a:r>
              <a:rPr lang="da-DK" sz="2400" smtClean="0"/>
              <a:t>2/ Så skulle han tisse 3/ og samtidig så vi et hus der brændte. </a:t>
            </a:r>
          </a:p>
          <a:p>
            <a:pPr eaLnBrk="1" hangingPunct="1">
              <a:lnSpc>
                <a:spcPct val="80000"/>
              </a:lnSpc>
            </a:pPr>
            <a:r>
              <a:rPr lang="da-DK" sz="2400" smtClean="0"/>
              <a:t>                 B</a:t>
            </a:r>
          </a:p>
          <a:p>
            <a:pPr eaLnBrk="1" hangingPunct="1">
              <a:lnSpc>
                <a:spcPct val="80000"/>
              </a:lnSpc>
            </a:pPr>
            <a:r>
              <a:rPr lang="da-DK" sz="2400" smtClean="0"/>
              <a:t>4/ Min lillebror tissede hen mod ilden, 5/ men han kunne ikke nå. 6/ Så løb han hen og tissede på ilden, 7/ og så var ilden slukket.</a:t>
            </a:r>
          </a:p>
          <a:p>
            <a:pPr eaLnBrk="1" hangingPunct="1">
              <a:lnSpc>
                <a:spcPct val="80000"/>
              </a:lnSpc>
            </a:pPr>
            <a:endParaRPr lang="da-DK" sz="2400" smtClean="0"/>
          </a:p>
        </p:txBody>
      </p:sp>
      <p:sp>
        <p:nvSpPr>
          <p:cNvPr id="48133" name="Text Box 4"/>
          <p:cNvSpPr txBox="1">
            <a:spLocks noChangeArrowheads="1"/>
          </p:cNvSpPr>
          <p:nvPr/>
        </p:nvSpPr>
        <p:spPr bwMode="auto">
          <a:xfrm>
            <a:off x="5037138" y="1628775"/>
            <a:ext cx="3455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50000"/>
              </a:spcBef>
            </a:pPr>
            <a:endParaRPr lang="da-DK">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9155" name="Rectangle 2"/>
          <p:cNvSpPr>
            <a:spLocks noGrp="1" noChangeArrowheads="1"/>
          </p:cNvSpPr>
          <p:nvPr>
            <p:ph type="title"/>
          </p:nvPr>
        </p:nvSpPr>
        <p:spPr/>
        <p:txBody>
          <a:bodyPr/>
          <a:lstStyle/>
          <a:p>
            <a:pPr eaLnBrk="1" hangingPunct="1"/>
            <a:r>
              <a:rPr lang="da-DK" smtClean="0"/>
              <a:t>Komposition	</a:t>
            </a:r>
          </a:p>
        </p:txBody>
      </p:sp>
      <p:sp>
        <p:nvSpPr>
          <p:cNvPr id="49156" name="Rectangle 3"/>
          <p:cNvSpPr>
            <a:spLocks noGrp="1" noChangeArrowheads="1"/>
          </p:cNvSpPr>
          <p:nvPr>
            <p:ph type="body" idx="1"/>
          </p:nvPr>
        </p:nvSpPr>
        <p:spPr>
          <a:xfrm>
            <a:off x="457200" y="1628775"/>
            <a:ext cx="4514850" cy="3671888"/>
          </a:xfrm>
        </p:spPr>
        <p:txBody>
          <a:bodyPr/>
          <a:lstStyle/>
          <a:p>
            <a:pPr algn="ctr" eaLnBrk="1" hangingPunct="1">
              <a:lnSpc>
                <a:spcPct val="80000"/>
              </a:lnSpc>
            </a:pPr>
            <a:r>
              <a:rPr lang="da-DK" sz="1800" smtClean="0"/>
              <a:t>               A 1</a:t>
            </a:r>
          </a:p>
          <a:p>
            <a:pPr eaLnBrk="1" hangingPunct="1">
              <a:lnSpc>
                <a:spcPct val="80000"/>
              </a:lnSpc>
            </a:pPr>
            <a:r>
              <a:rPr lang="da-DK" sz="1800" smtClean="0"/>
              <a:t>2/ Så skulle han tisse </a:t>
            </a:r>
          </a:p>
          <a:p>
            <a:pPr eaLnBrk="1" hangingPunct="1">
              <a:lnSpc>
                <a:spcPct val="80000"/>
              </a:lnSpc>
            </a:pPr>
            <a:r>
              <a:rPr lang="da-DK" sz="1800" smtClean="0"/>
              <a:t>                                A 2</a:t>
            </a:r>
          </a:p>
          <a:p>
            <a:pPr eaLnBrk="1" hangingPunct="1">
              <a:lnSpc>
                <a:spcPct val="80000"/>
              </a:lnSpc>
            </a:pPr>
            <a:r>
              <a:rPr lang="da-DK" sz="1800" smtClean="0"/>
              <a:t>3/ og samtidig så vi et hus der brændte. </a:t>
            </a:r>
          </a:p>
          <a:p>
            <a:pPr eaLnBrk="1" hangingPunct="1">
              <a:lnSpc>
                <a:spcPct val="80000"/>
              </a:lnSpc>
            </a:pPr>
            <a:r>
              <a:rPr lang="da-DK" sz="1800" smtClean="0"/>
              <a:t>                  </a:t>
            </a:r>
          </a:p>
          <a:p>
            <a:pPr eaLnBrk="1" hangingPunct="1">
              <a:lnSpc>
                <a:spcPct val="80000"/>
              </a:lnSpc>
            </a:pPr>
            <a:r>
              <a:rPr lang="da-DK" sz="1800" smtClean="0"/>
              <a:t>                                B 1</a:t>
            </a:r>
          </a:p>
          <a:p>
            <a:pPr eaLnBrk="1" hangingPunct="1">
              <a:lnSpc>
                <a:spcPct val="80000"/>
              </a:lnSpc>
            </a:pPr>
            <a:r>
              <a:rPr lang="da-DK" sz="1800" smtClean="0"/>
              <a:t>4/ Min lillebror tissede hen mod ilden, 5/ men han kunne ikke nå. </a:t>
            </a:r>
          </a:p>
          <a:p>
            <a:pPr eaLnBrk="1" hangingPunct="1">
              <a:lnSpc>
                <a:spcPct val="80000"/>
              </a:lnSpc>
            </a:pPr>
            <a:r>
              <a:rPr lang="da-DK" sz="1800" smtClean="0"/>
              <a:t>                                B 2</a:t>
            </a:r>
          </a:p>
          <a:p>
            <a:pPr eaLnBrk="1" hangingPunct="1">
              <a:lnSpc>
                <a:spcPct val="80000"/>
              </a:lnSpc>
            </a:pPr>
            <a:r>
              <a:rPr lang="da-DK" sz="1800" smtClean="0"/>
              <a:t>6/ Så løb han hen og tissede på ilden, 7/ og så var ilden slukket.</a:t>
            </a:r>
          </a:p>
          <a:p>
            <a:pPr eaLnBrk="1" hangingPunct="1">
              <a:lnSpc>
                <a:spcPct val="80000"/>
              </a:lnSpc>
            </a:pPr>
            <a:endParaRPr lang="da-DK" sz="1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dsholder til sidefod 4"/>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0179" name="Rectangle 2"/>
          <p:cNvSpPr>
            <a:spLocks noGrp="1" noChangeArrowheads="1"/>
          </p:cNvSpPr>
          <p:nvPr>
            <p:ph type="title"/>
          </p:nvPr>
        </p:nvSpPr>
        <p:spPr/>
        <p:txBody>
          <a:bodyPr/>
          <a:lstStyle/>
          <a:p>
            <a:pPr eaLnBrk="1" hangingPunct="1"/>
            <a:r>
              <a:rPr lang="da-DK" smtClean="0"/>
              <a:t>Komposition	</a:t>
            </a:r>
          </a:p>
        </p:txBody>
      </p:sp>
      <p:sp>
        <p:nvSpPr>
          <p:cNvPr id="50180" name="Rectangle 3"/>
          <p:cNvSpPr>
            <a:spLocks noGrp="1" noChangeArrowheads="1"/>
          </p:cNvSpPr>
          <p:nvPr>
            <p:ph type="body" sz="half" idx="1"/>
          </p:nvPr>
        </p:nvSpPr>
        <p:spPr>
          <a:xfrm>
            <a:off x="457200" y="1628775"/>
            <a:ext cx="4043363" cy="3671888"/>
          </a:xfrm>
        </p:spPr>
        <p:txBody>
          <a:bodyPr/>
          <a:lstStyle/>
          <a:p>
            <a:pPr eaLnBrk="1" hangingPunct="1">
              <a:lnSpc>
                <a:spcPct val="80000"/>
              </a:lnSpc>
            </a:pPr>
            <a:r>
              <a:rPr lang="da-DK" sz="1800" smtClean="0"/>
              <a:t>B  1  a </a:t>
            </a:r>
          </a:p>
          <a:p>
            <a:pPr eaLnBrk="1" hangingPunct="1">
              <a:lnSpc>
                <a:spcPct val="80000"/>
              </a:lnSpc>
            </a:pPr>
            <a:r>
              <a:rPr lang="da-DK" sz="1800" smtClean="0"/>
              <a:t>4/ Min lillebror tissede hen mod ilden, </a:t>
            </a:r>
          </a:p>
          <a:p>
            <a:pPr eaLnBrk="1" hangingPunct="1">
              <a:lnSpc>
                <a:spcPct val="80000"/>
              </a:lnSpc>
            </a:pPr>
            <a:r>
              <a:rPr lang="da-DK" sz="1800" smtClean="0"/>
              <a:t>B  1  b </a:t>
            </a:r>
          </a:p>
          <a:p>
            <a:pPr eaLnBrk="1" hangingPunct="1">
              <a:lnSpc>
                <a:spcPct val="80000"/>
              </a:lnSpc>
            </a:pPr>
            <a:r>
              <a:rPr lang="da-DK" sz="1800" smtClean="0"/>
              <a:t>5/ men han kunne ikke nå. </a:t>
            </a:r>
          </a:p>
          <a:p>
            <a:pPr eaLnBrk="1" hangingPunct="1">
              <a:lnSpc>
                <a:spcPct val="80000"/>
              </a:lnSpc>
            </a:pPr>
            <a:r>
              <a:rPr lang="da-DK" sz="1800" smtClean="0"/>
              <a:t>B  2  a </a:t>
            </a:r>
          </a:p>
          <a:p>
            <a:pPr eaLnBrk="1" hangingPunct="1">
              <a:lnSpc>
                <a:spcPct val="80000"/>
              </a:lnSpc>
            </a:pPr>
            <a:r>
              <a:rPr lang="da-DK" sz="1800" smtClean="0"/>
              <a:t>6/ Så løb han hen og tissede på ilden, </a:t>
            </a:r>
          </a:p>
          <a:p>
            <a:pPr eaLnBrk="1" hangingPunct="1">
              <a:lnSpc>
                <a:spcPct val="80000"/>
              </a:lnSpc>
            </a:pPr>
            <a:r>
              <a:rPr lang="da-DK" sz="1800" smtClean="0"/>
              <a:t>B  2  b </a:t>
            </a:r>
          </a:p>
          <a:p>
            <a:pPr eaLnBrk="1" hangingPunct="1">
              <a:lnSpc>
                <a:spcPct val="80000"/>
              </a:lnSpc>
            </a:pPr>
            <a:r>
              <a:rPr lang="da-DK" sz="1800" smtClean="0"/>
              <a:t>7/ og så var ilden slukket.</a:t>
            </a:r>
          </a:p>
          <a:p>
            <a:pPr eaLnBrk="1" hangingPunct="1">
              <a:lnSpc>
                <a:spcPct val="80000"/>
              </a:lnSpc>
            </a:pPr>
            <a:endParaRPr lang="da-DK" sz="1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1203" name="Rectangle 2"/>
          <p:cNvSpPr>
            <a:spLocks noGrp="1" noChangeArrowheads="1"/>
          </p:cNvSpPr>
          <p:nvPr>
            <p:ph type="title"/>
          </p:nvPr>
        </p:nvSpPr>
        <p:spPr/>
        <p:txBody>
          <a:bodyPr/>
          <a:lstStyle/>
          <a:p>
            <a:pPr eaLnBrk="1" hangingPunct="1"/>
            <a:r>
              <a:rPr lang="da-DK" smtClean="0"/>
              <a:t>Komposition</a:t>
            </a:r>
          </a:p>
        </p:txBody>
      </p:sp>
      <p:pic>
        <p:nvPicPr>
          <p:cNvPr id="51204"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da-DK" sz="3600" dirty="0"/>
              <a:t>Tekster</a:t>
            </a:r>
            <a:endParaRPr lang="da-DK" sz="3600" dirty="0" smtClean="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429000"/>
            <a:ext cx="3096344" cy="27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039" y="3622680"/>
            <a:ext cx="2572816" cy="215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459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dsholder til sidefod 4"/>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2227" name="Rectangle 2"/>
          <p:cNvSpPr>
            <a:spLocks noGrp="1" noChangeArrowheads="1"/>
          </p:cNvSpPr>
          <p:nvPr>
            <p:ph type="title"/>
          </p:nvPr>
        </p:nvSpPr>
        <p:spPr/>
        <p:txBody>
          <a:bodyPr/>
          <a:lstStyle/>
          <a:p>
            <a:pPr eaLnBrk="1" hangingPunct="1"/>
            <a:r>
              <a:rPr lang="da-DK" smtClean="0"/>
              <a:t>Komposition	</a:t>
            </a:r>
          </a:p>
        </p:txBody>
      </p:sp>
      <p:sp>
        <p:nvSpPr>
          <p:cNvPr id="52228" name="Rectangle 3"/>
          <p:cNvSpPr>
            <a:spLocks noGrp="1" noChangeArrowheads="1"/>
          </p:cNvSpPr>
          <p:nvPr>
            <p:ph type="body" sz="half" idx="1"/>
          </p:nvPr>
        </p:nvSpPr>
        <p:spPr>
          <a:xfrm>
            <a:off x="457200" y="1628775"/>
            <a:ext cx="4043363" cy="3671888"/>
          </a:xfrm>
          <a:noFill/>
        </p:spPr>
        <p:txBody>
          <a:bodyPr/>
          <a:lstStyle/>
          <a:p>
            <a:pPr eaLnBrk="1" hangingPunct="1">
              <a:lnSpc>
                <a:spcPct val="80000"/>
              </a:lnSpc>
            </a:pPr>
            <a:r>
              <a:rPr lang="da-DK" sz="2000" smtClean="0"/>
              <a:t>Grendiagrammet kan også noteres som parentesstruktur således:</a:t>
            </a:r>
          </a:p>
          <a:p>
            <a:pPr eaLnBrk="1" hangingPunct="1">
              <a:lnSpc>
                <a:spcPct val="80000"/>
              </a:lnSpc>
            </a:pPr>
            <a:endParaRPr lang="da-DK" sz="2000" smtClean="0"/>
          </a:p>
          <a:p>
            <a:pPr eaLnBrk="1" hangingPunct="1">
              <a:lnSpc>
                <a:spcPct val="80000"/>
              </a:lnSpc>
            </a:pPr>
            <a:endParaRPr lang="da-DK" sz="2000" smtClean="0"/>
          </a:p>
          <a:p>
            <a:pPr eaLnBrk="1" hangingPunct="1">
              <a:lnSpc>
                <a:spcPct val="80000"/>
              </a:lnSpc>
              <a:buFont typeface="Wingdings" pitchFamily="2" charset="2"/>
              <a:buNone/>
            </a:pPr>
            <a:r>
              <a:rPr lang="da-DK" sz="1800" smtClean="0"/>
              <a:t> (1)  ((2 3) ((4 5)(6 7)))   (8)</a:t>
            </a:r>
          </a:p>
        </p:txBody>
      </p:sp>
      <p:sp>
        <p:nvSpPr>
          <p:cNvPr id="52229" name="Rectangle 4"/>
          <p:cNvSpPr>
            <a:spLocks noGrp="1" noChangeArrowheads="1"/>
          </p:cNvSpPr>
          <p:nvPr>
            <p:ph type="body" sz="half" idx="2"/>
          </p:nvPr>
        </p:nvSpPr>
        <p:spPr>
          <a:xfrm>
            <a:off x="4641850" y="1628775"/>
            <a:ext cx="4044950" cy="3671888"/>
          </a:xfrm>
        </p:spPr>
        <p:txBody>
          <a:bodyPr/>
          <a:lstStyle/>
          <a:p>
            <a:pPr eaLnBrk="1" hangingPunct="1">
              <a:lnSpc>
                <a:spcPct val="80000"/>
              </a:lnSpc>
            </a:pPr>
            <a:r>
              <a:rPr lang="da-DK" sz="1400" smtClean="0"/>
              <a:t>Nu kan man teoretisk tænke sig mange forskellige opdelinger i umiddelbare bestanddele af den samme tekst. </a:t>
            </a:r>
          </a:p>
          <a:p>
            <a:pPr eaLnBrk="1" hangingPunct="1">
              <a:lnSpc>
                <a:spcPct val="80000"/>
              </a:lnSpc>
            </a:pPr>
            <a:r>
              <a:rPr lang="da-DK" sz="900" smtClean="0"/>
              <a:t>(1 2 3 4 5 6 7 8) </a:t>
            </a:r>
          </a:p>
          <a:p>
            <a:pPr eaLnBrk="1" hangingPunct="1">
              <a:lnSpc>
                <a:spcPct val="80000"/>
              </a:lnSpc>
            </a:pPr>
            <a:r>
              <a:rPr lang="da-DK" sz="900" smtClean="0"/>
              <a:t>    (1) (2 3 4 5 6 7 8) </a:t>
            </a:r>
          </a:p>
          <a:p>
            <a:pPr eaLnBrk="1" hangingPunct="1">
              <a:lnSpc>
                <a:spcPct val="80000"/>
              </a:lnSpc>
            </a:pPr>
            <a:r>
              <a:rPr lang="da-DK" sz="900" smtClean="0"/>
              <a:t>    (1 2) (3 4 5 6 7 8) </a:t>
            </a:r>
          </a:p>
          <a:p>
            <a:pPr eaLnBrk="1" hangingPunct="1">
              <a:lnSpc>
                <a:spcPct val="80000"/>
              </a:lnSpc>
            </a:pPr>
            <a:r>
              <a:rPr lang="da-DK" sz="900" smtClean="0"/>
              <a:t>    (1 2 3) (4 5 6 7 8)   </a:t>
            </a:r>
          </a:p>
          <a:p>
            <a:pPr eaLnBrk="1" hangingPunct="1">
              <a:lnSpc>
                <a:spcPct val="80000"/>
              </a:lnSpc>
            </a:pPr>
            <a:r>
              <a:rPr lang="da-DK" sz="900" smtClean="0"/>
              <a:t>    (1 2 3 4) (5 6 7 8) </a:t>
            </a:r>
          </a:p>
          <a:p>
            <a:pPr eaLnBrk="1" hangingPunct="1">
              <a:lnSpc>
                <a:spcPct val="80000"/>
              </a:lnSpc>
            </a:pPr>
            <a:r>
              <a:rPr lang="da-DK" sz="900" smtClean="0"/>
              <a:t>     . </a:t>
            </a:r>
          </a:p>
          <a:p>
            <a:pPr eaLnBrk="1" hangingPunct="1">
              <a:lnSpc>
                <a:spcPct val="80000"/>
              </a:lnSpc>
            </a:pPr>
            <a:r>
              <a:rPr lang="da-DK" sz="900" smtClean="0"/>
              <a:t>     . </a:t>
            </a:r>
          </a:p>
          <a:p>
            <a:pPr eaLnBrk="1" hangingPunct="1">
              <a:lnSpc>
                <a:spcPct val="80000"/>
              </a:lnSpc>
            </a:pPr>
            <a:r>
              <a:rPr lang="da-DK" sz="900" smtClean="0"/>
              <a:t>    (1 2 3 4 5 6 7) (8) </a:t>
            </a:r>
          </a:p>
          <a:p>
            <a:pPr eaLnBrk="1" hangingPunct="1">
              <a:lnSpc>
                <a:spcPct val="80000"/>
              </a:lnSpc>
            </a:pPr>
            <a:r>
              <a:rPr lang="da-DK" sz="900" smtClean="0"/>
              <a:t>    (1) ((2) (3 4 5 6 7 8)) </a:t>
            </a:r>
          </a:p>
          <a:p>
            <a:pPr eaLnBrk="1" hangingPunct="1">
              <a:lnSpc>
                <a:spcPct val="80000"/>
              </a:lnSpc>
            </a:pPr>
            <a:r>
              <a:rPr lang="da-DK" sz="900" smtClean="0"/>
              <a:t>     . </a:t>
            </a:r>
          </a:p>
          <a:p>
            <a:pPr eaLnBrk="1" hangingPunct="1">
              <a:lnSpc>
                <a:spcPct val="80000"/>
              </a:lnSpc>
            </a:pPr>
            <a:r>
              <a:rPr lang="da-DK" sz="900" smtClean="0"/>
              <a:t>     . </a:t>
            </a:r>
          </a:p>
          <a:p>
            <a:pPr eaLnBrk="1" hangingPunct="1">
              <a:lnSpc>
                <a:spcPct val="80000"/>
              </a:lnSpc>
            </a:pPr>
            <a:r>
              <a:rPr lang="da-DK" sz="900" smtClean="0"/>
              <a:t>    (1) ((2 3 4 5 6 7) (8)) </a:t>
            </a:r>
          </a:p>
          <a:p>
            <a:pPr eaLnBrk="1" hangingPunct="1">
              <a:lnSpc>
                <a:spcPct val="80000"/>
              </a:lnSpc>
            </a:pPr>
            <a:r>
              <a:rPr lang="da-DK" sz="900" smtClean="0"/>
              <a:t>     . </a:t>
            </a:r>
          </a:p>
          <a:p>
            <a:pPr eaLnBrk="1" hangingPunct="1">
              <a:lnSpc>
                <a:spcPct val="80000"/>
              </a:lnSpc>
            </a:pPr>
            <a:r>
              <a:rPr lang="da-DK" sz="900" smtClean="0"/>
              <a:t>     . </a:t>
            </a:r>
          </a:p>
          <a:p>
            <a:pPr eaLnBrk="1" hangingPunct="1">
              <a:lnSpc>
                <a:spcPct val="80000"/>
              </a:lnSpc>
            </a:pPr>
            <a:r>
              <a:rPr lang="da-DK" sz="900" smtClean="0"/>
              <a:t>    (1)   ((2 3)  ((4 5)(6 7)))   (8)</a:t>
            </a:r>
          </a:p>
          <a:p>
            <a:pPr eaLnBrk="1" hangingPunct="1">
              <a:lnSpc>
                <a:spcPct val="80000"/>
              </a:lnSpc>
            </a:pPr>
            <a:endParaRPr lang="da-DK" sz="9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dsholder til sidefod 4"/>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3251" name="Rectangle 4"/>
          <p:cNvSpPr>
            <a:spLocks noGrp="1" noChangeArrowheads="1"/>
          </p:cNvSpPr>
          <p:nvPr>
            <p:ph type="title"/>
          </p:nvPr>
        </p:nvSpPr>
        <p:spPr/>
        <p:txBody>
          <a:bodyPr/>
          <a:lstStyle/>
          <a:p>
            <a:pPr eaLnBrk="1" hangingPunct="1"/>
            <a:r>
              <a:rPr lang="da-DK" smtClean="0"/>
              <a:t>Kompositionsalternativer</a:t>
            </a:r>
          </a:p>
        </p:txBody>
      </p:sp>
      <p:pic>
        <p:nvPicPr>
          <p:cNvPr id="53252" name="Picture 5"/>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457200" y="1628775"/>
            <a:ext cx="4038600" cy="2663825"/>
          </a:xfrm>
        </p:spPr>
      </p:pic>
      <p:pic>
        <p:nvPicPr>
          <p:cNvPr id="53253" name="Picture 6"/>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4643438" y="1628775"/>
            <a:ext cx="4038600" cy="266382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4275" name="Rectangle 2"/>
          <p:cNvSpPr>
            <a:spLocks noGrp="1" noChangeArrowheads="1"/>
          </p:cNvSpPr>
          <p:nvPr>
            <p:ph type="title"/>
          </p:nvPr>
        </p:nvSpPr>
        <p:spPr/>
        <p:txBody>
          <a:bodyPr/>
          <a:lstStyle/>
          <a:p>
            <a:pPr eaLnBrk="1" hangingPunct="1"/>
            <a:r>
              <a:rPr lang="da-DK" smtClean="0"/>
              <a:t>Konneksioner</a:t>
            </a:r>
          </a:p>
        </p:txBody>
      </p:sp>
      <p:pic>
        <p:nvPicPr>
          <p:cNvPr id="54276"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628775"/>
            <a:ext cx="8229600" cy="4392613"/>
          </a:xfr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5299" name="Rectangle 2"/>
          <p:cNvSpPr>
            <a:spLocks noGrp="1" noChangeArrowheads="1"/>
          </p:cNvSpPr>
          <p:nvPr>
            <p:ph type="title"/>
          </p:nvPr>
        </p:nvSpPr>
        <p:spPr/>
        <p:txBody>
          <a:bodyPr/>
          <a:lstStyle/>
          <a:p>
            <a:pPr eaLnBrk="1" hangingPunct="1"/>
            <a:r>
              <a:rPr lang="da-DK" smtClean="0"/>
              <a:t>Konneksioner</a:t>
            </a:r>
          </a:p>
        </p:txBody>
      </p:sp>
      <p:pic>
        <p:nvPicPr>
          <p:cNvPr id="5530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28625" y="1714500"/>
            <a:ext cx="8229600" cy="453707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6323" name="Rectangle 2"/>
          <p:cNvSpPr>
            <a:spLocks noGrp="1" noChangeArrowheads="1"/>
          </p:cNvSpPr>
          <p:nvPr>
            <p:ph type="title"/>
          </p:nvPr>
        </p:nvSpPr>
        <p:spPr/>
        <p:txBody>
          <a:bodyPr/>
          <a:lstStyle/>
          <a:p>
            <a:pPr eaLnBrk="1" hangingPunct="1"/>
            <a:r>
              <a:rPr lang="da-DK" smtClean="0"/>
              <a:t>Standardkompositioner</a:t>
            </a:r>
          </a:p>
        </p:txBody>
      </p:sp>
      <p:sp>
        <p:nvSpPr>
          <p:cNvPr id="56324" name="Rectangle 3"/>
          <p:cNvSpPr>
            <a:spLocks noGrp="1" noChangeArrowheads="1"/>
          </p:cNvSpPr>
          <p:nvPr>
            <p:ph type="body" idx="1"/>
          </p:nvPr>
        </p:nvSpPr>
        <p:spPr/>
        <p:txBody>
          <a:bodyPr/>
          <a:lstStyle/>
          <a:p>
            <a:pPr eaLnBrk="1" hangingPunct="1"/>
            <a:r>
              <a:rPr lang="da-DK" sz="25200" smtClean="0"/>
              <a:t>IV.</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60419" name="Rectangle 2"/>
          <p:cNvSpPr>
            <a:spLocks noGrp="1" noChangeArrowheads="1"/>
          </p:cNvSpPr>
          <p:nvPr>
            <p:ph type="title"/>
          </p:nvPr>
        </p:nvSpPr>
        <p:spPr/>
        <p:txBody>
          <a:bodyPr/>
          <a:lstStyle/>
          <a:p>
            <a:pPr eaLnBrk="1" hangingPunct="1"/>
            <a:r>
              <a:rPr lang="da-DK" dirty="0" smtClean="0"/>
              <a:t>Sagprosa: Eksposition</a:t>
            </a:r>
          </a:p>
        </p:txBody>
      </p:sp>
      <p:pic>
        <p:nvPicPr>
          <p:cNvPr id="6042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60421" name="Text Box 4"/>
          <p:cNvSpPr txBox="1">
            <a:spLocks noChangeArrowheads="1"/>
          </p:cNvSpPr>
          <p:nvPr/>
        </p:nvSpPr>
        <p:spPr bwMode="auto">
          <a:xfrm>
            <a:off x="6084888" y="5373688"/>
            <a:ext cx="244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da-DK" sz="1000">
                <a:latin typeface="Verdana" pitchFamily="34" charset="0"/>
              </a:rPr>
              <a:t>Politiken 6.11.1997</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8371" name="Rectangle 2"/>
          <p:cNvSpPr>
            <a:spLocks noGrp="1" noChangeArrowheads="1"/>
          </p:cNvSpPr>
          <p:nvPr>
            <p:ph type="title"/>
          </p:nvPr>
        </p:nvSpPr>
        <p:spPr/>
        <p:txBody>
          <a:bodyPr/>
          <a:lstStyle/>
          <a:p>
            <a:pPr eaLnBrk="1" hangingPunct="1"/>
            <a:r>
              <a:rPr lang="da-DK" dirty="0" smtClean="0"/>
              <a:t>Praktiske tekster: Argumentation</a:t>
            </a:r>
          </a:p>
        </p:txBody>
      </p:sp>
      <p:pic>
        <p:nvPicPr>
          <p:cNvPr id="58372"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58373" name="Text Box 4"/>
          <p:cNvSpPr txBox="1">
            <a:spLocks noChangeArrowheads="1"/>
          </p:cNvSpPr>
          <p:nvPr/>
        </p:nvSpPr>
        <p:spPr bwMode="auto">
          <a:xfrm>
            <a:off x="6300788" y="5373688"/>
            <a:ext cx="2159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da-DK" sz="1000"/>
              <a:t>Information 11.11.1997</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9395" name="Rectangle 2"/>
          <p:cNvSpPr>
            <a:spLocks noGrp="1" noChangeArrowheads="1"/>
          </p:cNvSpPr>
          <p:nvPr>
            <p:ph type="title"/>
          </p:nvPr>
        </p:nvSpPr>
        <p:spPr/>
        <p:txBody>
          <a:bodyPr/>
          <a:lstStyle/>
          <a:p>
            <a:pPr eaLnBrk="1" hangingPunct="1"/>
            <a:r>
              <a:rPr lang="da-DK" smtClean="0"/>
              <a:t>Argumentation-2</a:t>
            </a:r>
          </a:p>
        </p:txBody>
      </p:sp>
      <p:pic>
        <p:nvPicPr>
          <p:cNvPr id="59396"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59397" name="Text Box 4"/>
          <p:cNvSpPr txBox="1">
            <a:spLocks noChangeArrowheads="1"/>
          </p:cNvSpPr>
          <p:nvPr/>
        </p:nvSpPr>
        <p:spPr bwMode="auto">
          <a:xfrm>
            <a:off x="5940425" y="5445125"/>
            <a:ext cx="2735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endParaRPr lang="da-DK"/>
          </a:p>
        </p:txBody>
      </p:sp>
      <p:sp>
        <p:nvSpPr>
          <p:cNvPr id="59398" name="Text Box 5"/>
          <p:cNvSpPr txBox="1">
            <a:spLocks noChangeArrowheads="1"/>
          </p:cNvSpPr>
          <p:nvPr/>
        </p:nvSpPr>
        <p:spPr bwMode="auto">
          <a:xfrm>
            <a:off x="5867400" y="5445125"/>
            <a:ext cx="2017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da-DK" sz="1000">
                <a:latin typeface="Verdana" pitchFamily="34" charset="0"/>
              </a:rPr>
              <a:t>Information 6.11.1997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61443" name="Rectangle 2"/>
          <p:cNvSpPr>
            <a:spLocks noGrp="1" noChangeArrowheads="1"/>
          </p:cNvSpPr>
          <p:nvPr>
            <p:ph type="title"/>
          </p:nvPr>
        </p:nvSpPr>
        <p:spPr/>
        <p:txBody>
          <a:bodyPr/>
          <a:lstStyle/>
          <a:p>
            <a:pPr eaLnBrk="1" hangingPunct="1"/>
            <a:r>
              <a:rPr lang="da-DK" dirty="0" smtClean="0"/>
              <a:t>Praktiske </a:t>
            </a:r>
            <a:r>
              <a:rPr lang="da-DK" dirty="0" err="1" smtClean="0"/>
              <a:t>trekster</a:t>
            </a:r>
            <a:r>
              <a:rPr lang="da-DK" dirty="0" smtClean="0"/>
              <a:t>: Instruktion</a:t>
            </a:r>
          </a:p>
        </p:txBody>
      </p:sp>
      <p:pic>
        <p:nvPicPr>
          <p:cNvPr id="61444"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61445" name="Text Box 4"/>
          <p:cNvSpPr txBox="1">
            <a:spLocks noChangeArrowheads="1"/>
          </p:cNvSpPr>
          <p:nvPr/>
        </p:nvSpPr>
        <p:spPr bwMode="auto">
          <a:xfrm>
            <a:off x="6011863" y="5445125"/>
            <a:ext cx="244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da-DK" sz="1000">
                <a:latin typeface="Verdana" pitchFamily="34" charset="0"/>
              </a:rPr>
              <a:t>Piepenstock: </a:t>
            </a:r>
            <a:r>
              <a:rPr lang="da-DK" sz="1000" i="1">
                <a:latin typeface="Verdana" pitchFamily="34" charset="0"/>
              </a:rPr>
              <a:t>Fransk mad</a:t>
            </a:r>
            <a:r>
              <a:rPr lang="da-DK" sz="1000">
                <a:latin typeface="Verdana" pitchFamily="34" charset="0"/>
              </a:rPr>
              <a:t> 1966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57347" name="Rectangle 2"/>
          <p:cNvSpPr>
            <a:spLocks noGrp="1" noChangeArrowheads="1"/>
          </p:cNvSpPr>
          <p:nvPr>
            <p:ph type="title"/>
          </p:nvPr>
        </p:nvSpPr>
        <p:spPr/>
        <p:txBody>
          <a:bodyPr/>
          <a:lstStyle/>
          <a:p>
            <a:pPr eaLnBrk="1" hangingPunct="1"/>
            <a:r>
              <a:rPr lang="da-DK" dirty="0" smtClean="0"/>
              <a:t>Skønlitteratur: Beretning</a:t>
            </a:r>
          </a:p>
        </p:txBody>
      </p:sp>
      <p:pic>
        <p:nvPicPr>
          <p:cNvPr id="57348"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57349" name="Text Box 4"/>
          <p:cNvSpPr txBox="1">
            <a:spLocks noChangeArrowheads="1"/>
          </p:cNvSpPr>
          <p:nvPr/>
        </p:nvSpPr>
        <p:spPr bwMode="auto">
          <a:xfrm>
            <a:off x="5940425" y="5445125"/>
            <a:ext cx="2519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da-DK" sz="900">
                <a:latin typeface="Verdana" pitchFamily="34" charset="0"/>
              </a:rPr>
              <a:t>Hindbærbrus og Kragetæer nr. 9 1972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da-DK" sz="3600" dirty="0"/>
              <a:t>Tekster</a:t>
            </a:r>
            <a:endParaRPr lang="da-DK" sz="3600" dirty="0" smtClean="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429000"/>
            <a:ext cx="3096344" cy="27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302528"/>
            <a:ext cx="3960440" cy="223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512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3631479"/>
            <a:ext cx="2788840" cy="233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4598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62467" name="Rectangle 2"/>
          <p:cNvSpPr>
            <a:spLocks noGrp="1" noChangeArrowheads="1"/>
          </p:cNvSpPr>
          <p:nvPr>
            <p:ph type="title"/>
          </p:nvPr>
        </p:nvSpPr>
        <p:spPr/>
        <p:txBody>
          <a:bodyPr/>
          <a:lstStyle/>
          <a:p>
            <a:pPr eaLnBrk="1" hangingPunct="1"/>
            <a:r>
              <a:rPr lang="da-DK" smtClean="0"/>
              <a:t>Relevans</a:t>
            </a:r>
          </a:p>
        </p:txBody>
      </p:sp>
      <p:sp>
        <p:nvSpPr>
          <p:cNvPr id="62468" name="Rectangle 3"/>
          <p:cNvSpPr>
            <a:spLocks noGrp="1" noChangeArrowheads="1"/>
          </p:cNvSpPr>
          <p:nvPr>
            <p:ph type="body" idx="1"/>
          </p:nvPr>
        </p:nvSpPr>
        <p:spPr/>
        <p:txBody>
          <a:bodyPr/>
          <a:lstStyle/>
          <a:p>
            <a:pPr eaLnBrk="1" hangingPunct="1"/>
            <a:r>
              <a:rPr lang="da-DK" sz="25200" smtClean="0"/>
              <a:t>V.</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63491" name="Rectangle 2"/>
          <p:cNvSpPr>
            <a:spLocks noGrp="1" noChangeArrowheads="1"/>
          </p:cNvSpPr>
          <p:nvPr>
            <p:ph type="title"/>
          </p:nvPr>
        </p:nvSpPr>
        <p:spPr/>
        <p:txBody>
          <a:bodyPr/>
          <a:lstStyle/>
          <a:p>
            <a:pPr eaLnBrk="1" hangingPunct="1"/>
            <a:r>
              <a:rPr lang="da-DK" smtClean="0"/>
              <a:t>Relevans	</a:t>
            </a:r>
          </a:p>
        </p:txBody>
      </p:sp>
      <p:sp>
        <p:nvSpPr>
          <p:cNvPr id="418819" name="Rectangle 3"/>
          <p:cNvSpPr>
            <a:spLocks noGrp="1" noChangeArrowheads="1"/>
          </p:cNvSpPr>
          <p:nvPr>
            <p:ph type="body" idx="1"/>
          </p:nvPr>
        </p:nvSpPr>
        <p:spPr/>
        <p:txBody>
          <a:bodyPr/>
          <a:lstStyle/>
          <a:p>
            <a:pPr eaLnBrk="1" hangingPunct="1">
              <a:lnSpc>
                <a:spcPct val="90000"/>
              </a:lnSpc>
            </a:pPr>
            <a:r>
              <a:rPr lang="da-DK" smtClean="0"/>
              <a:t>Vær relevant! </a:t>
            </a:r>
          </a:p>
          <a:p>
            <a:pPr lvl="1" eaLnBrk="1" hangingPunct="1">
              <a:lnSpc>
                <a:spcPct val="90000"/>
              </a:lnSpc>
            </a:pPr>
            <a:r>
              <a:rPr lang="da-DK" smtClean="0"/>
              <a:t>Sig kun noget som adressaterne kan bruge til noget i konteksten og i situationen</a:t>
            </a:r>
          </a:p>
          <a:p>
            <a:pPr eaLnBrk="1" hangingPunct="1">
              <a:lnSpc>
                <a:spcPct val="90000"/>
              </a:lnSpc>
            </a:pPr>
            <a:r>
              <a:rPr lang="da-DK" smtClean="0"/>
              <a:t>Gør dit indlæg så informativt som krævet for det givne formål med samtalen!</a:t>
            </a:r>
          </a:p>
          <a:p>
            <a:pPr eaLnBrk="1" hangingPunct="1">
              <a:lnSpc>
                <a:spcPct val="90000"/>
              </a:lnSpc>
            </a:pPr>
            <a:r>
              <a:rPr lang="da-DK" smtClean="0"/>
              <a:t>Gør ikke dit indlæg mere informativt end krævet for det givne formål med samtalen!</a:t>
            </a:r>
          </a:p>
          <a:p>
            <a:pPr lvl="4" eaLnBrk="1" hangingPunct="1">
              <a:lnSpc>
                <a:spcPct val="90000"/>
              </a:lnSpc>
            </a:pPr>
            <a:r>
              <a:rPr lang="da-DK" sz="1600" smtClean="0"/>
              <a:t>Grice, H. P. (1967) 1975. “Logic and conversation”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8819">
                                            <p:txEl>
                                              <p:pRg st="2" end="2"/>
                                            </p:txEl>
                                          </p:spTgt>
                                        </p:tgtEl>
                                        <p:attrNameLst>
                                          <p:attrName>style.visibility</p:attrName>
                                        </p:attrNameLst>
                                      </p:cBhvr>
                                      <p:to>
                                        <p:strVal val="visible"/>
                                      </p:to>
                                    </p:set>
                                    <p:animEffect transition="in" filter="box(in)">
                                      <p:cBhvr>
                                        <p:cTn id="7" dur="500"/>
                                        <p:tgtEl>
                                          <p:spTgt spid="418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8819">
                                            <p:txEl>
                                              <p:pRg st="3" end="3"/>
                                            </p:txEl>
                                          </p:spTgt>
                                        </p:tgtEl>
                                        <p:attrNameLst>
                                          <p:attrName>style.visibility</p:attrName>
                                        </p:attrNameLst>
                                      </p:cBhvr>
                                      <p:to>
                                        <p:strVal val="visible"/>
                                      </p:to>
                                    </p:set>
                                    <p:animEffect transition="in" filter="box(in)">
                                      <p:cBhvr>
                                        <p:cTn id="12" dur="500"/>
                                        <p:tgtEl>
                                          <p:spTgt spid="4188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8819">
                                            <p:txEl>
                                              <p:pRg st="4" end="4"/>
                                            </p:txEl>
                                          </p:spTgt>
                                        </p:tgtEl>
                                        <p:attrNameLst>
                                          <p:attrName>style.visibility</p:attrName>
                                        </p:attrNameLst>
                                      </p:cBhvr>
                                      <p:to>
                                        <p:strVal val="visible"/>
                                      </p:to>
                                    </p:set>
                                    <p:animEffect transition="in" filter="box(in)">
                                      <p:cBhvr>
                                        <p:cTn id="17" dur="500"/>
                                        <p:tgtEl>
                                          <p:spTgt spid="418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a-DK" smtClean="0"/>
              <a:t>Typer af information</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
        <p:nvSpPr>
          <p:cNvPr id="3" name="Pladsholder til indhold 2"/>
          <p:cNvSpPr>
            <a:spLocks noGrp="1"/>
          </p:cNvSpPr>
          <p:nvPr>
            <p:ph idx="1"/>
          </p:nvPr>
        </p:nvSpPr>
        <p:spPr/>
        <p:txBody>
          <a:bodyPr/>
          <a:lstStyle/>
          <a:p>
            <a:pPr marL="0" indent="0">
              <a:buNone/>
            </a:pPr>
            <a:endParaRPr lang="da-DK"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56772" cy="442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a-DK" smtClean="0"/>
              <a:t>Forudsættelser</a:t>
            </a:r>
          </a:p>
        </p:txBody>
      </p:sp>
      <p:sp>
        <p:nvSpPr>
          <p:cNvPr id="205827" name="Rectangle 3"/>
          <p:cNvSpPr>
            <a:spLocks noGrp="1" noChangeArrowheads="1"/>
          </p:cNvSpPr>
          <p:nvPr>
            <p:ph type="body" idx="1"/>
          </p:nvPr>
        </p:nvSpPr>
        <p:spPr/>
        <p:txBody>
          <a:bodyPr/>
          <a:lstStyle/>
          <a:p>
            <a:r>
              <a:rPr lang="da-DK" sz="2400" smtClean="0"/>
              <a:t>Da forestillingen var slut, rejste publikum sig op og klappede.</a:t>
            </a:r>
          </a:p>
          <a:p>
            <a:r>
              <a:rPr lang="da-DK" sz="2400" smtClean="0"/>
              <a:t>Det er Frederik der er kronprins.</a:t>
            </a:r>
          </a:p>
          <a:p>
            <a:pPr lvl="1"/>
            <a:r>
              <a:rPr lang="da-DK" sz="2000" smtClean="0"/>
              <a:t>Frederik er kronprins</a:t>
            </a:r>
          </a:p>
          <a:p>
            <a:r>
              <a:rPr lang="da-DK" sz="2400" smtClean="0"/>
              <a:t>Hun beklagede at hun kom for sent.</a:t>
            </a:r>
          </a:p>
          <a:p>
            <a:pPr lvl="1"/>
            <a:r>
              <a:rPr lang="da-DK" sz="2000" smtClean="0"/>
              <a:t>*Hun beklagede at hun kom til tiden</a:t>
            </a:r>
          </a:p>
          <a:p>
            <a:r>
              <a:rPr lang="da-DK" sz="2400" smtClean="0"/>
              <a:t>Tjeneren er jyde, men velsoigneret. </a:t>
            </a:r>
          </a:p>
          <a:p>
            <a:r>
              <a:rPr lang="da-DK" sz="2400" smtClean="0"/>
              <a:t>Hvornår er de holdt op at tæve deres kone?</a:t>
            </a:r>
          </a:p>
          <a:p>
            <a:endParaRPr lang="da-DK" sz="2400" smtClean="0"/>
          </a:p>
          <a:p>
            <a:endParaRPr lang="da-DK" sz="2400"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Effect transition="in" filter="box(in)">
                                      <p:cBhvr>
                                        <p:cTn id="7" dur="500"/>
                                        <p:tgtEl>
                                          <p:spTgt spid="205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827">
                                            <p:txEl>
                                              <p:pRg st="2" end="2"/>
                                            </p:txEl>
                                          </p:spTgt>
                                        </p:tgtEl>
                                        <p:attrNameLst>
                                          <p:attrName>style.visibility</p:attrName>
                                        </p:attrNameLst>
                                      </p:cBhvr>
                                      <p:to>
                                        <p:strVal val="visible"/>
                                      </p:to>
                                    </p:set>
                                    <p:animEffect transition="in" filter="box(in)">
                                      <p:cBhvr>
                                        <p:cTn id="12" dur="500"/>
                                        <p:tgtEl>
                                          <p:spTgt spid="20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animEffect transition="in" filter="box(in)">
                                      <p:cBhvr>
                                        <p:cTn id="17" dur="500"/>
                                        <p:tgtEl>
                                          <p:spTgt spid="205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827">
                                            <p:txEl>
                                              <p:pRg st="4" end="4"/>
                                            </p:txEl>
                                          </p:spTgt>
                                        </p:tgtEl>
                                        <p:attrNameLst>
                                          <p:attrName>style.visibility</p:attrName>
                                        </p:attrNameLst>
                                      </p:cBhvr>
                                      <p:to>
                                        <p:strVal val="visible"/>
                                      </p:to>
                                    </p:set>
                                    <p:animEffect transition="in" filter="box(in)">
                                      <p:cBhvr>
                                        <p:cTn id="22" dur="500"/>
                                        <p:tgtEl>
                                          <p:spTgt spid="2058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5827">
                                            <p:txEl>
                                              <p:pRg st="5" end="5"/>
                                            </p:txEl>
                                          </p:spTgt>
                                        </p:tgtEl>
                                        <p:attrNameLst>
                                          <p:attrName>style.visibility</p:attrName>
                                        </p:attrNameLst>
                                      </p:cBhvr>
                                      <p:to>
                                        <p:strVal val="visible"/>
                                      </p:to>
                                    </p:set>
                                    <p:animEffect transition="in" filter="box(in)">
                                      <p:cBhvr>
                                        <p:cTn id="27" dur="500"/>
                                        <p:tgtEl>
                                          <p:spTgt spid="2058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5827">
                                            <p:txEl>
                                              <p:pRg st="6" end="6"/>
                                            </p:txEl>
                                          </p:spTgt>
                                        </p:tgtEl>
                                        <p:attrNameLst>
                                          <p:attrName>style.visibility</p:attrName>
                                        </p:attrNameLst>
                                      </p:cBhvr>
                                      <p:to>
                                        <p:strVal val="visible"/>
                                      </p:to>
                                    </p:set>
                                    <p:animEffect transition="in" filter="box(in)">
                                      <p:cBhvr>
                                        <p:cTn id="32" dur="500"/>
                                        <p:tgtEl>
                                          <p:spTgt spid="205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a-DK" smtClean="0"/>
              <a:t>Forudsættelse</a:t>
            </a:r>
          </a:p>
        </p:txBody>
      </p:sp>
      <p:sp>
        <p:nvSpPr>
          <p:cNvPr id="66563" name="Rectangle 3"/>
          <p:cNvSpPr>
            <a:spLocks noGrp="1" noChangeArrowheads="1"/>
          </p:cNvSpPr>
          <p:nvPr>
            <p:ph type="body" idx="1"/>
          </p:nvPr>
        </p:nvSpPr>
        <p:spPr>
          <a:xfrm>
            <a:off x="457200" y="1628775"/>
            <a:ext cx="8226425" cy="4176713"/>
          </a:xfrm>
        </p:spPr>
        <p:txBody>
          <a:bodyPr/>
          <a:lstStyle/>
          <a:p>
            <a:pPr lvl="1"/>
            <a:r>
              <a:rPr lang="da-DK" i="1" smtClean="0"/>
              <a:t>Den kvinde, der blev fundet i Fredericia centrum sent fredag aften, er nu identificeret. Hun er en 28-årig tysker, der kommer fra en institution i Hamborg. Den retarderede kvinde blev fundet i en rundkørsel ved Norgesgade ved 23-tiden fredag aften, men hun har intet sprog. </a:t>
            </a:r>
          </a:p>
          <a:p>
            <a:pPr lvl="4"/>
            <a:r>
              <a:rPr lang="da-DK" smtClean="0"/>
              <a:t>Politiken 8.4.2003 I side 6.</a:t>
            </a:r>
          </a:p>
          <a:p>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a-DK" sz="3600" smtClean="0"/>
              <a:t>Forudsættelser</a:t>
            </a:r>
          </a:p>
        </p:txBody>
      </p:sp>
      <p:sp>
        <p:nvSpPr>
          <p:cNvPr id="67587" name="Rectangle 3"/>
          <p:cNvSpPr>
            <a:spLocks noGrp="1" noChangeArrowheads="1"/>
          </p:cNvSpPr>
          <p:nvPr>
            <p:ph type="body" idx="1"/>
          </p:nvPr>
        </p:nvSpPr>
        <p:spPr>
          <a:xfrm>
            <a:off x="395288" y="1628775"/>
            <a:ext cx="8748712" cy="3960813"/>
          </a:xfrm>
          <a:extLst>
            <a:ext uri="{909E8E84-426E-40DD-AFC4-6F175D3DCCD1}">
              <a14:hiddenFill xmlns:a14="http://schemas.microsoft.com/office/drawing/2010/main">
                <a:solidFill>
                  <a:srgbClr val="FF0000"/>
                </a:solidFill>
              </a14:hiddenFill>
            </a:ext>
          </a:extLst>
        </p:spPr>
        <p:txBody>
          <a:bodyPr/>
          <a:lstStyle/>
          <a:p>
            <a:pPr>
              <a:lnSpc>
                <a:spcPct val="90000"/>
              </a:lnSpc>
            </a:pPr>
            <a:r>
              <a:rPr lang="da-DK" dirty="0" err="1" smtClean="0"/>
              <a:t>Forudsættelser</a:t>
            </a:r>
            <a:r>
              <a:rPr lang="da-DK" dirty="0" smtClean="0"/>
              <a:t> konventionelle og semantiske</a:t>
            </a:r>
          </a:p>
          <a:p>
            <a:pPr lvl="1">
              <a:lnSpc>
                <a:spcPct val="90000"/>
              </a:lnSpc>
            </a:pPr>
            <a:r>
              <a:rPr lang="da-DK" dirty="0" smtClean="0"/>
              <a:t>Hvis de er trivielle, er de usynlige </a:t>
            </a:r>
          </a:p>
          <a:p>
            <a:pPr lvl="2">
              <a:lnSpc>
                <a:spcPct val="90000"/>
              </a:lnSpc>
            </a:pPr>
            <a:r>
              <a:rPr lang="da-DK" i="1" dirty="0" smtClean="0"/>
              <a:t>Publikum rejste sig.</a:t>
            </a:r>
          </a:p>
          <a:p>
            <a:pPr lvl="1">
              <a:lnSpc>
                <a:spcPct val="90000"/>
              </a:lnSpc>
            </a:pPr>
            <a:r>
              <a:rPr lang="da-DK" dirty="0" smtClean="0"/>
              <a:t>Hvis de er absurde, er de fejl</a:t>
            </a:r>
          </a:p>
          <a:p>
            <a:pPr lvl="2">
              <a:lnSpc>
                <a:spcPct val="90000"/>
              </a:lnSpc>
            </a:pPr>
            <a:r>
              <a:rPr lang="da-DK" i="1" dirty="0" smtClean="0"/>
              <a:t>… men hun har intet sprog.</a:t>
            </a:r>
          </a:p>
          <a:p>
            <a:pPr lvl="1">
              <a:lnSpc>
                <a:spcPct val="90000"/>
              </a:lnSpc>
            </a:pPr>
            <a:r>
              <a:rPr lang="da-DK" dirty="0" smtClean="0"/>
              <a:t>Hvis de er informative, er det effektiv kommunikation</a:t>
            </a:r>
          </a:p>
          <a:p>
            <a:pPr lvl="2">
              <a:lnSpc>
                <a:spcPct val="90000"/>
              </a:lnSpc>
            </a:pPr>
            <a:r>
              <a:rPr lang="da-DK" i="1" dirty="0" smtClean="0"/>
              <a:t>Det er kulturministeriet der betaler …</a:t>
            </a:r>
          </a:p>
          <a:p>
            <a:pPr lvl="1">
              <a:lnSpc>
                <a:spcPct val="90000"/>
              </a:lnSpc>
            </a:pPr>
            <a:r>
              <a:rPr lang="da-DK" dirty="0" smtClean="0"/>
              <a:t>Hvis kontroversielle, er det </a:t>
            </a:r>
            <a:r>
              <a:rPr lang="da-DK" dirty="0" err="1" smtClean="0"/>
              <a:t>pådutning</a:t>
            </a:r>
            <a:endParaRPr lang="da-DK" dirty="0" smtClean="0"/>
          </a:p>
          <a:p>
            <a:pPr lvl="2">
              <a:lnSpc>
                <a:spcPct val="90000"/>
              </a:lnSpc>
            </a:pPr>
            <a:r>
              <a:rPr lang="da-DK" i="1" dirty="0" smtClean="0"/>
              <a:t>Hvor når er De holdt op at tæve …</a:t>
            </a:r>
            <a:r>
              <a:rPr lang="da-DK" b="1"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a-DK" smtClean="0"/>
              <a:t>Underforståelse</a:t>
            </a:r>
          </a:p>
        </p:txBody>
      </p:sp>
      <p:sp>
        <p:nvSpPr>
          <p:cNvPr id="68611" name="Rectangle 3"/>
          <p:cNvSpPr>
            <a:spLocks noGrp="1" noChangeArrowheads="1"/>
          </p:cNvSpPr>
          <p:nvPr>
            <p:ph type="body" idx="1"/>
          </p:nvPr>
        </p:nvSpPr>
        <p:spPr>
          <a:xfrm>
            <a:off x="457200" y="1628775"/>
            <a:ext cx="8226425" cy="4321175"/>
          </a:xfrm>
        </p:spPr>
        <p:txBody>
          <a:bodyPr/>
          <a:lstStyle/>
          <a:p>
            <a:r>
              <a:rPr lang="da-DK" sz="2000" smtClean="0"/>
              <a:t>En bilist står og roder i motoren på sin bil med løftet kølerhjælm. En forbipasserende kommer derhen og der udspiller sig følgende samtale:</a:t>
            </a:r>
          </a:p>
          <a:p>
            <a:r>
              <a:rPr lang="da-DK" sz="2000" smtClean="0"/>
              <a:t>A: </a:t>
            </a:r>
            <a:r>
              <a:rPr lang="da-DK" sz="2000" i="1" smtClean="0"/>
              <a:t>- Jeg er løbet tør for benzin</a:t>
            </a:r>
            <a:endParaRPr lang="da-DK" sz="2000" smtClean="0"/>
          </a:p>
          <a:p>
            <a:r>
              <a:rPr lang="da-DK" sz="2000" smtClean="0"/>
              <a:t>B: </a:t>
            </a:r>
            <a:r>
              <a:rPr lang="da-DK" sz="2000" i="1" smtClean="0"/>
              <a:t>- Der er en tank henne om hjørnet. </a:t>
            </a:r>
          </a:p>
          <a:p>
            <a:endParaRPr lang="da-DK" sz="2000" i="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a-DK" smtClean="0"/>
              <a:t>Underforståelse</a:t>
            </a:r>
          </a:p>
        </p:txBody>
      </p:sp>
      <p:sp>
        <p:nvSpPr>
          <p:cNvPr id="69635" name="Rectangle 3"/>
          <p:cNvSpPr>
            <a:spLocks noGrp="1" noChangeArrowheads="1"/>
          </p:cNvSpPr>
          <p:nvPr>
            <p:ph type="body" idx="1"/>
          </p:nvPr>
        </p:nvSpPr>
        <p:spPr>
          <a:xfrm>
            <a:off x="457200" y="1628775"/>
            <a:ext cx="8226425" cy="4032250"/>
          </a:xfrm>
        </p:spPr>
        <p:txBody>
          <a:bodyPr/>
          <a:lstStyle/>
          <a:p>
            <a:r>
              <a:rPr lang="da-DK" smtClean="0"/>
              <a:t>Sandheden af underforståelser kan - i modsætningen til sandheden af det forudsatte - normalt annulleres af afsenderen ved benægtelse efter at de er kommunikeret. B kan sagtens sige:</a:t>
            </a:r>
          </a:p>
          <a:p>
            <a:r>
              <a:rPr lang="da-DK" smtClean="0"/>
              <a:t>B:	</a:t>
            </a:r>
            <a:r>
              <a:rPr lang="da-DK" i="1" smtClean="0"/>
              <a:t>- Der er en tank henne om hjørnet. Men jeg er bange for at den ikke har åbent.</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a-DK" smtClean="0"/>
              <a:t>Underforståelser</a:t>
            </a:r>
          </a:p>
        </p:txBody>
      </p:sp>
      <p:sp>
        <p:nvSpPr>
          <p:cNvPr id="218115" name="Rectangle 3"/>
          <p:cNvSpPr>
            <a:spLocks noGrp="1" noChangeArrowheads="1"/>
          </p:cNvSpPr>
          <p:nvPr>
            <p:ph type="body" idx="1"/>
          </p:nvPr>
        </p:nvSpPr>
        <p:spPr/>
        <p:txBody>
          <a:bodyPr/>
          <a:lstStyle/>
          <a:p>
            <a:pPr>
              <a:lnSpc>
                <a:spcPct val="90000"/>
              </a:lnSpc>
            </a:pPr>
            <a:r>
              <a:rPr lang="da-DK" sz="3200" i="1" smtClean="0"/>
              <a:t>Rektor er ædru i dag</a:t>
            </a:r>
          </a:p>
          <a:p>
            <a:pPr>
              <a:lnSpc>
                <a:spcPct val="90000"/>
              </a:lnSpc>
            </a:pPr>
            <a:r>
              <a:rPr lang="da-DK" sz="3200" i="1" smtClean="0"/>
              <a:t>Tjeneren er jyde, men velsoigneret</a:t>
            </a:r>
          </a:p>
          <a:p>
            <a:pPr>
              <a:lnSpc>
                <a:spcPct val="90000"/>
              </a:lnSpc>
            </a:pPr>
            <a:r>
              <a:rPr lang="da-DK" sz="3200" i="1" smtClean="0"/>
              <a:t>Tjeneren er velsoigneret, men jyde</a:t>
            </a:r>
          </a:p>
          <a:p>
            <a:pPr>
              <a:lnSpc>
                <a:spcPct val="90000"/>
              </a:lnSpc>
            </a:pPr>
            <a:r>
              <a:rPr lang="da-DK" sz="3200" i="1" smtClean="0"/>
              <a:t>Den første tand kommer i munden</a:t>
            </a:r>
            <a:endParaRPr lang="da-DK" sz="3200" smtClean="0"/>
          </a:p>
          <a:p>
            <a:pPr>
              <a:lnSpc>
                <a:spcPct val="90000"/>
              </a:lnSpc>
            </a:pPr>
            <a:r>
              <a:rPr lang="da-DK" sz="3200" i="1" smtClean="0"/>
              <a:t>Denne lasagne er forkogt. Den skal ikke koges i 20 minutter i letsaltet vand</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box(in)">
                                      <p:cBhvr>
                                        <p:cTn id="7" dur="500"/>
                                        <p:tgtEl>
                                          <p:spTgt spid="218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box(in)">
                                      <p:cBhvr>
                                        <p:cTn id="12" dur="500"/>
                                        <p:tgtEl>
                                          <p:spTgt spid="218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box(in)">
                                      <p:cBhvr>
                                        <p:cTn id="17" dur="500"/>
                                        <p:tgtEl>
                                          <p:spTgt spid="21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box(in)">
                                      <p:cBhvr>
                                        <p:cTn id="22" dur="500"/>
                                        <p:tgtEl>
                                          <p:spTgt spid="218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box(in)">
                                      <p:cBhvr>
                                        <p:cTn id="2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a-DK" smtClean="0"/>
              <a:t>Underforståelser</a:t>
            </a:r>
          </a:p>
        </p:txBody>
      </p:sp>
      <p:sp>
        <p:nvSpPr>
          <p:cNvPr id="257027" name="Rectangle 3"/>
          <p:cNvSpPr>
            <a:spLocks noGrp="1" noChangeArrowheads="1"/>
          </p:cNvSpPr>
          <p:nvPr>
            <p:ph type="body" idx="1"/>
          </p:nvPr>
        </p:nvSpPr>
        <p:spPr>
          <a:xfrm>
            <a:off x="457200" y="1412875"/>
            <a:ext cx="8229600" cy="4968875"/>
          </a:xfrm>
        </p:spPr>
        <p:txBody>
          <a:bodyPr/>
          <a:lstStyle/>
          <a:p>
            <a:pPr>
              <a:lnSpc>
                <a:spcPct val="90000"/>
              </a:lnSpc>
            </a:pPr>
            <a:r>
              <a:rPr lang="da-DK" smtClean="0"/>
              <a:t>Murersvenden der ikke har råd til andet pålæg end ost, men som ikke vil være ved det, siger da han kommer til den 10 ostemad i madpakken: </a:t>
            </a:r>
          </a:p>
          <a:p>
            <a:pPr>
              <a:lnSpc>
                <a:spcPct val="90000"/>
              </a:lnSpc>
            </a:pPr>
            <a:r>
              <a:rPr lang="da-DK" i="1" smtClean="0"/>
              <a:t>Nå så kommer vi til ostemaden</a:t>
            </a:r>
          </a:p>
          <a:p>
            <a:pPr>
              <a:lnSpc>
                <a:spcPct val="90000"/>
              </a:lnSpc>
            </a:pPr>
            <a:r>
              <a:rPr lang="da-DK" smtClean="0"/>
              <a:t>Eksaminanden kommer ind til eksamensbordet, får sit spørgsmål, og siger så til eksaminatoren mens censoren sidder og hører på det: </a:t>
            </a:r>
          </a:p>
          <a:p>
            <a:pPr>
              <a:lnSpc>
                <a:spcPct val="90000"/>
              </a:lnSpc>
            </a:pPr>
            <a:r>
              <a:rPr lang="da-DK" i="1" smtClean="0"/>
              <a:t>Det spørgsmål har vi ikke aftalt at jeg skulle have</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box(in)">
                                      <p:cBhvr>
                                        <p:cTn id="7" dur="500"/>
                                        <p:tgtEl>
                                          <p:spTgt spid="257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7027">
                                            <p:txEl>
                                              <p:pRg st="1" end="1"/>
                                            </p:txEl>
                                          </p:spTgt>
                                        </p:tgtEl>
                                        <p:attrNameLst>
                                          <p:attrName>style.visibility</p:attrName>
                                        </p:attrNameLst>
                                      </p:cBhvr>
                                      <p:to>
                                        <p:strVal val="visible"/>
                                      </p:to>
                                    </p:set>
                                    <p:animEffect transition="in" filter="box(in)">
                                      <p:cBhvr>
                                        <p:cTn id="12" dur="500"/>
                                        <p:tgtEl>
                                          <p:spTgt spid="257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Effect transition="in" filter="box(in)">
                                      <p:cBhvr>
                                        <p:cTn id="17" dur="500"/>
                                        <p:tgtEl>
                                          <p:spTgt spid="257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7027">
                                            <p:txEl>
                                              <p:pRg st="3" end="3"/>
                                            </p:txEl>
                                          </p:spTgt>
                                        </p:tgtEl>
                                        <p:attrNameLst>
                                          <p:attrName>style.visibility</p:attrName>
                                        </p:attrNameLst>
                                      </p:cBhvr>
                                      <p:to>
                                        <p:strVal val="visible"/>
                                      </p:to>
                                    </p:set>
                                    <p:animEffect transition="in" filter="box(in)">
                                      <p:cBhvr>
                                        <p:cTn id="22" dur="500"/>
                                        <p:tgtEl>
                                          <p:spTgt spid="257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da-DK" sz="3600" dirty="0"/>
              <a:t>Tekster</a:t>
            </a:r>
            <a:endParaRPr lang="da-DK" sz="3600" dirty="0" smtClean="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429000"/>
            <a:ext cx="3096344" cy="27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9576"/>
            <a:ext cx="24288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302528"/>
            <a:ext cx="3960440" cy="223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522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597363"/>
            <a:ext cx="3062534" cy="256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4598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a-DK" smtClean="0"/>
              <a:t>Underforståelse</a:t>
            </a:r>
          </a:p>
        </p:txBody>
      </p:sp>
      <p:sp>
        <p:nvSpPr>
          <p:cNvPr id="220163" name="Rectangle 3"/>
          <p:cNvSpPr>
            <a:spLocks noGrp="1" noChangeArrowheads="1"/>
          </p:cNvSpPr>
          <p:nvPr>
            <p:ph type="body" idx="1"/>
          </p:nvPr>
        </p:nvSpPr>
        <p:spPr/>
        <p:txBody>
          <a:bodyPr/>
          <a:lstStyle/>
          <a:p>
            <a:pPr lvl="1">
              <a:lnSpc>
                <a:spcPct val="90000"/>
              </a:lnSpc>
            </a:pPr>
            <a:r>
              <a:rPr lang="da-DK" sz="2000" smtClean="0"/>
              <a:t>Underforståelser er altid involveret i et ræsonnement, enten som præmis eller som konklusion. To universitetslærere møder hinanden på gangen: </a:t>
            </a:r>
          </a:p>
          <a:p>
            <a:pPr lvl="1">
              <a:lnSpc>
                <a:spcPct val="90000"/>
              </a:lnSpc>
            </a:pPr>
            <a:endParaRPr lang="da-DK" sz="2000" smtClean="0"/>
          </a:p>
          <a:p>
            <a:pPr>
              <a:lnSpc>
                <a:spcPct val="90000"/>
              </a:lnSpc>
            </a:pPr>
            <a:r>
              <a:rPr lang="da-DK" sz="2400" i="1" smtClean="0"/>
              <a:t>A: - Hvor skal du hen?</a:t>
            </a:r>
          </a:p>
          <a:p>
            <a:pPr>
              <a:lnSpc>
                <a:spcPct val="90000"/>
              </a:lnSpc>
            </a:pPr>
            <a:r>
              <a:rPr lang="da-DK" sz="2400" i="1" smtClean="0"/>
              <a:t>B: - Til institutmøde?</a:t>
            </a:r>
          </a:p>
          <a:p>
            <a:pPr>
              <a:lnSpc>
                <a:spcPct val="90000"/>
              </a:lnSpc>
            </a:pPr>
            <a:r>
              <a:rPr lang="da-DK" sz="2400" i="1" smtClean="0"/>
              <a:t>A: - Jamen mødet er jo kun for de forskningsaktive. </a:t>
            </a:r>
          </a:p>
          <a:p>
            <a:pPr>
              <a:lnSpc>
                <a:spcPct val="90000"/>
              </a:lnSpc>
            </a:pPr>
            <a:endParaRPr lang="da-DK" sz="2400" b="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0163">
                                            <p:txEl>
                                              <p:pRg st="2" end="2"/>
                                            </p:txEl>
                                          </p:spTgt>
                                        </p:tgtEl>
                                        <p:attrNameLst>
                                          <p:attrName>style.visibility</p:attrName>
                                        </p:attrNameLst>
                                      </p:cBhvr>
                                      <p:to>
                                        <p:strVal val="visible"/>
                                      </p:to>
                                    </p:set>
                                    <p:animEffect transition="in" filter="box(in)">
                                      <p:cBhvr>
                                        <p:cTn id="7" dur="500"/>
                                        <p:tgtEl>
                                          <p:spTgt spid="2201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0163">
                                            <p:txEl>
                                              <p:pRg st="3" end="3"/>
                                            </p:txEl>
                                          </p:spTgt>
                                        </p:tgtEl>
                                        <p:attrNameLst>
                                          <p:attrName>style.visibility</p:attrName>
                                        </p:attrNameLst>
                                      </p:cBhvr>
                                      <p:to>
                                        <p:strVal val="visible"/>
                                      </p:to>
                                    </p:set>
                                    <p:animEffect transition="in" filter="box(in)">
                                      <p:cBhvr>
                                        <p:cTn id="12" dur="500"/>
                                        <p:tgtEl>
                                          <p:spTgt spid="2201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animEffect transition="in" filter="box(in)">
                                      <p:cBhvr>
                                        <p:cTn id="17" dur="5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a-DK" smtClean="0"/>
              <a:t>Underforståelser</a:t>
            </a:r>
          </a:p>
        </p:txBody>
      </p:sp>
      <p:sp>
        <p:nvSpPr>
          <p:cNvPr id="73731" name="Rectangle 3"/>
          <p:cNvSpPr>
            <a:spLocks noGrp="1" noChangeArrowheads="1"/>
          </p:cNvSpPr>
          <p:nvPr>
            <p:ph type="body" sz="half" idx="1"/>
          </p:nvPr>
        </p:nvSpPr>
        <p:spPr>
          <a:xfrm>
            <a:off x="0" y="1412875"/>
            <a:ext cx="1835150" cy="2303463"/>
          </a:xfrm>
        </p:spPr>
        <p:txBody>
          <a:bodyPr/>
          <a:lstStyle/>
          <a:p>
            <a:pPr>
              <a:buFont typeface="Wingdings" pitchFamily="2" charset="2"/>
              <a:buNone/>
            </a:pPr>
            <a:r>
              <a:rPr lang="da-DK" sz="2000" smtClean="0"/>
              <a:t>Hvad fore-stiller dette? </a:t>
            </a:r>
          </a:p>
        </p:txBody>
      </p:sp>
      <p:sp>
        <p:nvSpPr>
          <p:cNvPr id="73732" name="Rectangle 4"/>
          <p:cNvSpPr>
            <a:spLocks noGrp="1" noChangeArrowheads="1"/>
          </p:cNvSpPr>
          <p:nvPr>
            <p:ph type="body" sz="half" idx="2"/>
          </p:nvPr>
        </p:nvSpPr>
        <p:spPr/>
        <p:txBody>
          <a:bodyPr/>
          <a:lstStyle/>
          <a:p>
            <a:pPr lvl="2">
              <a:lnSpc>
                <a:spcPct val="80000"/>
              </a:lnSpc>
            </a:pPr>
            <a:endParaRPr lang="da-DK" sz="800" smtClean="0"/>
          </a:p>
          <a:p>
            <a:pPr>
              <a:lnSpc>
                <a:spcPct val="80000"/>
              </a:lnSpc>
            </a:pPr>
            <a:endParaRPr lang="da-DK" sz="1000" smtClean="0"/>
          </a:p>
        </p:txBody>
      </p:sp>
      <p:pic>
        <p:nvPicPr>
          <p:cNvPr id="224261" name="Picture 5" descr="esteelauder2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36274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esteelauder1L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341438"/>
            <a:ext cx="35687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Text Box 7"/>
          <p:cNvSpPr txBox="1">
            <a:spLocks noChangeArrowheads="1"/>
          </p:cNvSpPr>
          <p:nvPr/>
        </p:nvSpPr>
        <p:spPr bwMode="auto">
          <a:xfrm>
            <a:off x="323850" y="4005263"/>
            <a:ext cx="12239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a:t>En reklame for </a:t>
            </a:r>
          </a:p>
          <a:p>
            <a:pPr eaLnBrk="1" hangingPunct="1"/>
            <a:r>
              <a:rPr lang="da-DK" sz="1400"/>
              <a:t>Estée Lauder</a:t>
            </a:r>
          </a:p>
          <a:p>
            <a:pPr eaLnBrk="1" hangingPunct="1"/>
            <a:r>
              <a:rPr lang="da-DK" sz="1400"/>
              <a:t>creme  i </a:t>
            </a:r>
          </a:p>
          <a:p>
            <a:pPr eaLnBrk="1" hangingPunct="1"/>
            <a:r>
              <a:rPr lang="da-DK" sz="1400"/>
              <a:t>Alt for Damerne</a:t>
            </a:r>
          </a:p>
          <a:p>
            <a:pPr eaLnBrk="1" hangingPunct="1"/>
            <a:r>
              <a:rPr lang="da-DK" sz="1400"/>
              <a:t>Nr. 16, 2004</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box(in)">
                                      <p:cBhvr>
                                        <p:cTn id="7" dur="500"/>
                                        <p:tgtEl>
                                          <p:spTgt spid="224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box(in)">
                                      <p:cBhvr>
                                        <p:cTn id="12" dur="500"/>
                                        <p:tgtEl>
                                          <p:spTgt spid="224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a-DK" smtClean="0"/>
              <a:t>Underforståelser</a:t>
            </a:r>
          </a:p>
        </p:txBody>
      </p:sp>
      <p:sp>
        <p:nvSpPr>
          <p:cNvPr id="226307" name="Rectangle 3"/>
          <p:cNvSpPr>
            <a:spLocks noGrp="1" noChangeArrowheads="1"/>
          </p:cNvSpPr>
          <p:nvPr>
            <p:ph type="body" idx="1"/>
          </p:nvPr>
        </p:nvSpPr>
        <p:spPr>
          <a:xfrm>
            <a:off x="457200" y="1628775"/>
            <a:ext cx="5053013" cy="3671888"/>
          </a:xfrm>
        </p:spPr>
        <p:txBody>
          <a:bodyPr/>
          <a:lstStyle/>
          <a:p>
            <a:pPr>
              <a:lnSpc>
                <a:spcPct val="90000"/>
              </a:lnSpc>
            </a:pPr>
            <a:r>
              <a:rPr lang="da-DK" sz="2400" smtClean="0"/>
              <a:t>Billedet er: </a:t>
            </a:r>
          </a:p>
          <a:p>
            <a:pPr>
              <a:lnSpc>
                <a:spcPct val="90000"/>
              </a:lnSpc>
            </a:pPr>
            <a:r>
              <a:rPr lang="da-DK" sz="2400" smtClean="0"/>
              <a:t>En fremstilling af noget der er omtalt  i teksten,</a:t>
            </a:r>
          </a:p>
          <a:p>
            <a:pPr>
              <a:lnSpc>
                <a:spcPct val="90000"/>
              </a:lnSpc>
            </a:pPr>
            <a:r>
              <a:rPr lang="da-DK" sz="2400" smtClean="0"/>
              <a:t>Billede må være relevant fordi det har metonymisk relation til noget omtalt i teksten. </a:t>
            </a:r>
          </a:p>
          <a:p>
            <a:pPr>
              <a:lnSpc>
                <a:spcPct val="90000"/>
              </a:lnSpc>
            </a:pPr>
            <a:r>
              <a:rPr lang="da-DK" sz="2400" smtClean="0"/>
              <a:t>Underforstået argument: </a:t>
            </a:r>
          </a:p>
          <a:p>
            <a:pPr>
              <a:lnSpc>
                <a:spcPct val="90000"/>
              </a:lnSpc>
            </a:pPr>
            <a:r>
              <a:rPr lang="da-DK" sz="2400" i="1" smtClean="0"/>
              <a:t>Hvis du bruger Day Weare Plus, bliver du lige så smuk!</a:t>
            </a:r>
          </a:p>
        </p:txBody>
      </p:sp>
      <p:pic>
        <p:nvPicPr>
          <p:cNvPr id="74756" name="Picture 4" descr="esteelauder1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700213"/>
            <a:ext cx="30305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animEffect transition="in" filter="box(in)">
                                      <p:cBhvr>
                                        <p:cTn id="7" dur="500"/>
                                        <p:tgtEl>
                                          <p:spTgt spid="2263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6307">
                                            <p:txEl>
                                              <p:pRg st="3" end="3"/>
                                            </p:txEl>
                                          </p:spTgt>
                                        </p:tgtEl>
                                        <p:attrNameLst>
                                          <p:attrName>style.visibility</p:attrName>
                                        </p:attrNameLst>
                                      </p:cBhvr>
                                      <p:to>
                                        <p:strVal val="visible"/>
                                      </p:to>
                                    </p:set>
                                    <p:animEffect transition="in" filter="box(in)">
                                      <p:cBhvr>
                                        <p:cTn id="12" dur="500"/>
                                        <p:tgtEl>
                                          <p:spTgt spid="2263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animEffect transition="in" filter="box(in)">
                                      <p:cBhvr>
                                        <p:cTn id="17" dur="500"/>
                                        <p:tgtEl>
                                          <p:spTgt spid="226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a-DK" sz="4400" smtClean="0"/>
              <a:t> </a:t>
            </a:r>
            <a:r>
              <a:rPr lang="da-DK" sz="2800" smtClean="0"/>
              <a:t>Tolkningen er i betragterens øjne</a:t>
            </a:r>
          </a:p>
        </p:txBody>
      </p:sp>
      <p:sp>
        <p:nvSpPr>
          <p:cNvPr id="75779" name="Rectangle 3"/>
          <p:cNvSpPr>
            <a:spLocks noGrp="1" noChangeArrowheads="1"/>
          </p:cNvSpPr>
          <p:nvPr>
            <p:ph type="body" idx="1"/>
          </p:nvPr>
        </p:nvSpPr>
        <p:spPr>
          <a:xfrm>
            <a:off x="0" y="1196975"/>
            <a:ext cx="4067175" cy="4537075"/>
          </a:xfrm>
        </p:spPr>
        <p:txBody>
          <a:bodyPr/>
          <a:lstStyle/>
          <a:p>
            <a:endParaRPr lang="da-DK" smtClean="0"/>
          </a:p>
        </p:txBody>
      </p:sp>
      <p:pic>
        <p:nvPicPr>
          <p:cNvPr id="75780" name="Picture 4" descr="Il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68413"/>
            <a:ext cx="449421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274638"/>
            <a:ext cx="4321175" cy="1143000"/>
          </a:xfrm>
        </p:spPr>
        <p:txBody>
          <a:bodyPr/>
          <a:lstStyle/>
          <a:p>
            <a:r>
              <a:rPr lang="da-DK" sz="3600" smtClean="0"/>
              <a:t>Underforståelse</a:t>
            </a:r>
          </a:p>
        </p:txBody>
      </p:sp>
      <p:sp>
        <p:nvSpPr>
          <p:cNvPr id="76803" name="Rectangle 3"/>
          <p:cNvSpPr>
            <a:spLocks noGrp="1" noChangeArrowheads="1"/>
          </p:cNvSpPr>
          <p:nvPr>
            <p:ph type="body" idx="1"/>
          </p:nvPr>
        </p:nvSpPr>
        <p:spPr>
          <a:xfrm>
            <a:off x="457200" y="1628775"/>
            <a:ext cx="3898900" cy="3671888"/>
          </a:xfrm>
        </p:spPr>
        <p:txBody>
          <a:bodyPr/>
          <a:lstStyle/>
          <a:p>
            <a:r>
              <a:rPr lang="da-DK" dirty="0" smtClean="0"/>
              <a:t>Hvordan bliver det relevant at sideordne de to sætninger:</a:t>
            </a:r>
          </a:p>
          <a:p>
            <a:pPr lvl="1"/>
            <a:r>
              <a:rPr lang="da-DK" i="1" dirty="0" smtClean="0"/>
              <a:t>Du klarer dig bedst alene</a:t>
            </a:r>
          </a:p>
          <a:p>
            <a:pPr lvl="1"/>
            <a:r>
              <a:rPr lang="da-DK" i="1" dirty="0" smtClean="0"/>
              <a:t>Og slankekure virker hver gang</a:t>
            </a:r>
          </a:p>
        </p:txBody>
      </p:sp>
      <p:pic>
        <p:nvPicPr>
          <p:cNvPr id="76804" name="Picture 4" descr="slankekure virker hver ga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88" y="188913"/>
            <a:ext cx="444341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630" y="491058"/>
            <a:ext cx="3911327" cy="437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3754438" cy="1143000"/>
          </a:xfrm>
        </p:spPr>
        <p:txBody>
          <a:bodyPr/>
          <a:lstStyle/>
          <a:p>
            <a:r>
              <a:rPr lang="da-DK" smtClean="0"/>
              <a:t>Gæt selv!</a:t>
            </a:r>
          </a:p>
        </p:txBody>
      </p:sp>
      <p:sp>
        <p:nvSpPr>
          <p:cNvPr id="77827" name="Rectangle 3"/>
          <p:cNvSpPr>
            <a:spLocks noGrp="1" noChangeArrowheads="1"/>
          </p:cNvSpPr>
          <p:nvPr>
            <p:ph type="body" idx="1"/>
          </p:nvPr>
        </p:nvSpPr>
        <p:spPr/>
        <p:txBody>
          <a:bodyPr/>
          <a:lstStyle/>
          <a:p>
            <a:endParaRPr lang="da-DK" smtClean="0"/>
          </a:p>
        </p:txBody>
      </p:sp>
      <p:pic>
        <p:nvPicPr>
          <p:cNvPr id="77828" name="Picture 4" descr="slankekure virker hver gang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53975"/>
            <a:ext cx="4910137"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620688"/>
            <a:ext cx="4367770"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78851" name="Rectangle 2"/>
          <p:cNvSpPr>
            <a:spLocks noGrp="1" noChangeArrowheads="1"/>
          </p:cNvSpPr>
          <p:nvPr>
            <p:ph type="title" idx="4294967295"/>
          </p:nvPr>
        </p:nvSpPr>
        <p:spPr/>
        <p:txBody>
          <a:bodyPr/>
          <a:lstStyle/>
          <a:p>
            <a:pPr eaLnBrk="1" hangingPunct="1"/>
            <a:r>
              <a:rPr lang="da-DK" smtClean="0"/>
              <a:t>Relevans</a:t>
            </a:r>
          </a:p>
        </p:txBody>
      </p:sp>
      <p:sp>
        <p:nvSpPr>
          <p:cNvPr id="80899" name="Rectangle 3"/>
          <p:cNvSpPr>
            <a:spLocks noGrp="1" noChangeArrowheads="1"/>
          </p:cNvSpPr>
          <p:nvPr>
            <p:ph type="body" idx="4294967295"/>
          </p:nvPr>
        </p:nvSpPr>
        <p:spPr/>
        <p:txBody>
          <a:bodyPr/>
          <a:lstStyle/>
          <a:p>
            <a:pPr eaLnBrk="1" hangingPunct="1">
              <a:lnSpc>
                <a:spcPct val="90000"/>
              </a:lnSpc>
            </a:pPr>
            <a:r>
              <a:rPr lang="da-DK" smtClean="0"/>
              <a:t>Men man skal sige </a:t>
            </a:r>
            <a:r>
              <a:rPr lang="da-DK" b="1" smtClean="0"/>
              <a:t>hele</a:t>
            </a:r>
            <a:r>
              <a:rPr lang="da-DK" smtClean="0"/>
              <a:t> sandheden. </a:t>
            </a:r>
          </a:p>
          <a:p>
            <a:pPr lvl="1" eaLnBrk="1" hangingPunct="1">
              <a:lnSpc>
                <a:spcPct val="90000"/>
              </a:lnSpc>
            </a:pPr>
            <a:r>
              <a:rPr lang="da-DK" sz="2000" smtClean="0"/>
              <a:t>Det er ikke usandt, selv om man ved at hun har 4 børn, at sige: </a:t>
            </a:r>
          </a:p>
          <a:p>
            <a:pPr eaLnBrk="1" hangingPunct="1">
              <a:lnSpc>
                <a:spcPct val="90000"/>
              </a:lnSpc>
            </a:pPr>
            <a:r>
              <a:rPr lang="da-DK" i="1" smtClean="0"/>
              <a:t>Hun har 3 børn</a:t>
            </a:r>
          </a:p>
          <a:p>
            <a:pPr eaLnBrk="1" hangingPunct="1">
              <a:lnSpc>
                <a:spcPct val="90000"/>
              </a:lnSpc>
            </a:pPr>
            <a:r>
              <a:rPr lang="da-DK" smtClean="0"/>
              <a:t> </a:t>
            </a:r>
            <a:r>
              <a:rPr lang="da-DK" sz="2400" smtClean="0"/>
              <a:t>Jeg kommer fra Island (hvorfra man må indføre 2 liter spiritus) til tolderen i lufthavnen med min pose der indeholder to flasker akvavit og to flasker cognac, så jeg siger før han spørger:</a:t>
            </a:r>
            <a:r>
              <a:rPr lang="da-DK" sz="2400" i="1" smtClean="0"/>
              <a:t> </a:t>
            </a:r>
          </a:p>
          <a:p>
            <a:pPr eaLnBrk="1" hangingPunct="1">
              <a:lnSpc>
                <a:spcPct val="90000"/>
              </a:lnSpc>
            </a:pPr>
            <a:r>
              <a:rPr lang="da-DK" sz="2400" i="1" smtClean="0"/>
              <a:t>Jeg har to flasker akvavit i posen</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Effect transition="in" filter="box(in)">
                                      <p:cBhvr>
                                        <p:cTn id="7" dur="500"/>
                                        <p:tgtEl>
                                          <p:spTgt spid="808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9">
                                            <p:txEl>
                                              <p:pRg st="4" end="4"/>
                                            </p:txEl>
                                          </p:spTgt>
                                        </p:tgtEl>
                                        <p:attrNameLst>
                                          <p:attrName>style.visibility</p:attrName>
                                        </p:attrNameLst>
                                      </p:cBhvr>
                                      <p:to>
                                        <p:strVal val="visible"/>
                                      </p:to>
                                    </p:set>
                                    <p:animEffect transition="in" filter="box(in)">
                                      <p:cBhvr>
                                        <p:cTn id="12"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79875" name="Rectangle 2"/>
          <p:cNvSpPr>
            <a:spLocks noGrp="1" noChangeArrowheads="1"/>
          </p:cNvSpPr>
          <p:nvPr>
            <p:ph type="title" idx="4294967295"/>
          </p:nvPr>
        </p:nvSpPr>
        <p:spPr/>
        <p:txBody>
          <a:bodyPr/>
          <a:lstStyle/>
          <a:p>
            <a:pPr eaLnBrk="1" hangingPunct="1"/>
            <a:r>
              <a:rPr lang="da-DK" smtClean="0"/>
              <a:t>Misbrug af underforståelser</a:t>
            </a:r>
          </a:p>
        </p:txBody>
      </p:sp>
      <p:sp>
        <p:nvSpPr>
          <p:cNvPr id="428035" name="Rectangle 3"/>
          <p:cNvSpPr>
            <a:spLocks noGrp="1" noChangeArrowheads="1"/>
          </p:cNvSpPr>
          <p:nvPr>
            <p:ph type="body" idx="4294967295"/>
          </p:nvPr>
        </p:nvSpPr>
        <p:spPr/>
        <p:txBody>
          <a:bodyPr/>
          <a:lstStyle/>
          <a:p>
            <a:pPr lvl="1" eaLnBrk="1" hangingPunct="1">
              <a:lnSpc>
                <a:spcPct val="90000"/>
              </a:lnSpc>
            </a:pPr>
            <a:r>
              <a:rPr lang="da-DK" sz="1800" smtClean="0"/>
              <a:t>To millionærsønner, Nathan Leopold og Richard Loeb, der kedede sig, kidnappede i Chicago 1924 – bare for underholdsningens skyld – en tredje millionærsøn i deres naboskab, skar ham i småstykker og krævede løsesum af hans forældre i et brev der sluttede med: </a:t>
            </a:r>
          </a:p>
          <a:p>
            <a:pPr eaLnBrk="1" hangingPunct="1">
              <a:lnSpc>
                <a:spcPct val="90000"/>
              </a:lnSpc>
            </a:pPr>
            <a:r>
              <a:rPr lang="da-DK" sz="2000" i="1" smtClean="0"/>
              <a:t>Hvis De går til politiet, får De ikke deres søn at se levende.</a:t>
            </a:r>
          </a:p>
          <a:p>
            <a:pPr lvl="1" eaLnBrk="1" hangingPunct="1">
              <a:lnSpc>
                <a:spcPct val="90000"/>
              </a:lnSpc>
            </a:pPr>
            <a:r>
              <a:rPr lang="da-DK" sz="1800" smtClean="0"/>
              <a:t>Dermed havde de kommunikeret (men ikke eksplicit lovet) at </a:t>
            </a:r>
          </a:p>
          <a:p>
            <a:pPr lvl="1" eaLnBrk="1" hangingPunct="1">
              <a:lnSpc>
                <a:spcPct val="90000"/>
              </a:lnSpc>
            </a:pPr>
            <a:r>
              <a:rPr lang="da-DK" sz="1800" i="1" smtClean="0"/>
              <a:t>’Hvis De ikke går til politiet, får De deres søn at se levende’</a:t>
            </a:r>
          </a:p>
          <a:p>
            <a:pPr eaLnBrk="1" hangingPunct="1">
              <a:lnSpc>
                <a:spcPct val="90000"/>
              </a:lnSpc>
            </a:pPr>
            <a:endParaRPr lang="da-DK" sz="2000" smtClean="0"/>
          </a:p>
          <a:p>
            <a:pPr eaLnBrk="1" hangingPunct="1">
              <a:lnSpc>
                <a:spcPct val="90000"/>
              </a:lnSpc>
            </a:pPr>
            <a:r>
              <a:rPr lang="da-DK" sz="2000" smtClean="0"/>
              <a:t>Men det kunne de jo af gode grunde ikke holde. Det var misbrug af underforståelsen. Det kunne have betegnelsen </a:t>
            </a:r>
            <a:endParaRPr lang="da-DK" sz="2000" b="1" smtClean="0"/>
          </a:p>
          <a:p>
            <a:pPr eaLnBrk="1" hangingPunct="1">
              <a:lnSpc>
                <a:spcPct val="90000"/>
              </a:lnSpc>
            </a:pPr>
            <a:r>
              <a:rPr lang="da-DK" sz="2000" b="1" smtClean="0"/>
              <a:t>Hoppe på en limpind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8035">
                                            <p:txEl>
                                              <p:pRg st="1" end="1"/>
                                            </p:txEl>
                                          </p:spTgt>
                                        </p:tgtEl>
                                        <p:attrNameLst>
                                          <p:attrName>style.visibility</p:attrName>
                                        </p:attrNameLst>
                                      </p:cBhvr>
                                      <p:to>
                                        <p:strVal val="visible"/>
                                      </p:to>
                                    </p:set>
                                    <p:animEffect transition="in" filter="box(in)">
                                      <p:cBhvr>
                                        <p:cTn id="7" dur="500"/>
                                        <p:tgtEl>
                                          <p:spTgt spid="428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8035">
                                            <p:txEl>
                                              <p:pRg st="2" end="2"/>
                                            </p:txEl>
                                          </p:spTgt>
                                        </p:tgtEl>
                                        <p:attrNameLst>
                                          <p:attrName>style.visibility</p:attrName>
                                        </p:attrNameLst>
                                      </p:cBhvr>
                                      <p:to>
                                        <p:strVal val="visible"/>
                                      </p:to>
                                    </p:set>
                                    <p:animEffect transition="in" filter="box(in)">
                                      <p:cBhvr>
                                        <p:cTn id="12" dur="500"/>
                                        <p:tgtEl>
                                          <p:spTgt spid="428035">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28035">
                                            <p:txEl>
                                              <p:pRg st="3" end="3"/>
                                            </p:txEl>
                                          </p:spTgt>
                                        </p:tgtEl>
                                        <p:attrNameLst>
                                          <p:attrName>style.visibility</p:attrName>
                                        </p:attrNameLst>
                                      </p:cBhvr>
                                      <p:to>
                                        <p:strVal val="visible"/>
                                      </p:to>
                                    </p:set>
                                    <p:animEffect transition="in" filter="box(in)">
                                      <p:cBhvr>
                                        <p:cTn id="15" dur="500"/>
                                        <p:tgtEl>
                                          <p:spTgt spid="4280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28035">
                                            <p:txEl>
                                              <p:pRg st="5" end="5"/>
                                            </p:txEl>
                                          </p:spTgt>
                                        </p:tgtEl>
                                        <p:attrNameLst>
                                          <p:attrName>style.visibility</p:attrName>
                                        </p:attrNameLst>
                                      </p:cBhvr>
                                      <p:to>
                                        <p:strVal val="visible"/>
                                      </p:to>
                                    </p:set>
                                    <p:animEffect transition="in" filter="box(in)">
                                      <p:cBhvr>
                                        <p:cTn id="20" dur="500"/>
                                        <p:tgtEl>
                                          <p:spTgt spid="428035">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428035">
                                            <p:txEl>
                                              <p:pRg st="6" end="6"/>
                                            </p:txEl>
                                          </p:spTgt>
                                        </p:tgtEl>
                                        <p:attrNameLst>
                                          <p:attrName>style.visibility</p:attrName>
                                        </p:attrNameLst>
                                      </p:cBhvr>
                                      <p:to>
                                        <p:strVal val="visible"/>
                                      </p:to>
                                    </p:set>
                                    <p:animEffect transition="in" filter="box(in)">
                                      <p:cBhvr>
                                        <p:cTn id="25" dur="500"/>
                                        <p:tgtEl>
                                          <p:spTgt spid="428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80899" name="Rectangle 2"/>
          <p:cNvSpPr>
            <a:spLocks noGrp="1" noChangeArrowheads="1"/>
          </p:cNvSpPr>
          <p:nvPr>
            <p:ph type="title" idx="4294967295"/>
          </p:nvPr>
        </p:nvSpPr>
        <p:spPr/>
        <p:txBody>
          <a:bodyPr/>
          <a:lstStyle/>
          <a:p>
            <a:pPr eaLnBrk="1" hangingPunct="1"/>
            <a:r>
              <a:rPr lang="da-DK" smtClean="0"/>
              <a:t>God kommunikation</a:t>
            </a:r>
          </a:p>
        </p:txBody>
      </p:sp>
      <p:sp>
        <p:nvSpPr>
          <p:cNvPr id="429059" name="Rectangle 3"/>
          <p:cNvSpPr>
            <a:spLocks noGrp="1" noChangeArrowheads="1"/>
          </p:cNvSpPr>
          <p:nvPr>
            <p:ph type="body" idx="4294967295"/>
          </p:nvPr>
        </p:nvSpPr>
        <p:spPr>
          <a:xfrm>
            <a:off x="457200" y="1628775"/>
            <a:ext cx="8229600" cy="4176713"/>
          </a:xfrm>
        </p:spPr>
        <p:txBody>
          <a:bodyPr/>
          <a:lstStyle/>
          <a:p>
            <a:pPr lvl="1" eaLnBrk="1" hangingPunct="1">
              <a:lnSpc>
                <a:spcPct val="80000"/>
              </a:lnSpc>
            </a:pPr>
            <a:r>
              <a:rPr lang="da-DK" sz="2000" smtClean="0"/>
              <a:t>Det er godt og effektivt at kommunikere sit budskab ved underforståelse.</a:t>
            </a:r>
          </a:p>
          <a:p>
            <a:pPr eaLnBrk="1" hangingPunct="1">
              <a:lnSpc>
                <a:spcPct val="80000"/>
              </a:lnSpc>
            </a:pPr>
            <a:r>
              <a:rPr lang="da-DK" sz="2400" i="1" smtClean="0"/>
              <a:t>Du klarer dig bedst alene. Og slankekure virker hver gang.</a:t>
            </a:r>
          </a:p>
          <a:p>
            <a:pPr eaLnBrk="1" hangingPunct="1">
              <a:lnSpc>
                <a:spcPct val="80000"/>
              </a:lnSpc>
            </a:pPr>
            <a:endParaRPr lang="da-DK" sz="2400" i="1" smtClean="0"/>
          </a:p>
          <a:p>
            <a:pPr lvl="1" eaLnBrk="1" hangingPunct="1">
              <a:lnSpc>
                <a:spcPct val="80000"/>
              </a:lnSpc>
            </a:pPr>
            <a:r>
              <a:rPr lang="da-DK" sz="2000" smtClean="0"/>
              <a:t>Det er dårlig og ueffektiv kommunikation kun at sige sandheden, men ikke hele sandheden.</a:t>
            </a:r>
          </a:p>
          <a:p>
            <a:pPr eaLnBrk="1" hangingPunct="1">
              <a:lnSpc>
                <a:spcPct val="80000"/>
              </a:lnSpc>
            </a:pPr>
            <a:r>
              <a:rPr lang="da-DK" sz="2400" i="1" smtClean="0"/>
              <a:t>Jeg har tre flasker spiritus i min taske.</a:t>
            </a:r>
          </a:p>
          <a:p>
            <a:pPr eaLnBrk="1" hangingPunct="1">
              <a:lnSpc>
                <a:spcPct val="80000"/>
              </a:lnSpc>
            </a:pPr>
            <a:endParaRPr lang="da-DK" sz="2400" i="1" smtClean="0"/>
          </a:p>
          <a:p>
            <a:pPr lvl="1" eaLnBrk="1" hangingPunct="1">
              <a:lnSpc>
                <a:spcPct val="80000"/>
              </a:lnSpc>
            </a:pPr>
            <a:r>
              <a:rPr lang="da-DK" sz="2000" smtClean="0"/>
              <a:t>Det er en slags bedrageri at bruge limpinde, dvs. at underforstå noget man ikke vil stå inde for.</a:t>
            </a:r>
          </a:p>
          <a:p>
            <a:pPr eaLnBrk="1" hangingPunct="1">
              <a:lnSpc>
                <a:spcPct val="80000"/>
              </a:lnSpc>
            </a:pPr>
            <a:r>
              <a:rPr lang="da-DK" sz="2400" i="1" smtClean="0"/>
              <a:t>Hvis De går til politiet, får De ikke deres søn at se levende.</a:t>
            </a:r>
            <a:r>
              <a:rPr lang="da-DK"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box(in)">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box(in)">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29059">
                                            <p:txEl>
                                              <p:pRg st="3" end="3"/>
                                            </p:txEl>
                                          </p:spTgt>
                                        </p:tgtEl>
                                        <p:attrNameLst>
                                          <p:attrName>style.visibility</p:attrName>
                                        </p:attrNameLst>
                                      </p:cBhvr>
                                      <p:to>
                                        <p:strVal val="visible"/>
                                      </p:to>
                                    </p:set>
                                    <p:animEffect transition="in" filter="box(in)">
                                      <p:cBhvr>
                                        <p:cTn id="17" dur="500"/>
                                        <p:tgtEl>
                                          <p:spTgt spid="429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29059">
                                            <p:txEl>
                                              <p:pRg st="4" end="4"/>
                                            </p:txEl>
                                          </p:spTgt>
                                        </p:tgtEl>
                                        <p:attrNameLst>
                                          <p:attrName>style.visibility</p:attrName>
                                        </p:attrNameLst>
                                      </p:cBhvr>
                                      <p:to>
                                        <p:strVal val="visible"/>
                                      </p:to>
                                    </p:set>
                                    <p:animEffect transition="in" filter="box(in)">
                                      <p:cBhvr>
                                        <p:cTn id="22" dur="500"/>
                                        <p:tgtEl>
                                          <p:spTgt spid="4290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29059">
                                            <p:txEl>
                                              <p:pRg st="6" end="6"/>
                                            </p:txEl>
                                          </p:spTgt>
                                        </p:tgtEl>
                                        <p:attrNameLst>
                                          <p:attrName>style.visibility</p:attrName>
                                        </p:attrNameLst>
                                      </p:cBhvr>
                                      <p:to>
                                        <p:strVal val="visible"/>
                                      </p:to>
                                    </p:set>
                                    <p:animEffect transition="in" filter="box(in)">
                                      <p:cBhvr>
                                        <p:cTn id="27" dur="500"/>
                                        <p:tgtEl>
                                          <p:spTgt spid="4290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29059">
                                            <p:txEl>
                                              <p:pRg st="7" end="7"/>
                                            </p:txEl>
                                          </p:spTgt>
                                        </p:tgtEl>
                                        <p:attrNameLst>
                                          <p:attrName>style.visibility</p:attrName>
                                        </p:attrNameLst>
                                      </p:cBhvr>
                                      <p:to>
                                        <p:strVal val="visible"/>
                                      </p:to>
                                    </p:set>
                                    <p:animEffect transition="in" filter="box(in)">
                                      <p:cBhvr>
                                        <p:cTn id="32" dur="500"/>
                                        <p:tgtEl>
                                          <p:spTgt spid="429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da-DK" sz="3600" smtClean="0"/>
              <a:t>Konventionelle og semantiske forudsættelser</a:t>
            </a:r>
          </a:p>
        </p:txBody>
      </p:sp>
      <p:pic>
        <p:nvPicPr>
          <p:cNvPr id="8192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da-DK" sz="3600" dirty="0"/>
              <a:t>Tekster</a:t>
            </a:r>
            <a:endParaRPr lang="da-DK" sz="3600" dirty="0" smtClean="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659957"/>
            <a:ext cx="2210700" cy="19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932145"/>
            <a:ext cx="1691680" cy="175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1302529"/>
            <a:ext cx="2808312" cy="158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 name="Billed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2616" y="2890613"/>
            <a:ext cx="4890011" cy="3361882"/>
          </a:xfrm>
          <a:prstGeom prst="rect">
            <a:avLst/>
          </a:prstGeom>
        </p:spPr>
      </p:pic>
    </p:spTree>
    <p:extLst>
      <p:ext uri="{BB962C8B-B14F-4D97-AF65-F5344CB8AC3E}">
        <p14:creationId xmlns:p14="http://schemas.microsoft.com/office/powerpoint/2010/main" val="7787475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da-DK" sz="3600" smtClean="0"/>
              <a:t>Konversationelle og retoriske underforståelser</a:t>
            </a:r>
          </a:p>
        </p:txBody>
      </p:sp>
      <p:pic>
        <p:nvPicPr>
          <p:cNvPr id="829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83971" name="Rectangle 2"/>
          <p:cNvSpPr>
            <a:spLocks noGrp="1" noChangeArrowheads="1"/>
          </p:cNvSpPr>
          <p:nvPr>
            <p:ph type="title"/>
          </p:nvPr>
        </p:nvSpPr>
        <p:spPr/>
        <p:txBody>
          <a:bodyPr/>
          <a:lstStyle/>
          <a:p>
            <a:pPr eaLnBrk="1" hangingPunct="1"/>
            <a:r>
              <a:rPr lang="da-DK" sz="3600" smtClean="0"/>
              <a:t>Den sociale konstruktion af virkeligheden</a:t>
            </a:r>
          </a:p>
        </p:txBody>
      </p:sp>
      <p:sp>
        <p:nvSpPr>
          <p:cNvPr id="173059" name="Rectangle 3"/>
          <p:cNvSpPr>
            <a:spLocks noGrp="1" noChangeArrowheads="1"/>
          </p:cNvSpPr>
          <p:nvPr>
            <p:ph type="body" idx="1"/>
          </p:nvPr>
        </p:nvSpPr>
        <p:spPr/>
        <p:txBody>
          <a:bodyPr/>
          <a:lstStyle/>
          <a:p>
            <a:pPr eaLnBrk="1" hangingPunct="1"/>
            <a:r>
              <a:rPr lang="da-DK" smtClean="0"/>
              <a:t>Samfundet er et menneskeligt produkt.</a:t>
            </a:r>
          </a:p>
          <a:p>
            <a:pPr eaLnBrk="1" hangingPunct="1"/>
            <a:r>
              <a:rPr lang="da-DK" smtClean="0"/>
              <a:t>Samfundet er objektiv virkelighed.</a:t>
            </a:r>
          </a:p>
          <a:p>
            <a:pPr eaLnBrk="1" hangingPunct="1"/>
            <a:r>
              <a:rPr lang="da-DK" smtClean="0"/>
              <a:t>Mennesket er et socialt produkt. </a:t>
            </a:r>
          </a:p>
          <a:p>
            <a:pPr lvl="3" eaLnBrk="1" hangingPunct="1"/>
            <a:r>
              <a:rPr lang="da-DK" smtClean="0"/>
              <a:t>Peter L. Berger og Thomas Luckmann </a:t>
            </a:r>
            <a:r>
              <a:rPr lang="da-DK" i="1" smtClean="0"/>
              <a:t>The Social Construction of Reality</a:t>
            </a:r>
            <a:r>
              <a:rPr lang="da-DK" smtClean="0"/>
              <a:t> (1966) 1967, p. 51</a:t>
            </a:r>
            <a:r>
              <a:rPr lang="da-DK" b="1" smtClean="0"/>
              <a:t> </a:t>
            </a:r>
          </a:p>
          <a:p>
            <a:pPr lvl="3" eaLnBrk="1" hangingPunct="1"/>
            <a:endParaRPr lang="da-DK"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ox(in)">
                                      <p:cBhvr>
                                        <p:cTn id="7" dur="500"/>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ox(in)">
                                      <p:cBhvr>
                                        <p:cTn id="12" dur="500"/>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ox(in)">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ox(in)">
                                      <p:cBhvr>
                                        <p:cTn id="22"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84995" name="Rectangle 2"/>
          <p:cNvSpPr>
            <a:spLocks noGrp="1" noChangeArrowheads="1"/>
          </p:cNvSpPr>
          <p:nvPr>
            <p:ph type="title"/>
          </p:nvPr>
        </p:nvSpPr>
        <p:spPr/>
        <p:txBody>
          <a:bodyPr/>
          <a:lstStyle/>
          <a:p>
            <a:pPr eaLnBrk="1" hangingPunct="1"/>
            <a:r>
              <a:rPr lang="da-DK" smtClean="0"/>
              <a:t>Litteraturliste</a:t>
            </a:r>
          </a:p>
        </p:txBody>
      </p:sp>
      <p:sp>
        <p:nvSpPr>
          <p:cNvPr id="84996" name="Rectangle 3"/>
          <p:cNvSpPr>
            <a:spLocks noGrp="1" noChangeArrowheads="1"/>
          </p:cNvSpPr>
          <p:nvPr>
            <p:ph type="body" idx="1"/>
          </p:nvPr>
        </p:nvSpPr>
        <p:spPr/>
        <p:txBody>
          <a:bodyPr/>
          <a:lstStyle/>
          <a:p>
            <a:pPr eaLnBrk="1" hangingPunct="1">
              <a:lnSpc>
                <a:spcPct val="80000"/>
              </a:lnSpc>
            </a:pPr>
            <a:r>
              <a:rPr lang="da-DK" sz="1200" smtClean="0"/>
              <a:t>Andersson, jan &amp; Mats Furberg (1969): </a:t>
            </a:r>
            <a:r>
              <a:rPr lang="da-DK" sz="1200" i="1" smtClean="0"/>
              <a:t>Sprog og påvirkning. Om argumentationens semantik</a:t>
            </a:r>
            <a:r>
              <a:rPr lang="da-DK" sz="1200" smtClean="0"/>
              <a:t>, Nyt Nordisk Forlag Arnold Busck, København.</a:t>
            </a:r>
          </a:p>
          <a:p>
            <a:pPr eaLnBrk="1" hangingPunct="1">
              <a:lnSpc>
                <a:spcPct val="80000"/>
              </a:lnSpc>
            </a:pPr>
            <a:r>
              <a:rPr lang="da-DK" sz="1200" smtClean="0"/>
              <a:t>Beaugrande, Robert de, and Wolfgang Dressler (1972) 1981. </a:t>
            </a:r>
            <a:r>
              <a:rPr lang="da-DK" sz="1200" i="1" smtClean="0"/>
              <a:t>Introduction to Text Linguistics</a:t>
            </a:r>
            <a:r>
              <a:rPr lang="da-DK" sz="1200" smtClean="0"/>
              <a:t>. London: Longman.</a:t>
            </a:r>
          </a:p>
          <a:p>
            <a:pPr eaLnBrk="1" hangingPunct="1">
              <a:lnSpc>
                <a:spcPct val="80000"/>
              </a:lnSpc>
            </a:pPr>
            <a:r>
              <a:rPr lang="da-DK" sz="1200" smtClean="0"/>
              <a:t>Berger, Peter L. og Thomas Luckmann (1966) 1967: </a:t>
            </a:r>
            <a:r>
              <a:rPr lang="da-DK" sz="1200" i="1" smtClean="0"/>
              <a:t>The Social Construction of Reality. A treatise in the sociology of knowledge</a:t>
            </a:r>
            <a:r>
              <a:rPr lang="da-DK" sz="1200" smtClean="0"/>
              <a:t>, New York: Doubleday Anchor Book.</a:t>
            </a:r>
          </a:p>
          <a:p>
            <a:pPr eaLnBrk="1" hangingPunct="1">
              <a:lnSpc>
                <a:spcPct val="80000"/>
              </a:lnSpc>
            </a:pPr>
            <a:r>
              <a:rPr lang="da-DK" sz="1200" smtClean="0"/>
              <a:t>Engberg, Jan 1998: </a:t>
            </a:r>
            <a:r>
              <a:rPr lang="da-DK" sz="1200" i="1" smtClean="0"/>
              <a:t>Fagsprogslingvistikken</a:t>
            </a:r>
            <a:r>
              <a:rPr lang="da-DK" sz="1200" smtClean="0"/>
              <a:t>, Århus: Systime.</a:t>
            </a:r>
          </a:p>
          <a:p>
            <a:pPr eaLnBrk="1" hangingPunct="1">
              <a:lnSpc>
                <a:spcPct val="80000"/>
              </a:lnSpc>
            </a:pPr>
            <a:r>
              <a:rPr lang="da-DK" sz="1200" smtClean="0"/>
              <a:t>Grice, H. P. (1967) 1975. “Logic and conversation” in Cole, Peter, &amp; Jerry Morgan 1975. </a:t>
            </a:r>
            <a:r>
              <a:rPr lang="da-DK" sz="1200" i="1" smtClean="0"/>
              <a:t>Syntax and Semantics, vol 3, Speech Acts</a:t>
            </a:r>
            <a:r>
              <a:rPr lang="da-DK" sz="1200" smtClean="0"/>
              <a:t>. New York: Academic press. </a:t>
            </a:r>
          </a:p>
          <a:p>
            <a:pPr eaLnBrk="1" hangingPunct="1">
              <a:lnSpc>
                <a:spcPct val="80000"/>
              </a:lnSpc>
            </a:pPr>
            <a:r>
              <a:rPr lang="da-DK" sz="1200" smtClean="0"/>
              <a:t>Harder, Peter, &amp; Christian Kock 1976. “The Theory of Presupposition Failure”. </a:t>
            </a:r>
            <a:r>
              <a:rPr lang="da-DK" sz="1200" i="1" smtClean="0"/>
              <a:t>Travaux du cercle linguistique de Copenhague</a:t>
            </a:r>
            <a:r>
              <a:rPr lang="da-DK" sz="1200" smtClean="0"/>
              <a:t> vol XVII. København: Akademisk Forlag.  </a:t>
            </a:r>
          </a:p>
          <a:p>
            <a:pPr eaLnBrk="1" hangingPunct="1">
              <a:lnSpc>
                <a:spcPct val="80000"/>
              </a:lnSpc>
            </a:pPr>
            <a:r>
              <a:rPr lang="da-DK" sz="1200" smtClean="0"/>
              <a:t>Searle, John R. (1995) 1996: </a:t>
            </a:r>
            <a:r>
              <a:rPr lang="da-DK" sz="1200" i="1" smtClean="0"/>
              <a:t>Construction of Social Reality,</a:t>
            </a:r>
            <a:r>
              <a:rPr lang="da-DK" sz="1200" smtClean="0"/>
              <a:t> London: penguin Books</a:t>
            </a:r>
          </a:p>
          <a:p>
            <a:pPr eaLnBrk="1" hangingPunct="1">
              <a:lnSpc>
                <a:spcPct val="80000"/>
              </a:lnSpc>
            </a:pPr>
            <a:r>
              <a:rPr lang="da-DK" sz="1200" smtClean="0"/>
              <a:t>Sperber, Dan and Deidre Wilson 1986: </a:t>
            </a:r>
            <a:r>
              <a:rPr lang="da-DK" sz="1200" i="1" smtClean="0"/>
              <a:t>Relevance</a:t>
            </a:r>
            <a:r>
              <a:rPr lang="da-DK" sz="1200" smtClean="0"/>
              <a:t>, Oxford: Blackwell</a:t>
            </a:r>
          </a:p>
          <a:p>
            <a:pPr eaLnBrk="1" hangingPunct="1">
              <a:lnSpc>
                <a:spcPct val="80000"/>
              </a:lnSpc>
            </a:pPr>
            <a:r>
              <a:rPr lang="da-DK" sz="1200" smtClean="0"/>
              <a:t>Togeby, Ole1993: </a:t>
            </a:r>
            <a:r>
              <a:rPr lang="da-DK" sz="1200" i="1" smtClean="0"/>
              <a:t>PRAXT. Pragmatisk tekstteori 1-2</a:t>
            </a:r>
            <a:r>
              <a:rPr lang="da-DK" sz="1200" smtClean="0"/>
              <a:t>, Århus: Aarhus Universitetsforlag.</a:t>
            </a:r>
          </a:p>
          <a:p>
            <a:pPr eaLnBrk="1" hangingPunct="1">
              <a:lnSpc>
                <a:spcPct val="80000"/>
              </a:lnSpc>
            </a:pPr>
            <a:r>
              <a:rPr lang="da-DK" sz="1200" smtClean="0"/>
              <a:t>Togeby, Ole1996: </a:t>
            </a:r>
            <a:r>
              <a:rPr lang="da-DK" sz="1200" i="1" smtClean="0"/>
              <a:t>Stiltræk</a:t>
            </a:r>
            <a:r>
              <a:rPr lang="da-DK" sz="1200" smtClean="0"/>
              <a:t>, i SPRÅU, Sprogvidenskabelige Arbejdspapirer fra Aarhus Universitet 3. 1996.  &lt;www.hum.au.dk/nordisk/norot/stiltrak.htm&gt;, </a:t>
            </a:r>
          </a:p>
          <a:p>
            <a:pPr eaLnBrk="1" hangingPunct="1">
              <a:lnSpc>
                <a:spcPct val="80000"/>
              </a:lnSpc>
            </a:pPr>
            <a:r>
              <a:rPr lang="da-DK" sz="1200" smtClean="0"/>
              <a:t>Togeby, Ole 2000: “Skribentens 10 bud” i </a:t>
            </a:r>
            <a:r>
              <a:rPr lang="da-DK" sz="1200" i="1" smtClean="0"/>
              <a:t>Fremstillingens kunst</a:t>
            </a:r>
            <a:r>
              <a:rPr lang="da-DK" sz="1200" smtClean="0"/>
              <a:t>, i udg. Gymsprog København, s. 36-46. http://www.oletogeby.dk/</a:t>
            </a:r>
          </a:p>
          <a:p>
            <a:pPr eaLnBrk="1" hangingPunct="1">
              <a:lnSpc>
                <a:spcPct val="80000"/>
              </a:lnSpc>
            </a:pPr>
            <a:r>
              <a:rPr lang="da-DK" sz="1200" smtClean="0"/>
              <a:t>Togeby, Ole 2003: </a:t>
            </a:r>
            <a:r>
              <a:rPr lang="da-DK" sz="1200" i="1" smtClean="0"/>
              <a:t>Fungerer denne sætning? Funktionel dansk sproglære</a:t>
            </a:r>
            <a:r>
              <a:rPr lang="da-DK" sz="1200" smtClean="0"/>
              <a:t>, København: Gad.</a:t>
            </a:r>
          </a:p>
          <a:p>
            <a:pPr eaLnBrk="1" hangingPunct="1">
              <a:lnSpc>
                <a:spcPct val="80000"/>
              </a:lnSpc>
            </a:pPr>
            <a:endParaRPr lang="da-DK" sz="1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260648"/>
            <a:ext cx="7344816" cy="576063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U design">
  <a:themeElements>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5765</TotalTime>
  <Words>8038</Words>
  <Application>Microsoft Office PowerPoint</Application>
  <PresentationFormat>Skærmshow (4:3)</PresentationFormat>
  <Paragraphs>861</Paragraphs>
  <Slides>82</Slides>
  <Notes>68</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82</vt:i4>
      </vt:variant>
    </vt:vector>
  </HeadingPairs>
  <TitlesOfParts>
    <vt:vector size="84" baseType="lpstr">
      <vt:lpstr>AU design</vt:lpstr>
      <vt:lpstr>Dokument</vt:lpstr>
      <vt:lpstr>Tekstkomposition Passer formen til funktionen?</vt:lpstr>
      <vt:lpstr>PLAN</vt:lpstr>
      <vt:lpstr>Tekster og teksttyper</vt:lpstr>
      <vt:lpstr>Tekster</vt:lpstr>
      <vt:lpstr>Tekster</vt:lpstr>
      <vt:lpstr>Tekster</vt:lpstr>
      <vt:lpstr>Tekster</vt:lpstr>
      <vt:lpstr>Tekster</vt:lpstr>
      <vt:lpstr>PowerPoint-præsentation</vt:lpstr>
      <vt:lpstr>Tekstens funktion:  klods i puttekasse</vt:lpstr>
      <vt:lpstr>Tekstens funktion i samfundet</vt:lpstr>
      <vt:lpstr>Samfundet som fi-puslespil</vt:lpstr>
      <vt:lpstr>Tekstens funktion i samfundet (nøglen i låsen)</vt:lpstr>
      <vt:lpstr>Talepositioner i situationen</vt:lpstr>
      <vt:lpstr>Tekstens funktion</vt:lpstr>
      <vt:lpstr>Organisationer og sfærer</vt:lpstr>
      <vt:lpstr>Tekstens funktion</vt:lpstr>
      <vt:lpstr>Tekstens funktion</vt:lpstr>
      <vt:lpstr>Tekstens funktion</vt:lpstr>
      <vt:lpstr>Tekstens form (nøglens form)</vt:lpstr>
      <vt:lpstr>PowerPoint-præsentation</vt:lpstr>
      <vt:lpstr>Den sproglige fremstillingsform er bl.a. valg af emne.</vt:lpstr>
      <vt:lpstr>Den sproglige fremstillingsform er af blk.a. valg af emne.</vt:lpstr>
      <vt:lpstr>Fremstillingsform er bl. a. valg omsagn</vt:lpstr>
      <vt:lpstr>Fremstillingsform er kombinationen af valg udsigelse</vt:lpstr>
      <vt:lpstr>Konneksionsrelationer mellem meningen med sætningerne</vt:lpstr>
      <vt:lpstr>PowerPoint-præsentation</vt:lpstr>
      <vt:lpstr>Fremstillingsform er kombinationen af valg på de fire niveauer: emne, omsagn, udsigelse og tekstualisering.</vt:lpstr>
      <vt:lpstr>Form og funktion </vt:lpstr>
      <vt:lpstr>Form og funktion</vt:lpstr>
      <vt:lpstr>Kognitivt</vt:lpstr>
      <vt:lpstr>Genretræk i tekstens begyndelse skaber forventninger om meningen med helheden</vt:lpstr>
      <vt:lpstr>Forventninger</vt:lpstr>
      <vt:lpstr>Forventninger</vt:lpstr>
      <vt:lpstr>Forventninger</vt:lpstr>
      <vt:lpstr>Forventninger</vt:lpstr>
      <vt:lpstr>Tekstkomposition</vt:lpstr>
      <vt:lpstr>Udsagnenes rækkefølge</vt:lpstr>
      <vt:lpstr>Rækkefølge</vt:lpstr>
      <vt:lpstr>Overskuelighed</vt:lpstr>
      <vt:lpstr>Overskuelighed</vt:lpstr>
      <vt:lpstr>Rækkefølge</vt:lpstr>
      <vt:lpstr>Typografiske tegn</vt:lpstr>
      <vt:lpstr>Komposition </vt:lpstr>
      <vt:lpstr>Komposition </vt:lpstr>
      <vt:lpstr>Komposition </vt:lpstr>
      <vt:lpstr>Komposition </vt:lpstr>
      <vt:lpstr>Komposition </vt:lpstr>
      <vt:lpstr>Komposition</vt:lpstr>
      <vt:lpstr>Komposition </vt:lpstr>
      <vt:lpstr>Kompositionsalternativer</vt:lpstr>
      <vt:lpstr>Konneksioner</vt:lpstr>
      <vt:lpstr>Konneksioner</vt:lpstr>
      <vt:lpstr>Standardkompositioner</vt:lpstr>
      <vt:lpstr>Sagprosa: Eksposition</vt:lpstr>
      <vt:lpstr>Praktiske tekster: Argumentation</vt:lpstr>
      <vt:lpstr>Argumentation-2</vt:lpstr>
      <vt:lpstr>Praktiske trekster: Instruktion</vt:lpstr>
      <vt:lpstr>Skønlitteratur: Beretning</vt:lpstr>
      <vt:lpstr>Relevans</vt:lpstr>
      <vt:lpstr>Relevans </vt:lpstr>
      <vt:lpstr>Typer af information</vt:lpstr>
      <vt:lpstr>Forudsættelser</vt:lpstr>
      <vt:lpstr>Forudsættelse</vt:lpstr>
      <vt:lpstr>Forudsættelser</vt:lpstr>
      <vt:lpstr>Underforståelse</vt:lpstr>
      <vt:lpstr>Underforståelse</vt:lpstr>
      <vt:lpstr>Underforståelser</vt:lpstr>
      <vt:lpstr>Underforståelser</vt:lpstr>
      <vt:lpstr>Underforståelse</vt:lpstr>
      <vt:lpstr>Underforståelser</vt:lpstr>
      <vt:lpstr>Underforståelser</vt:lpstr>
      <vt:lpstr> Tolkningen er i betragterens øjne</vt:lpstr>
      <vt:lpstr>Underforståelse</vt:lpstr>
      <vt:lpstr>Gæt selv!</vt:lpstr>
      <vt:lpstr>Relevans</vt:lpstr>
      <vt:lpstr>Misbrug af underforståelser</vt:lpstr>
      <vt:lpstr>God kommunikation</vt:lpstr>
      <vt:lpstr>Konventionelle og semantiske forudsættelser</vt:lpstr>
      <vt:lpstr>Konversationelle og retoriske underforståelser</vt:lpstr>
      <vt:lpstr>Den sociale konstruktion af virkeligheden</vt:lpstr>
      <vt:lpstr>Litteraturliste</vt:lpstr>
    </vt:vector>
  </TitlesOfParts>
  <Company>Aarhus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Tekstkomposition</dc:title>
  <dc:creator>Ole Togeby</dc:creator>
  <cp:lastModifiedBy>Ole Togeby</cp:lastModifiedBy>
  <cp:revision>107</cp:revision>
  <cp:lastPrinted>2013-02-14T19:36:44Z</cp:lastPrinted>
  <dcterms:created xsi:type="dcterms:W3CDTF">2005-09-07T13:38:28Z</dcterms:created>
  <dcterms:modified xsi:type="dcterms:W3CDTF">2013-02-15T16:02:14Z</dcterms:modified>
</cp:coreProperties>
</file>