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50" r:id="rId1"/>
  </p:sldMasterIdLst>
  <p:notesMasterIdLst>
    <p:notesMasterId r:id="rId25"/>
  </p:notesMasterIdLst>
  <p:handoutMasterIdLst>
    <p:handoutMasterId r:id="rId26"/>
  </p:handoutMasterIdLst>
  <p:sldIdLst>
    <p:sldId id="256" r:id="rId2"/>
    <p:sldId id="257" r:id="rId3"/>
    <p:sldId id="258" r:id="rId4"/>
    <p:sldId id="259" r:id="rId5"/>
    <p:sldId id="260" r:id="rId6"/>
    <p:sldId id="272" r:id="rId7"/>
    <p:sldId id="269" r:id="rId8"/>
    <p:sldId id="273" r:id="rId9"/>
    <p:sldId id="274" r:id="rId10"/>
    <p:sldId id="262" r:id="rId11"/>
    <p:sldId id="275" r:id="rId12"/>
    <p:sldId id="263" r:id="rId13"/>
    <p:sldId id="270" r:id="rId14"/>
    <p:sldId id="264" r:id="rId15"/>
    <p:sldId id="276" r:id="rId16"/>
    <p:sldId id="265" r:id="rId17"/>
    <p:sldId id="277" r:id="rId18"/>
    <p:sldId id="271" r:id="rId19"/>
    <p:sldId id="266" r:id="rId20"/>
    <p:sldId id="278" r:id="rId21"/>
    <p:sldId id="267" r:id="rId22"/>
    <p:sldId id="268" r:id="rId23"/>
    <p:sldId id="279" r:id="rId24"/>
  </p:sldIdLst>
  <p:sldSz cx="9144000" cy="6858000" type="screen4x3"/>
  <p:notesSz cx="6865938" cy="9996488"/>
  <p:embeddedFontLst>
    <p:embeddedFont>
      <p:font typeface="ＭＳ Ｐゴシック" panose="020B0600070205080204" pitchFamily="34" charset="-128"/>
      <p:regular r:id="rId27"/>
    </p:embeddedFont>
    <p:embeddedFont>
      <p:font typeface="Verdana" panose="020B0604030504040204" pitchFamily="34" charset="0"/>
      <p:regular r:id="rId28"/>
      <p:bold r:id="rId29"/>
      <p:italic r:id="rId30"/>
      <p:boldItalic r:id="rId31"/>
    </p:embeddedFont>
  </p:embeddedFontLst>
  <p:defaultTextStyle>
    <a:defPPr>
      <a:defRPr lang="da-DK"/>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BE0E3"/>
    <a:srgbClr val="C0C0C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374" autoAdjust="0"/>
    <p:restoredTop sz="69202" autoAdjust="0"/>
  </p:normalViewPr>
  <p:slideViewPr>
    <p:cSldViewPr>
      <p:cViewPr varScale="1">
        <p:scale>
          <a:sx n="74" d="100"/>
          <a:sy n="74" d="100"/>
        </p:scale>
        <p:origin x="-696" y="-10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p:scale>
          <a:sx n="150" d="100"/>
          <a:sy n="150" d="100"/>
        </p:scale>
        <p:origin x="-474" y="4602"/>
      </p:cViewPr>
      <p:guideLst>
        <p:guide orient="horz" pos="3147"/>
        <p:guide pos="216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hdr" sz="quarter"/>
          </p:nvPr>
        </p:nvSpPr>
        <p:spPr bwMode="auto">
          <a:xfrm>
            <a:off x="1" y="1"/>
            <a:ext cx="2974531" cy="500384"/>
          </a:xfrm>
          <a:prstGeom prst="rect">
            <a:avLst/>
          </a:prstGeom>
          <a:noFill/>
          <a:ln w="9525">
            <a:noFill/>
            <a:miter lim="800000"/>
            <a:headEnd/>
            <a:tailEnd/>
          </a:ln>
          <a:effectLst/>
        </p:spPr>
        <p:txBody>
          <a:bodyPr vert="horz" wrap="square" lIns="92903" tIns="46452" rIns="92903" bIns="46452" numCol="1" anchor="t" anchorCtr="0" compatLnSpc="1">
            <a:prstTxWarp prst="textNoShape">
              <a:avLst/>
            </a:prstTxWarp>
          </a:bodyPr>
          <a:lstStyle>
            <a:lvl1pPr>
              <a:defRPr sz="1200" smtClean="0"/>
            </a:lvl1pPr>
          </a:lstStyle>
          <a:p>
            <a:pPr>
              <a:defRPr/>
            </a:pPr>
            <a:r>
              <a:rPr lang="da-DK" dirty="0"/>
              <a:t>Ole Togeby: </a:t>
            </a:r>
            <a:r>
              <a:rPr lang="da-DK" dirty="0" smtClean="0"/>
              <a:t>Gaden er et hav af tegn,</a:t>
            </a:r>
          </a:p>
          <a:p>
            <a:pPr>
              <a:defRPr/>
            </a:pPr>
            <a:r>
              <a:rPr lang="da-DK" dirty="0" smtClean="0"/>
              <a:t>Lær at svømme!</a:t>
            </a:r>
            <a:endParaRPr lang="da-DK" dirty="0"/>
          </a:p>
        </p:txBody>
      </p:sp>
      <p:sp>
        <p:nvSpPr>
          <p:cNvPr id="40963" name="Rectangle 3"/>
          <p:cNvSpPr>
            <a:spLocks noGrp="1" noChangeArrowheads="1"/>
          </p:cNvSpPr>
          <p:nvPr>
            <p:ph type="dt" sz="quarter" idx="1"/>
          </p:nvPr>
        </p:nvSpPr>
        <p:spPr bwMode="auto">
          <a:xfrm>
            <a:off x="3889773" y="1"/>
            <a:ext cx="2974531" cy="500384"/>
          </a:xfrm>
          <a:prstGeom prst="rect">
            <a:avLst/>
          </a:prstGeom>
          <a:noFill/>
          <a:ln w="9525">
            <a:noFill/>
            <a:miter lim="800000"/>
            <a:headEnd/>
            <a:tailEnd/>
          </a:ln>
          <a:effectLst/>
        </p:spPr>
        <p:txBody>
          <a:bodyPr vert="horz" wrap="square" lIns="92903" tIns="46452" rIns="92903" bIns="46452" numCol="1" anchor="t" anchorCtr="0" compatLnSpc="1">
            <a:prstTxWarp prst="textNoShape">
              <a:avLst/>
            </a:prstTxWarp>
          </a:bodyPr>
          <a:lstStyle>
            <a:lvl1pPr algn="r">
              <a:defRPr sz="1200" smtClean="0"/>
            </a:lvl1pPr>
          </a:lstStyle>
          <a:p>
            <a:pPr>
              <a:defRPr/>
            </a:pPr>
            <a:fld id="{37EEFB02-84FB-4C0B-BC1E-AB4B2575576B}" type="datetime1">
              <a:rPr lang="da-DK"/>
              <a:pPr>
                <a:defRPr/>
              </a:pPr>
              <a:t>29-04-2017</a:t>
            </a:fld>
            <a:endParaRPr lang="da-DK"/>
          </a:p>
        </p:txBody>
      </p:sp>
      <p:sp>
        <p:nvSpPr>
          <p:cNvPr id="40964" name="Rectangle 4"/>
          <p:cNvSpPr>
            <a:spLocks noGrp="1" noChangeArrowheads="1"/>
          </p:cNvSpPr>
          <p:nvPr>
            <p:ph type="ftr" sz="quarter" idx="2"/>
          </p:nvPr>
        </p:nvSpPr>
        <p:spPr bwMode="auto">
          <a:xfrm>
            <a:off x="0" y="9494506"/>
            <a:ext cx="3433786" cy="217420"/>
          </a:xfrm>
          <a:prstGeom prst="rect">
            <a:avLst/>
          </a:prstGeom>
          <a:noFill/>
          <a:ln w="9525">
            <a:noFill/>
            <a:miter lim="800000"/>
            <a:headEnd/>
            <a:tailEnd/>
          </a:ln>
          <a:effectLst/>
        </p:spPr>
        <p:txBody>
          <a:bodyPr vert="horz" wrap="square" lIns="92903" tIns="46452" rIns="92903" bIns="46452" numCol="1" anchor="b" anchorCtr="0" compatLnSpc="1">
            <a:prstTxWarp prst="textNoShape">
              <a:avLst/>
            </a:prstTxWarp>
          </a:bodyPr>
          <a:lstStyle>
            <a:lvl1pPr>
              <a:defRPr sz="1200" smtClean="0"/>
            </a:lvl1pPr>
          </a:lstStyle>
          <a:p>
            <a:pPr>
              <a:defRPr/>
            </a:pPr>
            <a:r>
              <a:rPr lang="da-DK" dirty="0" smtClean="0"/>
              <a:t>Gaden er et hav af tegn</a:t>
            </a:r>
            <a:r>
              <a:rPr lang="da-DK" dirty="0" smtClean="0"/>
              <a:t> </a:t>
            </a:r>
            <a:r>
              <a:rPr lang="da-DK" dirty="0" smtClean="0"/>
              <a:t>2017</a:t>
            </a:r>
            <a:endParaRPr lang="da-DK" dirty="0"/>
          </a:p>
        </p:txBody>
      </p:sp>
      <p:sp>
        <p:nvSpPr>
          <p:cNvPr id="40965" name="Rectangle 5"/>
          <p:cNvSpPr>
            <a:spLocks noGrp="1" noChangeArrowheads="1"/>
          </p:cNvSpPr>
          <p:nvPr>
            <p:ph type="sldNum" sz="quarter" idx="3"/>
          </p:nvPr>
        </p:nvSpPr>
        <p:spPr bwMode="auto">
          <a:xfrm>
            <a:off x="3889773" y="9494507"/>
            <a:ext cx="2974531" cy="500383"/>
          </a:xfrm>
          <a:prstGeom prst="rect">
            <a:avLst/>
          </a:prstGeom>
          <a:noFill/>
          <a:ln w="9525">
            <a:noFill/>
            <a:miter lim="800000"/>
            <a:headEnd/>
            <a:tailEnd/>
          </a:ln>
          <a:effectLst/>
        </p:spPr>
        <p:txBody>
          <a:bodyPr vert="horz" wrap="square" lIns="92903" tIns="46452" rIns="92903" bIns="46452" numCol="1" anchor="b" anchorCtr="0" compatLnSpc="1">
            <a:prstTxWarp prst="textNoShape">
              <a:avLst/>
            </a:prstTxWarp>
          </a:bodyPr>
          <a:lstStyle>
            <a:lvl1pPr algn="r">
              <a:defRPr sz="1200" smtClean="0"/>
            </a:lvl1pPr>
          </a:lstStyle>
          <a:p>
            <a:pPr>
              <a:defRPr/>
            </a:pPr>
            <a:fld id="{48A6D36F-0908-4804-B21F-EB6987EAF6A2}" type="slidenum">
              <a:rPr lang="da-DK"/>
              <a:pPr>
                <a:defRPr/>
              </a:pPr>
              <a:t>‹nr.›</a:t>
            </a:fld>
            <a:endParaRPr lang="da-DK"/>
          </a:p>
        </p:txBody>
      </p:sp>
    </p:spTree>
    <p:extLst>
      <p:ext uri="{BB962C8B-B14F-4D97-AF65-F5344CB8AC3E}">
        <p14:creationId xmlns:p14="http://schemas.microsoft.com/office/powerpoint/2010/main" val="177442234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1" y="1"/>
            <a:ext cx="2974531" cy="500384"/>
          </a:xfrm>
          <a:prstGeom prst="rect">
            <a:avLst/>
          </a:prstGeom>
          <a:noFill/>
          <a:ln w="9525">
            <a:noFill/>
            <a:miter lim="800000"/>
            <a:headEnd/>
            <a:tailEnd/>
          </a:ln>
          <a:effectLst/>
        </p:spPr>
        <p:txBody>
          <a:bodyPr vert="horz" wrap="square" lIns="92903" tIns="46452" rIns="92903" bIns="46452" numCol="1" anchor="t" anchorCtr="0" compatLnSpc="1">
            <a:prstTxWarp prst="textNoShape">
              <a:avLst/>
            </a:prstTxWarp>
          </a:bodyPr>
          <a:lstStyle>
            <a:lvl1pPr>
              <a:defRPr sz="1200">
                <a:ea typeface="+mn-ea"/>
              </a:defRPr>
            </a:lvl1pPr>
          </a:lstStyle>
          <a:p>
            <a:pPr>
              <a:defRPr/>
            </a:pPr>
            <a:r>
              <a:rPr lang="da-DK"/>
              <a:t>Ole Togeby</a:t>
            </a:r>
            <a:endParaRPr lang="da-DK" dirty="0"/>
          </a:p>
        </p:txBody>
      </p:sp>
      <p:sp>
        <p:nvSpPr>
          <p:cNvPr id="20483" name="Rectangle 3"/>
          <p:cNvSpPr>
            <a:spLocks noGrp="1" noChangeArrowheads="1"/>
          </p:cNvSpPr>
          <p:nvPr>
            <p:ph type="dt" idx="1"/>
          </p:nvPr>
        </p:nvSpPr>
        <p:spPr bwMode="auto">
          <a:xfrm>
            <a:off x="3889773" y="1"/>
            <a:ext cx="2974531" cy="500384"/>
          </a:xfrm>
          <a:prstGeom prst="rect">
            <a:avLst/>
          </a:prstGeom>
          <a:noFill/>
          <a:ln w="9525">
            <a:noFill/>
            <a:miter lim="800000"/>
            <a:headEnd/>
            <a:tailEnd/>
          </a:ln>
          <a:effectLst/>
        </p:spPr>
        <p:txBody>
          <a:bodyPr vert="horz" wrap="square" lIns="92903" tIns="46452" rIns="92903" bIns="46452" numCol="1" anchor="t" anchorCtr="0" compatLnSpc="1">
            <a:prstTxWarp prst="textNoShape">
              <a:avLst/>
            </a:prstTxWarp>
          </a:bodyPr>
          <a:lstStyle>
            <a:lvl1pPr algn="r">
              <a:defRPr sz="1200" smtClean="0"/>
            </a:lvl1pPr>
          </a:lstStyle>
          <a:p>
            <a:pPr>
              <a:defRPr/>
            </a:pPr>
            <a:fld id="{9D943960-9F37-41DD-8331-335842C617E6}" type="datetime1">
              <a:rPr lang="da-DK"/>
              <a:pPr>
                <a:defRPr/>
              </a:pPr>
              <a:t>29-04-2017</a:t>
            </a:fld>
            <a:endParaRPr lang="da-DK"/>
          </a:p>
        </p:txBody>
      </p:sp>
      <p:sp>
        <p:nvSpPr>
          <p:cNvPr id="86020" name="Rectangle 4"/>
          <p:cNvSpPr>
            <a:spLocks noGrp="1" noRot="1" noChangeAspect="1" noChangeArrowheads="1" noTextEdit="1"/>
          </p:cNvSpPr>
          <p:nvPr>
            <p:ph type="sldImg" idx="2"/>
          </p:nvPr>
        </p:nvSpPr>
        <p:spPr bwMode="auto">
          <a:xfrm>
            <a:off x="935038" y="749300"/>
            <a:ext cx="4995862" cy="37480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5" name="Rectangle 5"/>
          <p:cNvSpPr>
            <a:spLocks noGrp="1" noChangeArrowheads="1"/>
          </p:cNvSpPr>
          <p:nvPr>
            <p:ph type="body" sz="quarter" idx="3"/>
          </p:nvPr>
        </p:nvSpPr>
        <p:spPr bwMode="auto">
          <a:xfrm>
            <a:off x="686431" y="4748053"/>
            <a:ext cx="5493077" cy="4498660"/>
          </a:xfrm>
          <a:prstGeom prst="rect">
            <a:avLst/>
          </a:prstGeom>
          <a:noFill/>
          <a:ln w="9525">
            <a:noFill/>
            <a:miter lim="800000"/>
            <a:headEnd/>
            <a:tailEnd/>
          </a:ln>
          <a:effectLst/>
        </p:spPr>
        <p:txBody>
          <a:bodyPr vert="horz" wrap="square" lIns="92903" tIns="46452" rIns="92903" bIns="46452" numCol="1" anchor="t" anchorCtr="0" compatLnSpc="1">
            <a:prstTxWarp prst="textNoShape">
              <a:avLst/>
            </a:prstTxWarp>
          </a:bodyPr>
          <a:lstStyle/>
          <a:p>
            <a:pPr lvl="0"/>
            <a:r>
              <a:rPr lang="da-DK" noProof="0" smtClean="0"/>
              <a:t>Klik for at redigere teksttypografierne i masteren</a:t>
            </a:r>
          </a:p>
          <a:p>
            <a:pPr lvl="1"/>
            <a:r>
              <a:rPr lang="da-DK" noProof="0" smtClean="0"/>
              <a:t>Andet niveau</a:t>
            </a:r>
          </a:p>
          <a:p>
            <a:pPr lvl="2"/>
            <a:r>
              <a:rPr lang="da-DK" noProof="0" smtClean="0"/>
              <a:t>Tredje niveau</a:t>
            </a:r>
          </a:p>
          <a:p>
            <a:pPr lvl="3"/>
            <a:r>
              <a:rPr lang="da-DK" noProof="0" smtClean="0"/>
              <a:t>Fjerde niveau</a:t>
            </a:r>
          </a:p>
          <a:p>
            <a:pPr lvl="4"/>
            <a:r>
              <a:rPr lang="da-DK" noProof="0" smtClean="0"/>
              <a:t>Femte niveau</a:t>
            </a:r>
          </a:p>
        </p:txBody>
      </p:sp>
      <p:sp>
        <p:nvSpPr>
          <p:cNvPr id="20486" name="Rectangle 6"/>
          <p:cNvSpPr>
            <a:spLocks noGrp="1" noChangeArrowheads="1"/>
          </p:cNvSpPr>
          <p:nvPr>
            <p:ph type="ftr" sz="quarter" idx="4"/>
          </p:nvPr>
        </p:nvSpPr>
        <p:spPr bwMode="auto">
          <a:xfrm>
            <a:off x="1" y="9494507"/>
            <a:ext cx="2974531" cy="500383"/>
          </a:xfrm>
          <a:prstGeom prst="rect">
            <a:avLst/>
          </a:prstGeom>
          <a:noFill/>
          <a:ln w="9525">
            <a:noFill/>
            <a:miter lim="800000"/>
            <a:headEnd/>
            <a:tailEnd/>
          </a:ln>
          <a:effectLst/>
        </p:spPr>
        <p:txBody>
          <a:bodyPr vert="horz" wrap="square" lIns="92903" tIns="46452" rIns="92903" bIns="46452" numCol="1" anchor="b" anchorCtr="0" compatLnSpc="1">
            <a:prstTxWarp prst="textNoShape">
              <a:avLst/>
            </a:prstTxWarp>
          </a:bodyPr>
          <a:lstStyle>
            <a:lvl1pPr>
              <a:defRPr sz="1200">
                <a:ea typeface="+mn-ea"/>
              </a:defRPr>
            </a:lvl1pPr>
          </a:lstStyle>
          <a:p>
            <a:pPr>
              <a:defRPr/>
            </a:pPr>
            <a:r>
              <a:rPr lang="da-DK" smtClean="0"/>
              <a:t>Forudsættelser og underforståelser 2017</a:t>
            </a:r>
            <a:endParaRPr lang="da-DK" dirty="0"/>
          </a:p>
        </p:txBody>
      </p:sp>
      <p:sp>
        <p:nvSpPr>
          <p:cNvPr id="20487" name="Rectangle 7"/>
          <p:cNvSpPr>
            <a:spLocks noGrp="1" noChangeArrowheads="1"/>
          </p:cNvSpPr>
          <p:nvPr>
            <p:ph type="sldNum" sz="quarter" idx="5"/>
          </p:nvPr>
        </p:nvSpPr>
        <p:spPr bwMode="auto">
          <a:xfrm>
            <a:off x="3889773" y="9494507"/>
            <a:ext cx="2974531" cy="500383"/>
          </a:xfrm>
          <a:prstGeom prst="rect">
            <a:avLst/>
          </a:prstGeom>
          <a:noFill/>
          <a:ln w="9525">
            <a:noFill/>
            <a:miter lim="800000"/>
            <a:headEnd/>
            <a:tailEnd/>
          </a:ln>
          <a:effectLst/>
        </p:spPr>
        <p:txBody>
          <a:bodyPr vert="horz" wrap="square" lIns="92903" tIns="46452" rIns="92903" bIns="46452" numCol="1" anchor="b" anchorCtr="0" compatLnSpc="1">
            <a:prstTxWarp prst="textNoShape">
              <a:avLst/>
            </a:prstTxWarp>
          </a:bodyPr>
          <a:lstStyle>
            <a:lvl1pPr algn="r">
              <a:defRPr sz="1200" smtClean="0"/>
            </a:lvl1pPr>
          </a:lstStyle>
          <a:p>
            <a:pPr>
              <a:defRPr/>
            </a:pPr>
            <a:fld id="{70453D31-0931-4A23-A7A6-00060A833876}" type="slidenum">
              <a:rPr lang="da-DK"/>
              <a:pPr>
                <a:defRPr/>
              </a:pPr>
              <a:t>‹nr.›</a:t>
            </a:fld>
            <a:endParaRPr lang="da-DK"/>
          </a:p>
        </p:txBody>
      </p:sp>
    </p:spTree>
    <p:extLst>
      <p:ext uri="{BB962C8B-B14F-4D97-AF65-F5344CB8AC3E}">
        <p14:creationId xmlns:p14="http://schemas.microsoft.com/office/powerpoint/2010/main" val="3863886363"/>
      </p:ext>
    </p:extLst>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54837" indent="-290322" eaLnBrk="0" hangingPunct="0">
              <a:defRPr>
                <a:solidFill>
                  <a:schemeClr val="tx1"/>
                </a:solidFill>
                <a:latin typeface="Arial" charset="0"/>
                <a:ea typeface="ＭＳ Ｐゴシック" charset="-128"/>
              </a:defRPr>
            </a:lvl2pPr>
            <a:lvl3pPr marL="1161288" indent="-232258" eaLnBrk="0" hangingPunct="0">
              <a:defRPr>
                <a:solidFill>
                  <a:schemeClr val="tx1"/>
                </a:solidFill>
                <a:latin typeface="Arial" charset="0"/>
                <a:ea typeface="ＭＳ Ｐゴシック" charset="-128"/>
              </a:defRPr>
            </a:lvl3pPr>
            <a:lvl4pPr marL="1625803" indent="-232258" eaLnBrk="0" hangingPunct="0">
              <a:defRPr>
                <a:solidFill>
                  <a:schemeClr val="tx1"/>
                </a:solidFill>
                <a:latin typeface="Arial" charset="0"/>
                <a:ea typeface="ＭＳ Ｐゴシック" charset="-128"/>
              </a:defRPr>
            </a:lvl4pPr>
            <a:lvl5pPr marL="2090318" indent="-232258" eaLnBrk="0" hangingPunct="0">
              <a:defRPr>
                <a:solidFill>
                  <a:schemeClr val="tx1"/>
                </a:solidFill>
                <a:latin typeface="Arial" charset="0"/>
                <a:ea typeface="ＭＳ Ｐゴシック" charset="-128"/>
              </a:defRPr>
            </a:lvl5pPr>
            <a:lvl6pPr marL="2554834" indent="-232258" eaLnBrk="0" fontAlgn="base" hangingPunct="0">
              <a:spcBef>
                <a:spcPct val="0"/>
              </a:spcBef>
              <a:spcAft>
                <a:spcPct val="0"/>
              </a:spcAft>
              <a:defRPr>
                <a:solidFill>
                  <a:schemeClr val="tx1"/>
                </a:solidFill>
                <a:latin typeface="Arial" charset="0"/>
                <a:ea typeface="ＭＳ Ｐゴシック" charset="-128"/>
              </a:defRPr>
            </a:lvl6pPr>
            <a:lvl7pPr marL="3019349" indent="-232258" eaLnBrk="0" fontAlgn="base" hangingPunct="0">
              <a:spcBef>
                <a:spcPct val="0"/>
              </a:spcBef>
              <a:spcAft>
                <a:spcPct val="0"/>
              </a:spcAft>
              <a:defRPr>
                <a:solidFill>
                  <a:schemeClr val="tx1"/>
                </a:solidFill>
                <a:latin typeface="Arial" charset="0"/>
                <a:ea typeface="ＭＳ Ｐゴシック" charset="-128"/>
              </a:defRPr>
            </a:lvl7pPr>
            <a:lvl8pPr marL="3483864" indent="-232258" eaLnBrk="0" fontAlgn="base" hangingPunct="0">
              <a:spcBef>
                <a:spcPct val="0"/>
              </a:spcBef>
              <a:spcAft>
                <a:spcPct val="0"/>
              </a:spcAft>
              <a:defRPr>
                <a:solidFill>
                  <a:schemeClr val="tx1"/>
                </a:solidFill>
                <a:latin typeface="Arial" charset="0"/>
                <a:ea typeface="ＭＳ Ｐゴシック" charset="-128"/>
              </a:defRPr>
            </a:lvl8pPr>
            <a:lvl9pPr marL="3948379" indent="-232258"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Ole Togeby</a:t>
            </a:r>
          </a:p>
        </p:txBody>
      </p:sp>
      <p:sp>
        <p:nvSpPr>
          <p:cNvPr id="8704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54837" indent="-290322" eaLnBrk="0" hangingPunct="0">
              <a:defRPr>
                <a:solidFill>
                  <a:schemeClr val="tx1"/>
                </a:solidFill>
                <a:latin typeface="Arial" charset="0"/>
                <a:ea typeface="ＭＳ Ｐゴシック" charset="-128"/>
              </a:defRPr>
            </a:lvl2pPr>
            <a:lvl3pPr marL="1161288" indent="-232258" eaLnBrk="0" hangingPunct="0">
              <a:defRPr>
                <a:solidFill>
                  <a:schemeClr val="tx1"/>
                </a:solidFill>
                <a:latin typeface="Arial" charset="0"/>
                <a:ea typeface="ＭＳ Ｐゴシック" charset="-128"/>
              </a:defRPr>
            </a:lvl3pPr>
            <a:lvl4pPr marL="1625803" indent="-232258" eaLnBrk="0" hangingPunct="0">
              <a:defRPr>
                <a:solidFill>
                  <a:schemeClr val="tx1"/>
                </a:solidFill>
                <a:latin typeface="Arial" charset="0"/>
                <a:ea typeface="ＭＳ Ｐゴシック" charset="-128"/>
              </a:defRPr>
            </a:lvl4pPr>
            <a:lvl5pPr marL="2090318" indent="-232258" eaLnBrk="0" hangingPunct="0">
              <a:defRPr>
                <a:solidFill>
                  <a:schemeClr val="tx1"/>
                </a:solidFill>
                <a:latin typeface="Arial" charset="0"/>
                <a:ea typeface="ＭＳ Ｐゴシック" charset="-128"/>
              </a:defRPr>
            </a:lvl5pPr>
            <a:lvl6pPr marL="2554834" indent="-232258" eaLnBrk="0" fontAlgn="base" hangingPunct="0">
              <a:spcBef>
                <a:spcPct val="0"/>
              </a:spcBef>
              <a:spcAft>
                <a:spcPct val="0"/>
              </a:spcAft>
              <a:defRPr>
                <a:solidFill>
                  <a:schemeClr val="tx1"/>
                </a:solidFill>
                <a:latin typeface="Arial" charset="0"/>
                <a:ea typeface="ＭＳ Ｐゴシック" charset="-128"/>
              </a:defRPr>
            </a:lvl6pPr>
            <a:lvl7pPr marL="3019349" indent="-232258" eaLnBrk="0" fontAlgn="base" hangingPunct="0">
              <a:spcBef>
                <a:spcPct val="0"/>
              </a:spcBef>
              <a:spcAft>
                <a:spcPct val="0"/>
              </a:spcAft>
              <a:defRPr>
                <a:solidFill>
                  <a:schemeClr val="tx1"/>
                </a:solidFill>
                <a:latin typeface="Arial" charset="0"/>
                <a:ea typeface="ＭＳ Ｐゴシック" charset="-128"/>
              </a:defRPr>
            </a:lvl7pPr>
            <a:lvl8pPr marL="3483864" indent="-232258" eaLnBrk="0" fontAlgn="base" hangingPunct="0">
              <a:spcBef>
                <a:spcPct val="0"/>
              </a:spcBef>
              <a:spcAft>
                <a:spcPct val="0"/>
              </a:spcAft>
              <a:defRPr>
                <a:solidFill>
                  <a:schemeClr val="tx1"/>
                </a:solidFill>
                <a:latin typeface="Arial" charset="0"/>
                <a:ea typeface="ＭＳ Ｐゴシック" charset="-128"/>
              </a:defRPr>
            </a:lvl8pPr>
            <a:lvl9pPr marL="3948379" indent="-232258"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E9CCFAE0-12DC-4AD6-9469-2A4E4EE27AD2}" type="datetime1">
              <a:rPr lang="da-DK"/>
              <a:pPr eaLnBrk="1" hangingPunct="1"/>
              <a:t>29-04-2017</a:t>
            </a:fld>
            <a:endParaRPr lang="da-DK"/>
          </a:p>
        </p:txBody>
      </p:sp>
      <p:sp>
        <p:nvSpPr>
          <p:cNvPr id="8704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54837" indent="-290322" eaLnBrk="0" hangingPunct="0">
              <a:defRPr>
                <a:solidFill>
                  <a:schemeClr val="tx1"/>
                </a:solidFill>
                <a:latin typeface="Arial" charset="0"/>
                <a:ea typeface="ＭＳ Ｐゴシック" charset="-128"/>
              </a:defRPr>
            </a:lvl2pPr>
            <a:lvl3pPr marL="1161288" indent="-232258" eaLnBrk="0" hangingPunct="0">
              <a:defRPr>
                <a:solidFill>
                  <a:schemeClr val="tx1"/>
                </a:solidFill>
                <a:latin typeface="Arial" charset="0"/>
                <a:ea typeface="ＭＳ Ｐゴシック" charset="-128"/>
              </a:defRPr>
            </a:lvl3pPr>
            <a:lvl4pPr marL="1625803" indent="-232258" eaLnBrk="0" hangingPunct="0">
              <a:defRPr>
                <a:solidFill>
                  <a:schemeClr val="tx1"/>
                </a:solidFill>
                <a:latin typeface="Arial" charset="0"/>
                <a:ea typeface="ＭＳ Ｐゴシック" charset="-128"/>
              </a:defRPr>
            </a:lvl4pPr>
            <a:lvl5pPr marL="2090318" indent="-232258" eaLnBrk="0" hangingPunct="0">
              <a:defRPr>
                <a:solidFill>
                  <a:schemeClr val="tx1"/>
                </a:solidFill>
                <a:latin typeface="Arial" charset="0"/>
                <a:ea typeface="ＭＳ Ｐゴシック" charset="-128"/>
              </a:defRPr>
            </a:lvl5pPr>
            <a:lvl6pPr marL="2554834" indent="-232258" eaLnBrk="0" fontAlgn="base" hangingPunct="0">
              <a:spcBef>
                <a:spcPct val="0"/>
              </a:spcBef>
              <a:spcAft>
                <a:spcPct val="0"/>
              </a:spcAft>
              <a:defRPr>
                <a:solidFill>
                  <a:schemeClr val="tx1"/>
                </a:solidFill>
                <a:latin typeface="Arial" charset="0"/>
                <a:ea typeface="ＭＳ Ｐゴシック" charset="-128"/>
              </a:defRPr>
            </a:lvl6pPr>
            <a:lvl7pPr marL="3019349" indent="-232258" eaLnBrk="0" fontAlgn="base" hangingPunct="0">
              <a:spcBef>
                <a:spcPct val="0"/>
              </a:spcBef>
              <a:spcAft>
                <a:spcPct val="0"/>
              </a:spcAft>
              <a:defRPr>
                <a:solidFill>
                  <a:schemeClr val="tx1"/>
                </a:solidFill>
                <a:latin typeface="Arial" charset="0"/>
                <a:ea typeface="ＭＳ Ｐゴシック" charset="-128"/>
              </a:defRPr>
            </a:lvl7pPr>
            <a:lvl8pPr marL="3483864" indent="-232258" eaLnBrk="0" fontAlgn="base" hangingPunct="0">
              <a:spcBef>
                <a:spcPct val="0"/>
              </a:spcBef>
              <a:spcAft>
                <a:spcPct val="0"/>
              </a:spcAft>
              <a:defRPr>
                <a:solidFill>
                  <a:schemeClr val="tx1"/>
                </a:solidFill>
                <a:latin typeface="Arial" charset="0"/>
                <a:ea typeface="ＭＳ Ｐゴシック" charset="-128"/>
              </a:defRPr>
            </a:lvl8pPr>
            <a:lvl9pPr marL="3948379" indent="-232258"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Forudsættelser og underforståelser 2017</a:t>
            </a:r>
          </a:p>
        </p:txBody>
      </p:sp>
      <p:sp>
        <p:nvSpPr>
          <p:cNvPr id="870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54837" indent="-290322" eaLnBrk="0" hangingPunct="0">
              <a:defRPr>
                <a:solidFill>
                  <a:schemeClr val="tx1"/>
                </a:solidFill>
                <a:latin typeface="Arial" charset="0"/>
                <a:ea typeface="ＭＳ Ｐゴシック" charset="-128"/>
              </a:defRPr>
            </a:lvl2pPr>
            <a:lvl3pPr marL="1161288" indent="-232258" eaLnBrk="0" hangingPunct="0">
              <a:defRPr>
                <a:solidFill>
                  <a:schemeClr val="tx1"/>
                </a:solidFill>
                <a:latin typeface="Arial" charset="0"/>
                <a:ea typeface="ＭＳ Ｐゴシック" charset="-128"/>
              </a:defRPr>
            </a:lvl3pPr>
            <a:lvl4pPr marL="1625803" indent="-232258" eaLnBrk="0" hangingPunct="0">
              <a:defRPr>
                <a:solidFill>
                  <a:schemeClr val="tx1"/>
                </a:solidFill>
                <a:latin typeface="Arial" charset="0"/>
                <a:ea typeface="ＭＳ Ｐゴシック" charset="-128"/>
              </a:defRPr>
            </a:lvl4pPr>
            <a:lvl5pPr marL="2090318" indent="-232258" eaLnBrk="0" hangingPunct="0">
              <a:defRPr>
                <a:solidFill>
                  <a:schemeClr val="tx1"/>
                </a:solidFill>
                <a:latin typeface="Arial" charset="0"/>
                <a:ea typeface="ＭＳ Ｐゴシック" charset="-128"/>
              </a:defRPr>
            </a:lvl5pPr>
            <a:lvl6pPr marL="2554834" indent="-232258" eaLnBrk="0" fontAlgn="base" hangingPunct="0">
              <a:spcBef>
                <a:spcPct val="0"/>
              </a:spcBef>
              <a:spcAft>
                <a:spcPct val="0"/>
              </a:spcAft>
              <a:defRPr>
                <a:solidFill>
                  <a:schemeClr val="tx1"/>
                </a:solidFill>
                <a:latin typeface="Arial" charset="0"/>
                <a:ea typeface="ＭＳ Ｐゴシック" charset="-128"/>
              </a:defRPr>
            </a:lvl6pPr>
            <a:lvl7pPr marL="3019349" indent="-232258" eaLnBrk="0" fontAlgn="base" hangingPunct="0">
              <a:spcBef>
                <a:spcPct val="0"/>
              </a:spcBef>
              <a:spcAft>
                <a:spcPct val="0"/>
              </a:spcAft>
              <a:defRPr>
                <a:solidFill>
                  <a:schemeClr val="tx1"/>
                </a:solidFill>
                <a:latin typeface="Arial" charset="0"/>
                <a:ea typeface="ＭＳ Ｐゴシック" charset="-128"/>
              </a:defRPr>
            </a:lvl7pPr>
            <a:lvl8pPr marL="3483864" indent="-232258" eaLnBrk="0" fontAlgn="base" hangingPunct="0">
              <a:spcBef>
                <a:spcPct val="0"/>
              </a:spcBef>
              <a:spcAft>
                <a:spcPct val="0"/>
              </a:spcAft>
              <a:defRPr>
                <a:solidFill>
                  <a:schemeClr val="tx1"/>
                </a:solidFill>
                <a:latin typeface="Arial" charset="0"/>
                <a:ea typeface="ＭＳ Ｐゴシック" charset="-128"/>
              </a:defRPr>
            </a:lvl8pPr>
            <a:lvl9pPr marL="3948379" indent="-232258"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14ADA0AC-7496-483A-86F5-EBD79EEB2DDA}" type="slidenum">
              <a:rPr lang="da-DK"/>
              <a:pPr eaLnBrk="1" hangingPunct="1"/>
              <a:t>1</a:t>
            </a:fld>
            <a:endParaRPr lang="da-DK"/>
          </a:p>
        </p:txBody>
      </p:sp>
      <p:sp>
        <p:nvSpPr>
          <p:cNvPr id="87046" name="Rectangle 2"/>
          <p:cNvSpPr>
            <a:spLocks noGrp="1" noRot="1" noChangeAspect="1" noChangeArrowheads="1" noTextEdit="1"/>
          </p:cNvSpPr>
          <p:nvPr>
            <p:ph type="sldImg"/>
          </p:nvPr>
        </p:nvSpPr>
        <p:spPr>
          <a:ln/>
        </p:spPr>
      </p:sp>
      <p:sp>
        <p:nvSpPr>
          <p:cNvPr id="870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a-DK"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0" i="0" u="none" strike="noStrike" kern="1200" baseline="0" dirty="0" smtClean="0">
                <a:solidFill>
                  <a:schemeClr val="tx1"/>
                </a:solidFill>
                <a:latin typeface="Arial" charset="0"/>
                <a:ea typeface="ＭＳ Ｐゴシック" charset="-128"/>
                <a:cs typeface="ＭＳ Ｐゴシック" charset="-128"/>
              </a:rPr>
              <a:t>	Værd at bemærke er det også at samme asfalt skifter kategori fra at være en boulevard til at være en vej. Det er en beskrivelse af virkeligheden eftersom boulevarden har træer (længere mod øst) og høje huse (på sydsiden), mens vejen kun har villaer og hække på siderne. Forskellen på en gade og en vej er normalt det at man er “i” en gade fordi den er omgivet af høje huse, mens man er “på” en vej, fordi vejen er en afgrænset enhed i sig selv. Denne semantiske forskel på gade og vej gælder dog ikke i dette kryds, idet Langelandsgade mod nord er præcis som Paludan-</a:t>
            </a:r>
            <a:r>
              <a:rPr lang="da-DK" sz="1200" b="0" i="0" u="none" strike="noStrike" kern="1200" baseline="0" dirty="0" err="1" smtClean="0">
                <a:solidFill>
                  <a:schemeClr val="tx1"/>
                </a:solidFill>
                <a:latin typeface="Arial" charset="0"/>
                <a:ea typeface="ＭＳ Ｐゴシック" charset="-128"/>
                <a:cs typeface="ＭＳ Ｐゴシック" charset="-128"/>
              </a:rPr>
              <a:t>Müllersvej</a:t>
            </a:r>
            <a:r>
              <a:rPr lang="da-DK" sz="1200" b="0" i="0" u="none" strike="noStrike" kern="1200" baseline="0" dirty="0" smtClean="0">
                <a:solidFill>
                  <a:schemeClr val="tx1"/>
                </a:solidFill>
                <a:latin typeface="Arial" charset="0"/>
                <a:ea typeface="ＭＳ Ｐゴシック" charset="-128"/>
                <a:cs typeface="ＭＳ Ｐゴシック" charset="-128"/>
              </a:rPr>
              <a:t>. Det skyldes nok at navnene er ældre end bygningerne og asfalten. </a:t>
            </a:r>
          </a:p>
          <a:p>
            <a:r>
              <a:rPr lang="da-DK" sz="1200" b="0" i="0" u="none" strike="noStrike" kern="1200" baseline="0" dirty="0" smtClean="0">
                <a:solidFill>
                  <a:schemeClr val="tx1"/>
                </a:solidFill>
                <a:latin typeface="Arial" charset="0"/>
                <a:ea typeface="ＭＳ Ｐゴシック" charset="-128"/>
                <a:cs typeface="ＭＳ Ｐゴシック" charset="-128"/>
              </a:rPr>
              <a:t>	Læg mærke til at vejnavneskiltet vestpå </a:t>
            </a:r>
            <a:r>
              <a:rPr lang="da-DK" sz="1200" b="0" i="1" u="none" strike="noStrike" kern="1200" baseline="0" dirty="0" smtClean="0">
                <a:solidFill>
                  <a:schemeClr val="tx1"/>
                </a:solidFill>
                <a:latin typeface="Arial" charset="0"/>
                <a:ea typeface="ＭＳ Ｐゴシック" charset="-128"/>
                <a:cs typeface="ＭＳ Ｐゴシック" charset="-128"/>
              </a:rPr>
              <a:t>Paludan-Müllers Vej /Digter 1809-1876</a:t>
            </a:r>
            <a:r>
              <a:rPr lang="da-DK" sz="1200" b="0" i="0" u="none" strike="noStrike" kern="1200" baseline="0" dirty="0" smtClean="0">
                <a:solidFill>
                  <a:schemeClr val="tx1"/>
                </a:solidFill>
                <a:latin typeface="Arial" charset="0"/>
                <a:ea typeface="ＭＳ Ｐゴシック" charset="-128"/>
                <a:cs typeface="ＭＳ Ｐゴシック" charset="-128"/>
              </a:rPr>
              <a:t> i virkeligheden er to tegn der er kombineret, dels en deklaration om hvad vejens navn er og skal være, dels en </a:t>
            </a:r>
            <a:r>
              <a:rPr lang="da-DK" sz="1200" b="0" i="0" u="none" strike="noStrike" kern="1200" baseline="0" dirty="0" err="1" smtClean="0">
                <a:solidFill>
                  <a:schemeClr val="tx1"/>
                </a:solidFill>
                <a:latin typeface="Arial" charset="0"/>
                <a:ea typeface="ＭＳ Ｐゴシック" charset="-128"/>
                <a:cs typeface="ＭＳ Ｐゴシック" charset="-128"/>
              </a:rPr>
              <a:t>konstativ</a:t>
            </a:r>
            <a:r>
              <a:rPr lang="da-DK" sz="1200" b="0" i="0" u="none" strike="noStrike" kern="1200" baseline="0" dirty="0" smtClean="0">
                <a:solidFill>
                  <a:schemeClr val="tx1"/>
                </a:solidFill>
                <a:latin typeface="Arial" charset="0"/>
                <a:ea typeface="ＭＳ Ｐゴシック" charset="-128"/>
                <a:cs typeface="ＭＳ Ｐゴシック" charset="-128"/>
              </a:rPr>
              <a:t> orientering om at Paludan-Müller var digter der levede fra 1809 til 1876. Dette er en kommunal bonusoplysning.  </a:t>
            </a:r>
          </a:p>
          <a:p>
            <a:r>
              <a:rPr lang="da-DK" sz="1200" b="0" i="0" u="none" strike="noStrike" kern="1200" baseline="0" dirty="0" smtClean="0">
                <a:solidFill>
                  <a:schemeClr val="tx1"/>
                </a:solidFill>
                <a:latin typeface="Arial" charset="0"/>
                <a:ea typeface="ＭＳ Ｐゴシック" charset="-128"/>
                <a:cs typeface="ＭＳ Ｐゴシック" charset="-128"/>
              </a:rPr>
              <a:t>	Dette er kun muligt fordi sprognævnet for vejnavne har tilladt en afvigelse fra den generelle regel for ét eller flere ord, som lyder (§ 18): “Hvis et ord udtales med hovedtryk (stærkt tryk) på det første led og bitryk (svagere tryk) på det andet, skrives forbindelsen i ét ord: </a:t>
            </a:r>
            <a:r>
              <a:rPr lang="da-DK" sz="1200" b="0" i="1" u="none" strike="noStrike" kern="1200" baseline="0" dirty="0" smtClean="0">
                <a:solidFill>
                  <a:schemeClr val="tx1"/>
                </a:solidFill>
                <a:latin typeface="Arial" charset="0"/>
                <a:ea typeface="ＭＳ Ｐゴシック" charset="-128"/>
                <a:cs typeface="ＭＳ Ｐゴシック" charset="-128"/>
              </a:rPr>
              <a:t>havestol </a:t>
            </a:r>
            <a:r>
              <a:rPr lang="da-DK" sz="1200" b="0" i="0" u="none" strike="noStrike" kern="1200" baseline="0" dirty="0" smtClean="0">
                <a:solidFill>
                  <a:schemeClr val="tx1"/>
                </a:solidFill>
                <a:latin typeface="Arial" charset="0"/>
                <a:ea typeface="ＭＳ Ｐゴシック" charset="-128"/>
                <a:cs typeface="ＭＳ Ｐゴシック" charset="-128"/>
              </a:rPr>
              <a:t>... Hvis en ordforbindelse udtales med lige stærkt tryk på begge led, skrives den i to (eller flere) ord: </a:t>
            </a:r>
            <a:r>
              <a:rPr lang="da-DK" sz="1200" b="0" i="1" u="none" strike="noStrike" kern="1200" baseline="0" dirty="0" smtClean="0">
                <a:solidFill>
                  <a:schemeClr val="tx1"/>
                </a:solidFill>
                <a:latin typeface="Arial" charset="0"/>
                <a:ea typeface="ＭＳ Ｐゴシック" charset="-128"/>
                <a:cs typeface="ＭＳ Ｐゴシック" charset="-128"/>
              </a:rPr>
              <a:t>Aluminium er et meget let metal. (</a:t>
            </a:r>
            <a:r>
              <a:rPr lang="da-DK" sz="1200" b="0" i="0" u="none" strike="noStrike" kern="1200" baseline="0" dirty="0" smtClean="0">
                <a:solidFill>
                  <a:schemeClr val="tx1"/>
                </a:solidFill>
                <a:latin typeface="Arial" charset="0"/>
                <a:ea typeface="ＭＳ Ｐゴシック" charset="-128"/>
                <a:cs typeface="ＭＳ Ｐゴシック" charset="-128"/>
              </a:rPr>
              <a:t>Men:</a:t>
            </a:r>
            <a:r>
              <a:rPr lang="da-DK" sz="1200" b="0" i="1" u="none" strike="noStrike" kern="1200" baseline="0" dirty="0" smtClean="0">
                <a:solidFill>
                  <a:schemeClr val="tx1"/>
                </a:solidFill>
                <a:latin typeface="Arial" charset="0"/>
                <a:ea typeface="ＭＳ Ｐゴシック" charset="-128"/>
                <a:cs typeface="ＭＳ Ｐゴシック" charset="-128"/>
              </a:rPr>
              <a:t> letmetallet aluminium).”</a:t>
            </a:r>
            <a:r>
              <a:rPr lang="da-DK" sz="1200" b="0" i="0" u="none" strike="noStrike" kern="1200" baseline="0" dirty="0" smtClean="0">
                <a:solidFill>
                  <a:schemeClr val="tx1"/>
                </a:solidFill>
                <a:latin typeface="Arial" charset="0"/>
                <a:ea typeface="ＭＳ Ｐゴシック" charset="-128"/>
                <a:cs typeface="ＭＳ Ｐゴシック" charset="-128"/>
              </a:rPr>
              <a:t> Efter reglen skulle vejnavnet altså skrives </a:t>
            </a:r>
            <a:r>
              <a:rPr lang="da-DK" sz="1200" b="0" i="1" u="none" strike="noStrike" kern="1200" baseline="0" dirty="0" smtClean="0">
                <a:solidFill>
                  <a:schemeClr val="tx1"/>
                </a:solidFill>
                <a:latin typeface="Arial" charset="0"/>
                <a:ea typeface="ＭＳ Ｐゴシック" charset="-128"/>
                <a:cs typeface="ＭＳ Ｐゴシック" charset="-128"/>
              </a:rPr>
              <a:t>Paludan-</a:t>
            </a:r>
            <a:r>
              <a:rPr lang="da-DK" sz="1200" b="0" i="1" u="none" strike="noStrike" kern="1200" baseline="0" dirty="0" err="1" smtClean="0">
                <a:solidFill>
                  <a:schemeClr val="tx1"/>
                </a:solidFill>
                <a:latin typeface="Arial" charset="0"/>
                <a:ea typeface="ＭＳ Ｐゴシック" charset="-128"/>
                <a:cs typeface="ＭＳ Ｐゴシック" charset="-128"/>
              </a:rPr>
              <a:t>Müllersvej</a:t>
            </a:r>
            <a:r>
              <a:rPr lang="da-DK" sz="1200" b="0" i="0" u="none" strike="noStrike" kern="1200" baseline="0" dirty="0" smtClean="0">
                <a:solidFill>
                  <a:schemeClr val="tx1"/>
                </a:solidFill>
                <a:latin typeface="Arial" charset="0"/>
                <a:ea typeface="ＭＳ Ｐゴシック" charset="-128"/>
                <a:cs typeface="ＭＳ Ｐゴシック" charset="-128"/>
              </a:rPr>
              <a:t> (der er end ikke bitryk på stavelsen </a:t>
            </a:r>
            <a:r>
              <a:rPr lang="da-DK" sz="1200" b="0" i="1" u="none" strike="noStrike" kern="1200" baseline="0" dirty="0" smtClean="0">
                <a:solidFill>
                  <a:schemeClr val="tx1"/>
                </a:solidFill>
                <a:latin typeface="Arial" charset="0"/>
                <a:ea typeface="ＭＳ Ｐゴシック" charset="-128"/>
                <a:cs typeface="ＭＳ Ｐゴシック" charset="-128"/>
              </a:rPr>
              <a:t>vej)</a:t>
            </a:r>
            <a:r>
              <a:rPr lang="da-DK" sz="1200" b="0" i="0" u="none" strike="noStrike" kern="1200" baseline="0" dirty="0" smtClean="0">
                <a:solidFill>
                  <a:schemeClr val="tx1"/>
                </a:solidFill>
                <a:latin typeface="Arial" charset="0"/>
                <a:ea typeface="ＭＳ Ｐゴシック" charset="-128"/>
                <a:cs typeface="ＭＳ Ｐゴシック" charset="-128"/>
              </a:rPr>
              <a:t>, og sådan blev det også skrevet indtil Dansk Sprognævn på opfordring af kommunerne tillod at man skrev vejnavne i to ord. Om de finere detaljer se dog Sprognævnets vejledning på:</a:t>
            </a:r>
          </a:p>
          <a:p>
            <a:r>
              <a:rPr lang="da-DK" sz="1200" b="0" i="0" u="none" strike="noStrike" kern="1200" baseline="0" dirty="0" smtClean="0">
                <a:solidFill>
                  <a:schemeClr val="tx1"/>
                </a:solidFill>
                <a:latin typeface="Arial" charset="0"/>
                <a:ea typeface="ＭＳ Ｐゴシック" charset="-128"/>
                <a:cs typeface="ＭＳ Ｐゴシック" charset="-128"/>
              </a:rPr>
              <a:t>http://danmarksadresser.dk/file/383079/ds_vejledning_retskrivning.pdf Måske var det på grund af kommunens ønske om at kunne give bonusoplysninger som i dette eksempel. </a:t>
            </a:r>
            <a:endParaRPr lang="da-DK" dirty="0"/>
          </a:p>
        </p:txBody>
      </p:sp>
      <p:sp>
        <p:nvSpPr>
          <p:cNvPr id="4" name="Pladsholder til sidehoved 3"/>
          <p:cNvSpPr>
            <a:spLocks noGrp="1"/>
          </p:cNvSpPr>
          <p:nvPr>
            <p:ph type="hdr" sz="quarter" idx="10"/>
          </p:nvPr>
        </p:nvSpPr>
        <p:spPr/>
        <p:txBody>
          <a:bodyPr/>
          <a:lstStyle/>
          <a:p>
            <a:pPr>
              <a:defRPr/>
            </a:pPr>
            <a:r>
              <a:rPr lang="da-DK" smtClean="0"/>
              <a:t>Ole Togeby</a:t>
            </a:r>
            <a:endParaRPr lang="da-DK" dirty="0"/>
          </a:p>
        </p:txBody>
      </p:sp>
      <p:sp>
        <p:nvSpPr>
          <p:cNvPr id="5" name="Pladsholder til dato 4"/>
          <p:cNvSpPr>
            <a:spLocks noGrp="1"/>
          </p:cNvSpPr>
          <p:nvPr>
            <p:ph type="dt" idx="11"/>
          </p:nvPr>
        </p:nvSpPr>
        <p:spPr/>
        <p:txBody>
          <a:bodyPr/>
          <a:lstStyle/>
          <a:p>
            <a:pPr>
              <a:defRPr/>
            </a:pPr>
            <a:fld id="{9D943960-9F37-41DD-8331-335842C617E6}" type="datetime1">
              <a:rPr lang="da-DK" smtClean="0"/>
              <a:pPr>
                <a:defRPr/>
              </a:pPr>
              <a:t>02-05-2017</a:t>
            </a:fld>
            <a:endParaRPr lang="da-DK"/>
          </a:p>
        </p:txBody>
      </p:sp>
      <p:sp>
        <p:nvSpPr>
          <p:cNvPr id="6" name="Pladsholder til sidefod 5"/>
          <p:cNvSpPr>
            <a:spLocks noGrp="1"/>
          </p:cNvSpPr>
          <p:nvPr>
            <p:ph type="ftr" sz="quarter" idx="12"/>
          </p:nvPr>
        </p:nvSpPr>
        <p:spPr/>
        <p:txBody>
          <a:bodyPr/>
          <a:lstStyle/>
          <a:p>
            <a:pPr>
              <a:defRPr/>
            </a:pPr>
            <a:r>
              <a:rPr lang="da-DK" smtClean="0"/>
              <a:t>Forudsættelser og underforståelser 2017</a:t>
            </a:r>
            <a:endParaRPr lang="da-DK" dirty="0"/>
          </a:p>
        </p:txBody>
      </p:sp>
      <p:sp>
        <p:nvSpPr>
          <p:cNvPr id="7" name="Pladsholder til diasnummer 6"/>
          <p:cNvSpPr>
            <a:spLocks noGrp="1"/>
          </p:cNvSpPr>
          <p:nvPr>
            <p:ph type="sldNum" sz="quarter" idx="13"/>
          </p:nvPr>
        </p:nvSpPr>
        <p:spPr/>
        <p:txBody>
          <a:bodyPr/>
          <a:lstStyle/>
          <a:p>
            <a:pPr>
              <a:defRPr/>
            </a:pPr>
            <a:fld id="{70453D31-0931-4A23-A7A6-00060A833876}" type="slidenum">
              <a:rPr lang="da-DK" smtClean="0"/>
              <a:pPr>
                <a:defRPr/>
              </a:pPr>
              <a:t>11</a:t>
            </a:fld>
            <a:endParaRPr lang="da-DK"/>
          </a:p>
        </p:txBody>
      </p:sp>
    </p:spTree>
    <p:extLst>
      <p:ext uri="{BB962C8B-B14F-4D97-AF65-F5344CB8AC3E}">
        <p14:creationId xmlns:p14="http://schemas.microsoft.com/office/powerpoint/2010/main" val="13103905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0" i="0" u="none" strike="noStrike" kern="1200" baseline="0" dirty="0" smtClean="0">
                <a:solidFill>
                  <a:schemeClr val="tx1"/>
                </a:solidFill>
                <a:latin typeface="Arial" charset="0"/>
                <a:ea typeface="ＭＳ Ｐゴシック" charset="-128"/>
                <a:cs typeface="ＭＳ Ｐゴシック" charset="-128"/>
              </a:rPr>
              <a:t>Skiltet over forretningens del af bygningen er en ekspression:  </a:t>
            </a:r>
            <a:r>
              <a:rPr lang="da-DK" sz="1200" b="0" i="1" u="none" strike="noStrike" kern="1200" baseline="0" dirty="0" smtClean="0">
                <a:solidFill>
                  <a:schemeClr val="tx1"/>
                </a:solidFill>
                <a:latin typeface="Arial" charset="0"/>
                <a:ea typeface="ＭＳ Ｐゴシック" charset="-128"/>
                <a:cs typeface="ＭＳ Ｐゴシック" charset="-128"/>
              </a:rPr>
              <a:t>Denne forretning er et pizzabageri der hedder </a:t>
            </a:r>
            <a:r>
              <a:rPr lang="da-DK" sz="1200" b="0" i="1" u="none" strike="noStrike" kern="1200" baseline="0" dirty="0" err="1" smtClean="0">
                <a:solidFill>
                  <a:schemeClr val="tx1"/>
                </a:solidFill>
                <a:latin typeface="Arial" charset="0"/>
                <a:ea typeface="ＭＳ Ｐゴシック" charset="-128"/>
                <a:cs typeface="ＭＳ Ｐゴシック" charset="-128"/>
              </a:rPr>
              <a:t>uni</a:t>
            </a:r>
            <a:r>
              <a:rPr lang="da-DK" sz="1200" b="0" i="1" u="none" strike="noStrike" kern="1200" baseline="0" dirty="0" smtClean="0">
                <a:solidFill>
                  <a:schemeClr val="tx1"/>
                </a:solidFill>
                <a:latin typeface="Arial" charset="0"/>
                <a:ea typeface="ＭＳ Ｐゴシック" charset="-128"/>
                <a:cs typeface="ＭＳ Ｐゴシック" charset="-128"/>
              </a:rPr>
              <a:t> pizza</a:t>
            </a:r>
            <a:r>
              <a:rPr lang="da-DK" sz="1200" b="0" i="0" u="none" strike="noStrike" kern="1200" baseline="0" dirty="0" smtClean="0">
                <a:solidFill>
                  <a:schemeClr val="tx1"/>
                </a:solidFill>
                <a:latin typeface="Arial" charset="0"/>
                <a:ea typeface="ＭＳ Ｐゴシック" charset="-128"/>
                <a:cs typeface="ＭＳ Ｐゴシック" charset="-128"/>
              </a:rPr>
              <a:t>; skiltet i døren er et </a:t>
            </a:r>
            <a:r>
              <a:rPr lang="da-DK" sz="1200" b="0" i="0" u="none" strike="noStrike" kern="1200" baseline="0" dirty="0" err="1" smtClean="0">
                <a:solidFill>
                  <a:schemeClr val="tx1"/>
                </a:solidFill>
                <a:latin typeface="Arial" charset="0"/>
                <a:ea typeface="ＭＳ Ｐゴシック" charset="-128"/>
                <a:cs typeface="ＭＳ Ｐゴシック" charset="-128"/>
              </a:rPr>
              <a:t>regulativt</a:t>
            </a:r>
            <a:r>
              <a:rPr lang="da-DK" sz="1200" b="0" i="0" u="none" strike="noStrike" kern="1200" baseline="0" dirty="0" smtClean="0">
                <a:solidFill>
                  <a:schemeClr val="tx1"/>
                </a:solidFill>
                <a:latin typeface="Arial" charset="0"/>
                <a:ea typeface="ＭＳ Ｐゴシック" charset="-128"/>
                <a:cs typeface="ＭＳ Ｐゴシック" charset="-128"/>
              </a:rPr>
              <a:t> løfte om at  forretningen vil have åbent i bestemte perioder, og billedet er, isoleret betragtet, en konstaterende fremvisning af hvorledes pizzabagning foregår. Men billedet er ikke i sig selv et tegn; det er kun illustration i det komplekse tegn som skiltet om åbningstider udgør. 	Den semiotiske modalitet er på skiltet over døren rent konventionel, dvs. artikuleret i diskrete og kategorielle enheder (bogstaverne) som angiver ved konvention. For at opfatte budskabet skal man kende konventionerne om bogstavernes sammenstilling til ord og om de grammatiske regler for kombination af ord fra det danske sprog til meningsfulde helheder. Billedet af pizzabageren angiver derimod rent analogt, dvs. man skal ikke have lært nogen konventioner, for tegnet angiver hvad det ligner. Skiltet med åbningstider er både konventionelt, nemlig ved bogstaverne og tallene, og analogt, nemlig ved billedet. Det er bogstaverne der er kernen, mens billedet blot er en komplementerende illustration af kernen der angiver hvad der sker når forretningen er åben. </a:t>
            </a:r>
          </a:p>
          <a:p>
            <a:r>
              <a:rPr lang="da-DK" sz="1200" b="0" i="0" u="none" strike="noStrike" kern="1200" baseline="0" dirty="0" smtClean="0">
                <a:solidFill>
                  <a:schemeClr val="tx1"/>
                </a:solidFill>
                <a:latin typeface="Arial" charset="0"/>
                <a:ea typeface="ＭＳ Ｐゴシック" charset="-128"/>
                <a:cs typeface="ＭＳ Ｐゴシック" charset="-128"/>
              </a:rPr>
              <a:t>	Det er værd at bemærke at de to skilte bryder med de konventionelle normer på to måder. Som ved vejskiltet skal navnet skrives i ét ord: </a:t>
            </a:r>
            <a:r>
              <a:rPr lang="da-DK" sz="1200" b="0" i="1" u="none" strike="noStrike" kern="1200" baseline="0" dirty="0" smtClean="0">
                <a:solidFill>
                  <a:schemeClr val="tx1"/>
                </a:solidFill>
                <a:latin typeface="Arial" charset="0"/>
                <a:ea typeface="ＭＳ Ｐゴシック" charset="-128"/>
                <a:cs typeface="ＭＳ Ｐゴシック" charset="-128"/>
              </a:rPr>
              <a:t>unipizza</a:t>
            </a:r>
            <a:r>
              <a:rPr lang="da-DK" sz="1200" b="0" i="0" u="none" strike="noStrike" kern="1200" baseline="0" dirty="0" smtClean="0">
                <a:solidFill>
                  <a:schemeClr val="tx1"/>
                </a:solidFill>
                <a:latin typeface="Arial" charset="0"/>
                <a:ea typeface="ＭＳ Ｐゴシック" charset="-128"/>
                <a:cs typeface="ＭＳ Ｐゴシック" charset="-128"/>
              </a:rPr>
              <a:t> fordi det udtales med hovedtryk og bitryk. Og her har Sprognævnet ikke givet dispensation, men til gengæld er det et privat navn som ikke nødvendigvis er underlagt sprognævnets regler. For det andet står der slet ikke at skiltet angiver åbningstider; placeringen med et skilt i døren definerer i den grad formålet at der kun behøver at stå ugedage og tal (der står heller ikke </a:t>
            </a:r>
            <a:r>
              <a:rPr lang="da-DK" sz="1200" b="0" i="1" u="none" strike="noStrike" kern="1200" baseline="0" dirty="0" smtClean="0">
                <a:solidFill>
                  <a:schemeClr val="tx1"/>
                </a:solidFill>
                <a:latin typeface="Arial" charset="0"/>
                <a:ea typeface="ＭＳ Ｐゴシック" charset="-128"/>
                <a:cs typeface="ＭＳ Ｐゴシック" charset="-128"/>
              </a:rPr>
              <a:t>kl.</a:t>
            </a:r>
            <a:r>
              <a:rPr lang="da-DK" sz="1200" b="0" i="0" u="none" strike="noStrike" kern="1200" baseline="0" dirty="0" smtClean="0">
                <a:solidFill>
                  <a:schemeClr val="tx1"/>
                </a:solidFill>
                <a:latin typeface="Arial" charset="0"/>
                <a:ea typeface="ＭＳ Ｐゴシック" charset="-128"/>
                <a:cs typeface="ＭＳ Ｐゴシック" charset="-128"/>
              </a:rPr>
              <a:t>).</a:t>
            </a:r>
            <a:endParaRPr lang="da-DK" dirty="0"/>
          </a:p>
        </p:txBody>
      </p:sp>
      <p:sp>
        <p:nvSpPr>
          <p:cNvPr id="4" name="Pladsholder til sidehoved 3"/>
          <p:cNvSpPr>
            <a:spLocks noGrp="1"/>
          </p:cNvSpPr>
          <p:nvPr>
            <p:ph type="hdr" sz="quarter" idx="10"/>
          </p:nvPr>
        </p:nvSpPr>
        <p:spPr/>
        <p:txBody>
          <a:bodyPr/>
          <a:lstStyle/>
          <a:p>
            <a:pPr>
              <a:defRPr/>
            </a:pPr>
            <a:r>
              <a:rPr lang="da-DK" smtClean="0"/>
              <a:t>Ole Togeby</a:t>
            </a:r>
            <a:endParaRPr lang="da-DK" dirty="0"/>
          </a:p>
        </p:txBody>
      </p:sp>
      <p:sp>
        <p:nvSpPr>
          <p:cNvPr id="5" name="Pladsholder til dato 4"/>
          <p:cNvSpPr>
            <a:spLocks noGrp="1"/>
          </p:cNvSpPr>
          <p:nvPr>
            <p:ph type="dt" idx="11"/>
          </p:nvPr>
        </p:nvSpPr>
        <p:spPr/>
        <p:txBody>
          <a:bodyPr/>
          <a:lstStyle/>
          <a:p>
            <a:pPr>
              <a:defRPr/>
            </a:pPr>
            <a:fld id="{9D943960-9F37-41DD-8331-335842C617E6}" type="datetime1">
              <a:rPr lang="da-DK" smtClean="0"/>
              <a:pPr>
                <a:defRPr/>
              </a:pPr>
              <a:t>02-05-2017</a:t>
            </a:fld>
            <a:endParaRPr lang="da-DK"/>
          </a:p>
        </p:txBody>
      </p:sp>
      <p:sp>
        <p:nvSpPr>
          <p:cNvPr id="6" name="Pladsholder til sidefod 5"/>
          <p:cNvSpPr>
            <a:spLocks noGrp="1"/>
          </p:cNvSpPr>
          <p:nvPr>
            <p:ph type="ftr" sz="quarter" idx="12"/>
          </p:nvPr>
        </p:nvSpPr>
        <p:spPr/>
        <p:txBody>
          <a:bodyPr/>
          <a:lstStyle/>
          <a:p>
            <a:pPr>
              <a:defRPr/>
            </a:pPr>
            <a:r>
              <a:rPr lang="da-DK" smtClean="0"/>
              <a:t>Forudsættelser og underforståelser 2017</a:t>
            </a:r>
            <a:endParaRPr lang="da-DK" dirty="0"/>
          </a:p>
        </p:txBody>
      </p:sp>
      <p:sp>
        <p:nvSpPr>
          <p:cNvPr id="7" name="Pladsholder til diasnummer 6"/>
          <p:cNvSpPr>
            <a:spLocks noGrp="1"/>
          </p:cNvSpPr>
          <p:nvPr>
            <p:ph type="sldNum" sz="quarter" idx="13"/>
          </p:nvPr>
        </p:nvSpPr>
        <p:spPr/>
        <p:txBody>
          <a:bodyPr/>
          <a:lstStyle/>
          <a:p>
            <a:pPr>
              <a:defRPr/>
            </a:pPr>
            <a:fld id="{70453D31-0931-4A23-A7A6-00060A833876}" type="slidenum">
              <a:rPr lang="da-DK" smtClean="0"/>
              <a:pPr>
                <a:defRPr/>
              </a:pPr>
              <a:t>12</a:t>
            </a:fld>
            <a:endParaRPr lang="da-DK"/>
          </a:p>
        </p:txBody>
      </p:sp>
    </p:spTree>
    <p:extLst>
      <p:ext uri="{BB962C8B-B14F-4D97-AF65-F5344CB8AC3E}">
        <p14:creationId xmlns:p14="http://schemas.microsoft.com/office/powerpoint/2010/main" val="1541834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a-DK" sz="1200" b="0" i="0" u="none" strike="noStrike" kern="1200" baseline="0" dirty="0" smtClean="0">
                <a:solidFill>
                  <a:schemeClr val="tx1"/>
                </a:solidFill>
                <a:latin typeface="Arial" charset="0"/>
                <a:ea typeface="ＭＳ Ｐゴシック" charset="-128"/>
                <a:cs typeface="ＭＳ Ｐゴシック" charset="-128"/>
              </a:rPr>
              <a:t>De konventionelle tegn på pizzaforretningsskiltet er af to forskellige typer af konventionelle tegn. </a:t>
            </a:r>
            <a:r>
              <a:rPr lang="da-DK" sz="1200" b="0" i="0" u="none" strike="noStrike" kern="1200" baseline="0" dirty="0" err="1" smtClean="0">
                <a:solidFill>
                  <a:schemeClr val="tx1"/>
                </a:solidFill>
                <a:latin typeface="Arial" charset="0"/>
                <a:ea typeface="ＭＳ Ｐゴシック" charset="-128"/>
                <a:cs typeface="ＭＳ Ｐゴシック" charset="-128"/>
              </a:rPr>
              <a:t>uni</a:t>
            </a:r>
            <a:r>
              <a:rPr lang="da-DK" sz="1200" b="0" i="0" u="none" strike="noStrike" kern="1200" baseline="0" dirty="0" smtClean="0">
                <a:solidFill>
                  <a:schemeClr val="tx1"/>
                </a:solidFill>
                <a:latin typeface="Arial" charset="0"/>
                <a:ea typeface="ＭＳ Ｐゴシック" charset="-128"/>
                <a:cs typeface="ＭＳ Ｐゴシック" charset="-128"/>
              </a:rPr>
              <a:t> pizza er dobbeltkonventionelt tegn, dvs. hele tegnet er både artikuleret i morfemer og ord som ved konvention angiver begreber, nemlig </a:t>
            </a:r>
            <a:r>
              <a:rPr lang="da-DK" sz="1200" b="0" i="1" u="none" strike="noStrike" kern="1200" baseline="0" dirty="0" err="1" smtClean="0">
                <a:solidFill>
                  <a:schemeClr val="tx1"/>
                </a:solidFill>
                <a:latin typeface="Arial" charset="0"/>
                <a:ea typeface="ＭＳ Ｐゴシック" charset="-128"/>
                <a:cs typeface="ＭＳ Ｐゴシック" charset="-128"/>
              </a:rPr>
              <a:t>uni</a:t>
            </a:r>
            <a:r>
              <a:rPr lang="da-DK" sz="1200" b="0" i="0" u="none" strike="noStrike" kern="1200" baseline="0" dirty="0" smtClean="0">
                <a:solidFill>
                  <a:schemeClr val="tx1"/>
                </a:solidFill>
                <a:latin typeface="Arial" charset="0"/>
                <a:ea typeface="ＭＳ Ｐゴシック" charset="-128"/>
                <a:cs typeface="ＭＳ Ｐゴシック" charset="-128"/>
              </a:rPr>
              <a:t> og </a:t>
            </a:r>
            <a:r>
              <a:rPr lang="da-DK" sz="1200" b="0" i="1" u="none" strike="noStrike" kern="1200" baseline="0" dirty="0" smtClean="0">
                <a:solidFill>
                  <a:schemeClr val="tx1"/>
                </a:solidFill>
                <a:latin typeface="Arial" charset="0"/>
                <a:ea typeface="ＭＳ Ｐゴシック" charset="-128"/>
                <a:cs typeface="ＭＳ Ｐゴシック" charset="-128"/>
              </a:rPr>
              <a:t>pizza</a:t>
            </a:r>
            <a:r>
              <a:rPr lang="da-DK" sz="1200" b="0" i="0" u="none" strike="noStrike" kern="1200" baseline="0" dirty="0" smtClean="0">
                <a:solidFill>
                  <a:schemeClr val="tx1"/>
                </a:solidFill>
                <a:latin typeface="Arial" charset="0"/>
                <a:ea typeface="ＭＳ Ｐゴシック" charset="-128"/>
                <a:cs typeface="ＭＳ Ｐゴシック" charset="-128"/>
              </a:rPr>
              <a:t>, og i bogstaver, der ved en anden konvention angiver lydlige fonemer, nemlig </a:t>
            </a:r>
            <a:r>
              <a:rPr lang="da-DK" sz="1200" b="0" i="1" u="none" strike="noStrike" kern="1200" baseline="0" dirty="0" smtClean="0">
                <a:solidFill>
                  <a:schemeClr val="tx1"/>
                </a:solidFill>
                <a:latin typeface="Arial" charset="0"/>
                <a:ea typeface="ＭＳ Ｐゴシック" charset="-128"/>
                <a:cs typeface="ＭＳ Ｐゴシック" charset="-128"/>
              </a:rPr>
              <a:t>/‘u n i p i d s</a:t>
            </a:r>
            <a:r>
              <a:rPr lang="da-DK" sz="1200" b="0" i="0" u="none" strike="noStrike" kern="1200" baseline="0" dirty="0" smtClean="0">
                <a:solidFill>
                  <a:schemeClr val="tx1"/>
                </a:solidFill>
                <a:latin typeface="Arial" charset="0"/>
                <a:ea typeface="ＭＳ Ｐゴシック" charset="-128"/>
                <a:cs typeface="ＭＳ Ｐゴシック" charset="-128"/>
              </a:rPr>
              <a:t> </a:t>
            </a:r>
            <a:r>
              <a:rPr lang="da-DK" sz="1200" b="0" i="1" u="none" strike="noStrike" kern="1200" baseline="0" dirty="0" smtClean="0">
                <a:solidFill>
                  <a:schemeClr val="tx1"/>
                </a:solidFill>
                <a:latin typeface="Arial" charset="0"/>
                <a:ea typeface="ＭＳ Ｐゴシック" charset="-128"/>
                <a:cs typeface="ＭＳ Ｐゴシック" charset="-128"/>
              </a:rPr>
              <a:t>a</a:t>
            </a:r>
            <a:r>
              <a:rPr lang="da-DK" sz="1200" b="0" i="0" u="none" strike="noStrike" kern="1200" baseline="0" dirty="0" smtClean="0">
                <a:solidFill>
                  <a:schemeClr val="tx1"/>
                </a:solidFill>
                <a:latin typeface="Arial" charset="0"/>
                <a:ea typeface="ＭＳ Ｐゴシック" charset="-128"/>
                <a:cs typeface="ＭＳ Ｐゴシック" charset="-128"/>
              </a:rPr>
              <a:t>/. Telefonnummeret derimod hører til enkeltartikulerede tegn, som angiver begreber, dvs. hvis de skulle opdeles i fonemer, skulle de have været skrevet </a:t>
            </a:r>
            <a:r>
              <a:rPr lang="da-DK" sz="1200" b="0" i="1" u="none" strike="noStrike" kern="1200" baseline="0" dirty="0" smtClean="0">
                <a:solidFill>
                  <a:schemeClr val="tx1"/>
                </a:solidFill>
                <a:latin typeface="Arial" charset="0"/>
                <a:ea typeface="ＭＳ Ｐゴシック" charset="-128"/>
                <a:cs typeface="ＭＳ Ｐゴシック" charset="-128"/>
              </a:rPr>
              <a:t>syvogfirs-tredive-nul-to-nul-otte. </a:t>
            </a:r>
            <a:r>
              <a:rPr lang="da-DK" sz="1200" b="0" i="0" u="none" strike="noStrike" kern="1200" baseline="0" dirty="0" smtClean="0">
                <a:solidFill>
                  <a:schemeClr val="tx1"/>
                </a:solidFill>
                <a:latin typeface="Arial" charset="0"/>
                <a:ea typeface="ＭＳ Ｐゴシック" charset="-128"/>
                <a:cs typeface="ＭＳ Ｐゴシック" charset="-128"/>
              </a:rPr>
              <a:t>Tegns forskellige modaliteter er følgende:</a:t>
            </a:r>
          </a:p>
          <a:p>
            <a:endParaRPr lang="da-DK" dirty="0"/>
          </a:p>
        </p:txBody>
      </p:sp>
      <p:sp>
        <p:nvSpPr>
          <p:cNvPr id="4" name="Pladsholder til sidehoved 3"/>
          <p:cNvSpPr>
            <a:spLocks noGrp="1"/>
          </p:cNvSpPr>
          <p:nvPr>
            <p:ph type="hdr" sz="quarter" idx="10"/>
          </p:nvPr>
        </p:nvSpPr>
        <p:spPr/>
        <p:txBody>
          <a:bodyPr/>
          <a:lstStyle/>
          <a:p>
            <a:pPr>
              <a:defRPr/>
            </a:pPr>
            <a:r>
              <a:rPr lang="da-DK" smtClean="0"/>
              <a:t>Ole Togeby</a:t>
            </a:r>
            <a:endParaRPr lang="da-DK" dirty="0"/>
          </a:p>
        </p:txBody>
      </p:sp>
      <p:sp>
        <p:nvSpPr>
          <p:cNvPr id="5" name="Pladsholder til dato 4"/>
          <p:cNvSpPr>
            <a:spLocks noGrp="1"/>
          </p:cNvSpPr>
          <p:nvPr>
            <p:ph type="dt" idx="11"/>
          </p:nvPr>
        </p:nvSpPr>
        <p:spPr/>
        <p:txBody>
          <a:bodyPr/>
          <a:lstStyle/>
          <a:p>
            <a:pPr>
              <a:defRPr/>
            </a:pPr>
            <a:fld id="{9D943960-9F37-41DD-8331-335842C617E6}" type="datetime1">
              <a:rPr lang="da-DK" smtClean="0"/>
              <a:pPr>
                <a:defRPr/>
              </a:pPr>
              <a:t>02-05-2017</a:t>
            </a:fld>
            <a:endParaRPr lang="da-DK"/>
          </a:p>
        </p:txBody>
      </p:sp>
      <p:sp>
        <p:nvSpPr>
          <p:cNvPr id="6" name="Pladsholder til sidefod 5"/>
          <p:cNvSpPr>
            <a:spLocks noGrp="1"/>
          </p:cNvSpPr>
          <p:nvPr>
            <p:ph type="ftr" sz="quarter" idx="12"/>
          </p:nvPr>
        </p:nvSpPr>
        <p:spPr/>
        <p:txBody>
          <a:bodyPr/>
          <a:lstStyle/>
          <a:p>
            <a:pPr>
              <a:defRPr/>
            </a:pPr>
            <a:r>
              <a:rPr lang="da-DK" smtClean="0"/>
              <a:t>Forudsættelser og underforståelser 2017</a:t>
            </a:r>
            <a:endParaRPr lang="da-DK" dirty="0"/>
          </a:p>
        </p:txBody>
      </p:sp>
      <p:sp>
        <p:nvSpPr>
          <p:cNvPr id="7" name="Pladsholder til diasnummer 6"/>
          <p:cNvSpPr>
            <a:spLocks noGrp="1"/>
          </p:cNvSpPr>
          <p:nvPr>
            <p:ph type="sldNum" sz="quarter" idx="13"/>
          </p:nvPr>
        </p:nvSpPr>
        <p:spPr/>
        <p:txBody>
          <a:bodyPr/>
          <a:lstStyle/>
          <a:p>
            <a:pPr>
              <a:defRPr/>
            </a:pPr>
            <a:fld id="{70453D31-0931-4A23-A7A6-00060A833876}" type="slidenum">
              <a:rPr lang="da-DK" smtClean="0"/>
              <a:pPr>
                <a:defRPr/>
              </a:pPr>
              <a:t>13</a:t>
            </a:fld>
            <a:endParaRPr lang="da-DK"/>
          </a:p>
        </p:txBody>
      </p:sp>
    </p:spTree>
    <p:extLst>
      <p:ext uri="{BB962C8B-B14F-4D97-AF65-F5344CB8AC3E}">
        <p14:creationId xmlns:p14="http://schemas.microsoft.com/office/powerpoint/2010/main" val="1134352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0" i="0" u="none" strike="noStrike" kern="1200" baseline="0" dirty="0" smtClean="0">
                <a:solidFill>
                  <a:schemeClr val="tx1"/>
                </a:solidFill>
                <a:latin typeface="Arial" charset="0"/>
                <a:ea typeface="ＭＳ Ｐゴシック" charset="-128"/>
                <a:cs typeface="ＭＳ Ｐゴシック" charset="-128"/>
              </a:rPr>
              <a:t>Tegn fungerer på den måde at tegngiveren ved tegnets form og distribution (placering) henviser til et emne som skal kunne identificeres af adressaterne ud fra tegngivningssituationen. Informationen er det som tegnet angiver, nemlig: </a:t>
            </a:r>
            <a:r>
              <a:rPr lang="da-DK" sz="1200" b="0" i="1" u="none" strike="noStrike" kern="1200" baseline="0" dirty="0" smtClean="0">
                <a:solidFill>
                  <a:schemeClr val="tx1"/>
                </a:solidFill>
                <a:latin typeface="Arial" charset="0"/>
                <a:ea typeface="ＭＳ Ｐゴシック" charset="-128"/>
                <a:cs typeface="ＭＳ Ｐゴシック" charset="-128"/>
              </a:rPr>
              <a:t>højresving, vejarbejde, stop</a:t>
            </a:r>
            <a:r>
              <a:rPr lang="da-DK" sz="1200" b="0" i="0" u="none" strike="noStrike" kern="1200" baseline="0" dirty="0" smtClean="0">
                <a:solidFill>
                  <a:schemeClr val="tx1"/>
                </a:solidFill>
                <a:latin typeface="Arial" charset="0"/>
                <a:ea typeface="ＭＳ Ｐゴシック" charset="-128"/>
                <a:cs typeface="ＭＳ Ｐゴシック" charset="-128"/>
              </a:rPr>
              <a:t> og </a:t>
            </a:r>
            <a:r>
              <a:rPr lang="da-DK" sz="1200" b="0" i="1" u="none" strike="noStrike" kern="1200" baseline="0" dirty="0" smtClean="0">
                <a:solidFill>
                  <a:schemeClr val="tx1"/>
                </a:solidFill>
                <a:latin typeface="Arial" charset="0"/>
                <a:ea typeface="ＭＳ Ｐゴシック" charset="-128"/>
                <a:cs typeface="ＭＳ Ｐゴシック" charset="-128"/>
              </a:rPr>
              <a:t>fodgængerfelt</a:t>
            </a:r>
            <a:r>
              <a:rPr lang="da-DK" sz="1200" b="0" i="0" u="none" strike="noStrike" kern="1200" baseline="0" dirty="0" smtClean="0">
                <a:solidFill>
                  <a:schemeClr val="tx1"/>
                </a:solidFill>
                <a:latin typeface="Arial" charset="0"/>
                <a:ea typeface="ＭＳ Ｐゴシック" charset="-128"/>
                <a:cs typeface="ＭＳ Ｐゴシック" charset="-128"/>
              </a:rPr>
              <a:t>, men emnet må modtagerne selv finde og identificere. De søger først i tegngivningssituationens deiktiske (udpegelige) tider, steder og personer, dvs. i de </a:t>
            </a:r>
            <a:r>
              <a:rPr lang="da-DK" sz="1200" b="0" i="0" u="none" strike="noStrike" kern="1200" baseline="0" dirty="0" err="1" smtClean="0">
                <a:solidFill>
                  <a:schemeClr val="tx1"/>
                </a:solidFill>
                <a:latin typeface="Arial" charset="0"/>
                <a:ea typeface="ＭＳ Ｐゴシック" charset="-128"/>
                <a:cs typeface="ＭＳ Ｐゴシック" charset="-128"/>
              </a:rPr>
              <a:t>proksimale</a:t>
            </a:r>
            <a:r>
              <a:rPr lang="da-DK" sz="1200" b="0" i="0" u="none" strike="noStrike" kern="1200" baseline="0" dirty="0" smtClean="0">
                <a:solidFill>
                  <a:schemeClr val="tx1"/>
                </a:solidFill>
                <a:latin typeface="Arial" charset="0"/>
                <a:ea typeface="ＭＳ Ｐゴシック" charset="-128"/>
                <a:cs typeface="ＭＳ Ｐゴシック" charset="-128"/>
              </a:rPr>
              <a:t> instanser jeg-her-nu, eller i de </a:t>
            </a:r>
            <a:r>
              <a:rPr lang="da-DK" sz="1200" b="0" i="0" u="none" strike="noStrike" kern="1200" baseline="0" dirty="0" err="1" smtClean="0">
                <a:solidFill>
                  <a:schemeClr val="tx1"/>
                </a:solidFill>
                <a:latin typeface="Arial" charset="0"/>
                <a:ea typeface="ＭＳ Ｐゴシック" charset="-128"/>
                <a:cs typeface="ＭＳ Ｐゴシック" charset="-128"/>
              </a:rPr>
              <a:t>distale</a:t>
            </a:r>
            <a:r>
              <a:rPr lang="da-DK" sz="1200" b="0" i="0" u="none" strike="noStrike" kern="1200" baseline="0" dirty="0" smtClean="0">
                <a:solidFill>
                  <a:schemeClr val="tx1"/>
                </a:solidFill>
                <a:latin typeface="Arial" charset="0"/>
                <a:ea typeface="ＭＳ Ｐゴシック" charset="-128"/>
                <a:cs typeface="ＭＳ Ｐゴシック" charset="-128"/>
              </a:rPr>
              <a:t> du-der-om-lidt (eller for-lidt-siden). For </a:t>
            </a:r>
            <a:r>
              <a:rPr lang="da-DK" sz="1200" b="0" i="1" u="none" strike="noStrike" kern="1200" baseline="0" dirty="0" smtClean="0">
                <a:solidFill>
                  <a:schemeClr val="tx1"/>
                </a:solidFill>
                <a:latin typeface="Arial" charset="0"/>
                <a:ea typeface="ＭＳ Ｐゴシック" charset="-128"/>
                <a:cs typeface="ＭＳ Ｐゴシック" charset="-128"/>
              </a:rPr>
              <a:t>Højresving</a:t>
            </a:r>
            <a:r>
              <a:rPr lang="da-DK" sz="1200" b="0" i="0" u="none" strike="noStrike" kern="1200" baseline="0" dirty="0" smtClean="0">
                <a:solidFill>
                  <a:schemeClr val="tx1"/>
                </a:solidFill>
                <a:latin typeface="Arial" charset="0"/>
                <a:ea typeface="ＭＳ Ｐゴシック" charset="-128"/>
                <a:cs typeface="ＭＳ Ｐゴシック" charset="-128"/>
              </a:rPr>
              <a:t> er emnet jeg, for </a:t>
            </a:r>
            <a:r>
              <a:rPr lang="da-DK" sz="1200" b="0" i="1" u="none" strike="noStrike" kern="1200" baseline="0" dirty="0" smtClean="0">
                <a:solidFill>
                  <a:schemeClr val="tx1"/>
                </a:solidFill>
                <a:latin typeface="Arial" charset="0"/>
                <a:ea typeface="ＭＳ Ｐゴシック" charset="-128"/>
                <a:cs typeface="ＭＳ Ｐゴシック" charset="-128"/>
              </a:rPr>
              <a:t>Vejarbejde</a:t>
            </a:r>
            <a:r>
              <a:rPr lang="da-DK" sz="1200" b="0" i="0" u="none" strike="noStrike" kern="1200" baseline="0" dirty="0" smtClean="0">
                <a:solidFill>
                  <a:schemeClr val="tx1"/>
                </a:solidFill>
                <a:latin typeface="Arial" charset="0"/>
                <a:ea typeface="ＭＳ Ｐゴシック" charset="-128"/>
                <a:cs typeface="ＭＳ Ｐゴシック" charset="-128"/>
              </a:rPr>
              <a:t> er det der, for </a:t>
            </a:r>
            <a:r>
              <a:rPr lang="da-DK" sz="1200" b="0" i="1" u="none" strike="noStrike" kern="1200" baseline="0" dirty="0" smtClean="0">
                <a:solidFill>
                  <a:schemeClr val="tx1"/>
                </a:solidFill>
                <a:latin typeface="Arial" charset="0"/>
                <a:ea typeface="ＭＳ Ｐゴシック" charset="-128"/>
                <a:cs typeface="ＭＳ Ｐゴシック" charset="-128"/>
              </a:rPr>
              <a:t>Stop</a:t>
            </a:r>
            <a:r>
              <a:rPr lang="da-DK" sz="1200" b="0" i="0" u="none" strike="noStrike" kern="1200" baseline="0" dirty="0" smtClean="0">
                <a:solidFill>
                  <a:schemeClr val="tx1"/>
                </a:solidFill>
                <a:latin typeface="Arial" charset="0"/>
                <a:ea typeface="ＭＳ Ｐゴシック" charset="-128"/>
                <a:cs typeface="ＭＳ Ｐゴシック" charset="-128"/>
              </a:rPr>
              <a:t> er det nu, og for </a:t>
            </a:r>
            <a:r>
              <a:rPr lang="da-DK" sz="1200" b="0" i="1" u="none" strike="noStrike" kern="1200" baseline="0" dirty="0" smtClean="0">
                <a:solidFill>
                  <a:schemeClr val="tx1"/>
                </a:solidFill>
                <a:latin typeface="Arial" charset="0"/>
                <a:ea typeface="ＭＳ Ｐゴシック" charset="-128"/>
                <a:cs typeface="ＭＳ Ｐゴシック" charset="-128"/>
              </a:rPr>
              <a:t>Fodgængerfelt</a:t>
            </a:r>
            <a:r>
              <a:rPr lang="da-DK" sz="1200" b="0" i="0" u="none" strike="noStrike" kern="1200" baseline="0" dirty="0" smtClean="0">
                <a:solidFill>
                  <a:schemeClr val="tx1"/>
                </a:solidFill>
                <a:latin typeface="Arial" charset="0"/>
                <a:ea typeface="ＭＳ Ｐゴシック" charset="-128"/>
                <a:cs typeface="ＭＳ Ｐゴシック" charset="-128"/>
              </a:rPr>
              <a:t> er det her. Emnet antages, når det ikke er angivet udtrykkeligt, at være en implicit deiktisk instans i tegngivningssituationen. </a:t>
            </a:r>
          </a:p>
          <a:p>
            <a:r>
              <a:rPr lang="da-DK" sz="1200" b="0" i="0" u="none" strike="noStrike" kern="1200" baseline="0" dirty="0" smtClean="0">
                <a:solidFill>
                  <a:schemeClr val="tx1"/>
                </a:solidFill>
                <a:latin typeface="Arial" charset="0"/>
                <a:ea typeface="ＭＳ Ｐゴシック" charset="-128"/>
                <a:cs typeface="ＭＳ Ｐゴシック" charset="-128"/>
              </a:rPr>
              <a:t>	Verbalsprog har eksplicitte konventionelle tegn for de deiktiske instanser, nemlig ordene </a:t>
            </a:r>
            <a:r>
              <a:rPr lang="da-DK" sz="1200" b="0" i="1" u="none" strike="noStrike" kern="1200" baseline="0" dirty="0" smtClean="0">
                <a:solidFill>
                  <a:schemeClr val="tx1"/>
                </a:solidFill>
                <a:latin typeface="Arial" charset="0"/>
                <a:ea typeface="ＭＳ Ｐゴシック" charset="-128"/>
                <a:cs typeface="ＭＳ Ｐゴシック" charset="-128"/>
              </a:rPr>
              <a:t>jeg, du, her, der om lidt, for lidt siden,</a:t>
            </a:r>
            <a:r>
              <a:rPr lang="da-DK" sz="1200" b="0" i="0" u="none" strike="noStrike" kern="1200" baseline="0" dirty="0" smtClean="0">
                <a:solidFill>
                  <a:schemeClr val="tx1"/>
                </a:solidFill>
                <a:latin typeface="Arial" charset="0"/>
                <a:ea typeface="ＭＳ Ｐゴシック" charset="-128"/>
                <a:cs typeface="ＭＳ Ｐゴシック" charset="-128"/>
              </a:rPr>
              <a:t> og også verbernes tempusendelser </a:t>
            </a:r>
            <a:r>
              <a:rPr lang="da-DK" sz="1200" b="0" i="1" u="none" strike="noStrike" kern="1200" baseline="0" dirty="0" err="1" smtClean="0">
                <a:solidFill>
                  <a:schemeClr val="tx1"/>
                </a:solidFill>
                <a:latin typeface="Arial" charset="0"/>
                <a:ea typeface="ＭＳ Ｐゴシック" charset="-128"/>
                <a:cs typeface="ＭＳ Ｐゴシック" charset="-128"/>
              </a:rPr>
              <a:t>spis-</a:t>
            </a:r>
            <a:r>
              <a:rPr lang="da-DK" sz="1200" b="0" i="1" u="sng" strike="noStrike" kern="1200" baseline="0" dirty="0" err="1" smtClean="0">
                <a:solidFill>
                  <a:schemeClr val="tx1"/>
                </a:solidFill>
                <a:latin typeface="Arial" charset="0"/>
                <a:ea typeface="ＭＳ Ｐゴシック" charset="-128"/>
                <a:cs typeface="ＭＳ Ｐゴシック" charset="-128"/>
              </a:rPr>
              <a:t>er</a:t>
            </a:r>
            <a:r>
              <a:rPr lang="da-DK" sz="1200" b="0" i="0" u="none" strike="noStrike" kern="1200" baseline="0" dirty="0" smtClean="0">
                <a:solidFill>
                  <a:schemeClr val="tx1"/>
                </a:solidFill>
                <a:latin typeface="Arial" charset="0"/>
                <a:ea typeface="ＭＳ Ｐゴシック" charset="-128"/>
                <a:cs typeface="ＭＳ Ｐゴシック" charset="-128"/>
              </a:rPr>
              <a:t> og </a:t>
            </a:r>
            <a:r>
              <a:rPr lang="da-DK" sz="1200" b="0" i="1" u="none" strike="noStrike" kern="1200" baseline="0" dirty="0" err="1" smtClean="0">
                <a:solidFill>
                  <a:schemeClr val="tx1"/>
                </a:solidFill>
                <a:latin typeface="Arial" charset="0"/>
                <a:ea typeface="ＭＳ Ｐゴシック" charset="-128"/>
                <a:cs typeface="ＭＳ Ｐゴシック" charset="-128"/>
              </a:rPr>
              <a:t>spis-</a:t>
            </a:r>
            <a:r>
              <a:rPr lang="da-DK" sz="1200" b="0" i="1" u="sng" strike="noStrike" kern="1200" baseline="0" dirty="0" err="1" smtClean="0">
                <a:solidFill>
                  <a:schemeClr val="tx1"/>
                </a:solidFill>
                <a:latin typeface="Arial" charset="0"/>
                <a:ea typeface="ＭＳ Ｐゴシック" charset="-128"/>
                <a:cs typeface="ＭＳ Ｐゴシック" charset="-128"/>
              </a:rPr>
              <a:t>te</a:t>
            </a:r>
            <a:r>
              <a:rPr lang="da-DK" sz="1200" b="0" i="0" u="none" strike="noStrike" kern="1200" baseline="0" dirty="0" smtClean="0">
                <a:solidFill>
                  <a:schemeClr val="tx1"/>
                </a:solidFill>
                <a:latin typeface="Arial" charset="0"/>
                <a:ea typeface="ＭＳ Ｐゴシック" charset="-128"/>
                <a:cs typeface="ＭＳ Ｐゴシック" charset="-128"/>
              </a:rPr>
              <a:t>. Med verbalsprog kan man således ikke blot tale om ting og sager i tegngivningssituationen, men også om </a:t>
            </a:r>
            <a:r>
              <a:rPr lang="da-DK" sz="1200" b="0" i="0" u="none" strike="noStrike" kern="1200" baseline="0" dirty="0" err="1" smtClean="0">
                <a:solidFill>
                  <a:schemeClr val="tx1"/>
                </a:solidFill>
                <a:latin typeface="Arial" charset="0"/>
                <a:ea typeface="ＭＳ Ｐゴシック" charset="-128"/>
                <a:cs typeface="ＭＳ Ｐゴシック" charset="-128"/>
              </a:rPr>
              <a:t>forfold</a:t>
            </a:r>
            <a:r>
              <a:rPr lang="da-DK" sz="1200" b="0" i="0" u="none" strike="noStrike" kern="1200" baseline="0" dirty="0" smtClean="0">
                <a:solidFill>
                  <a:schemeClr val="tx1"/>
                </a:solidFill>
                <a:latin typeface="Arial" charset="0"/>
                <a:ea typeface="ＭＳ Ｐゴシック" charset="-128"/>
                <a:cs typeface="ＭＳ Ｐゴシック" charset="-128"/>
              </a:rPr>
              <a:t> i andre situationer, som man så forankrer til tegngivningssituationen med ord som </a:t>
            </a:r>
            <a:r>
              <a:rPr lang="da-DK" sz="1200" b="0" i="1" u="none" strike="noStrike" kern="1200" baseline="0" dirty="0" err="1" smtClean="0">
                <a:solidFill>
                  <a:schemeClr val="tx1"/>
                </a:solidFill>
                <a:latin typeface="Arial" charset="0"/>
                <a:ea typeface="ＭＳ Ｐゴシック" charset="-128"/>
                <a:cs typeface="ＭＳ Ｐゴシック" charset="-128"/>
              </a:rPr>
              <a:t>Affaldvarme</a:t>
            </a:r>
            <a:r>
              <a:rPr lang="da-DK" sz="1200" b="0" i="1" u="none" strike="noStrike" kern="1200" baseline="0" dirty="0" smtClean="0">
                <a:solidFill>
                  <a:schemeClr val="tx1"/>
                </a:solidFill>
                <a:latin typeface="Arial" charset="0"/>
                <a:ea typeface="ＭＳ Ｐゴシック" charset="-128"/>
                <a:cs typeface="ＭＳ Ｐゴシック" charset="-128"/>
              </a:rPr>
              <a:t>, Aarhus Midtby, august. </a:t>
            </a:r>
            <a:r>
              <a:rPr lang="da-DK" sz="1200" b="0" i="0" u="none" strike="noStrike" kern="1200" baseline="0" dirty="0" smtClean="0">
                <a:solidFill>
                  <a:schemeClr val="tx1"/>
                </a:solidFill>
                <a:latin typeface="Arial" charset="0"/>
                <a:ea typeface="ＭＳ Ｐゴシック" charset="-128"/>
                <a:cs typeface="ＭＳ Ｐゴシック" charset="-128"/>
              </a:rPr>
              <a:t>Det er netop det der sker i følgende tegn som man møder når man kører mod øst ad Kaserneboulevarden: På skiltet </a:t>
            </a:r>
            <a:r>
              <a:rPr lang="da-DK" sz="1200" b="0" i="1" u="none" strike="noStrike" kern="1200" baseline="0" dirty="0" smtClean="0">
                <a:solidFill>
                  <a:schemeClr val="tx1"/>
                </a:solidFill>
                <a:latin typeface="Arial" charset="0"/>
                <a:ea typeface="ＭＳ Ｐゴシック" charset="-128"/>
                <a:cs typeface="ＭＳ Ｐゴシック" charset="-128"/>
              </a:rPr>
              <a:t>Fjernvarme-1</a:t>
            </a:r>
            <a:r>
              <a:rPr lang="da-DK" sz="1200" b="0" i="0" u="none" strike="noStrike" kern="1200" baseline="0" dirty="0" smtClean="0">
                <a:solidFill>
                  <a:schemeClr val="tx1"/>
                </a:solidFill>
                <a:latin typeface="Arial" charset="0"/>
                <a:ea typeface="ＭＳ Ｐゴシック" charset="-128"/>
                <a:cs typeface="ＭＳ Ｐゴシック" charset="-128"/>
              </a:rPr>
              <a:t> er tegngiveren udtrykkeligt nævnt ved ordet </a:t>
            </a:r>
            <a:r>
              <a:rPr lang="da-DK" sz="1200" b="0" i="1" u="none" strike="noStrike" kern="1200" baseline="0" dirty="0" err="1" smtClean="0">
                <a:solidFill>
                  <a:schemeClr val="tx1"/>
                </a:solidFill>
                <a:latin typeface="Arial" charset="0"/>
                <a:ea typeface="ＭＳ Ｐゴシック" charset="-128"/>
                <a:cs typeface="ＭＳ Ｐゴシック" charset="-128"/>
              </a:rPr>
              <a:t>Affaldvarme</a:t>
            </a:r>
            <a:r>
              <a:rPr lang="da-DK" sz="1200" b="0" i="1" u="none" strike="noStrike" kern="1200" baseline="0" dirty="0" smtClean="0">
                <a:solidFill>
                  <a:schemeClr val="tx1"/>
                </a:solidFill>
                <a:latin typeface="Arial" charset="0"/>
                <a:ea typeface="ＭＳ Ｐゴシック" charset="-128"/>
                <a:cs typeface="ＭＳ Ｐゴシック" charset="-128"/>
              </a:rPr>
              <a:t> Aarhus</a:t>
            </a:r>
            <a:r>
              <a:rPr lang="da-DK" sz="1200" b="0" i="0" u="none" strike="noStrike" kern="1200" baseline="0" dirty="0" smtClean="0">
                <a:solidFill>
                  <a:schemeClr val="tx1"/>
                </a:solidFill>
                <a:latin typeface="Arial" charset="0"/>
                <a:ea typeface="ＭＳ Ｐゴシック" charset="-128"/>
                <a:cs typeface="ＭＳ Ｐゴシック" charset="-128"/>
              </a:rPr>
              <a:t>, tid og sted er udtrykkeligt meddelt med bogstaver: </a:t>
            </a:r>
            <a:r>
              <a:rPr lang="da-DK" sz="1200" b="0" i="1" u="none" strike="noStrike" kern="1200" baseline="0" dirty="0" smtClean="0">
                <a:solidFill>
                  <a:schemeClr val="tx1"/>
                </a:solidFill>
                <a:latin typeface="Arial" charset="0"/>
                <a:ea typeface="ＭＳ Ｐゴシック" charset="-128"/>
                <a:cs typeface="ＭＳ Ｐゴシック" charset="-128"/>
              </a:rPr>
              <a:t>august-december 2015</a:t>
            </a:r>
            <a:r>
              <a:rPr lang="da-DK" sz="1200" b="0" i="0" u="none" strike="noStrike" kern="1200" baseline="0" dirty="0" smtClean="0">
                <a:solidFill>
                  <a:schemeClr val="tx1"/>
                </a:solidFill>
                <a:latin typeface="Arial" charset="0"/>
                <a:ea typeface="ＭＳ Ｐゴシック" charset="-128"/>
                <a:cs typeface="ＭＳ Ｐゴシック" charset="-128"/>
              </a:rPr>
              <a:t> og </a:t>
            </a:r>
            <a:r>
              <a:rPr lang="da-DK" sz="1200" b="0" i="1" u="none" strike="noStrike" kern="1200" baseline="0" dirty="0" smtClean="0">
                <a:solidFill>
                  <a:schemeClr val="tx1"/>
                </a:solidFill>
                <a:latin typeface="Arial" charset="0"/>
                <a:ea typeface="ＭＳ Ｐゴシック" charset="-128"/>
                <a:cs typeface="ＭＳ Ｐゴシック" charset="-128"/>
              </a:rPr>
              <a:t>Aarhus Midtby</a:t>
            </a:r>
            <a:r>
              <a:rPr lang="da-DK" sz="1200" b="0" i="0" u="none" strike="noStrike" kern="1200" baseline="0" dirty="0" smtClean="0">
                <a:solidFill>
                  <a:schemeClr val="tx1"/>
                </a:solidFill>
                <a:latin typeface="Arial" charset="0"/>
                <a:ea typeface="ＭＳ Ｐゴシック" charset="-128"/>
                <a:cs typeface="ＭＳ Ｐゴシック" charset="-128"/>
              </a:rPr>
              <a:t>. Der er ikke nogen særlige adressater, heller ikke dem der bevæger sig i mod skiltet, og det samme skilt står også, med et andet layout, i krydsets sydvestlige hjørne (</a:t>
            </a:r>
            <a:r>
              <a:rPr lang="da-DK" sz="1200" b="0" i="1" u="none" strike="noStrike" kern="1200" baseline="0" dirty="0" smtClean="0">
                <a:solidFill>
                  <a:schemeClr val="tx1"/>
                </a:solidFill>
                <a:latin typeface="Arial" charset="0"/>
                <a:ea typeface="ＭＳ Ｐゴシック" charset="-128"/>
                <a:cs typeface="ＭＳ Ｐゴシック" charset="-128"/>
              </a:rPr>
              <a:t>Fjernvarme-2</a:t>
            </a:r>
            <a:r>
              <a:rPr lang="da-DK" sz="1200" b="0" i="0" u="none" strike="noStrike" kern="1200" baseline="0" dirty="0" smtClean="0">
                <a:solidFill>
                  <a:schemeClr val="tx1"/>
                </a:solidFill>
                <a:latin typeface="Arial" charset="0"/>
                <a:ea typeface="ＭＳ Ｐゴシック" charset="-128"/>
                <a:cs typeface="ＭＳ Ｐゴシック" charset="-128"/>
              </a:rPr>
              <a:t>). Der er altså ikke brug for deiksis. Afsender og fremstillet situation kan kommunikeres ved hjælp af konventionelle bogstaver,  komplekse diagrammer og kort (som er blandede tegn). Verbalsprog kan således, i modsætningen til andre semiotiske typer af tegn, </a:t>
            </a:r>
            <a:r>
              <a:rPr lang="da-DK" sz="1200" b="0" i="0" u="none" strike="noStrike" kern="1200" baseline="0" dirty="0" err="1" smtClean="0">
                <a:solidFill>
                  <a:schemeClr val="tx1"/>
                </a:solidFill>
                <a:latin typeface="Arial" charset="0"/>
                <a:ea typeface="ＭＳ Ｐゴシック" charset="-128"/>
                <a:cs typeface="ＭＳ Ｐゴシック" charset="-128"/>
              </a:rPr>
              <a:t>mangfoldiggørres</a:t>
            </a:r>
            <a:r>
              <a:rPr lang="da-DK" sz="1200" b="0" i="0" u="none" strike="noStrike" kern="1200" baseline="0" dirty="0" smtClean="0">
                <a:solidFill>
                  <a:schemeClr val="tx1"/>
                </a:solidFill>
                <a:latin typeface="Arial" charset="0"/>
                <a:ea typeface="ＭＳ Ｐゴシック" charset="-128"/>
                <a:cs typeface="ＭＳ Ｐゴシック" charset="-128"/>
              </a:rPr>
              <a:t> og fungere uafhængigt af kommunikationssituationens tid, sted og person. </a:t>
            </a:r>
          </a:p>
          <a:p>
            <a:r>
              <a:rPr lang="da-DK" sz="1200" b="0" i="0" u="none" strike="noStrike" kern="1200" baseline="0" dirty="0" smtClean="0">
                <a:solidFill>
                  <a:schemeClr val="tx1"/>
                </a:solidFill>
                <a:latin typeface="Arial" charset="0"/>
                <a:ea typeface="ＭＳ Ｐゴシック" charset="-128"/>
                <a:cs typeface="ＭＳ Ｐゴシック" charset="-128"/>
              </a:rPr>
              <a:t>	Denne situationsuafhængighed, som kommer af verbalsprogets dobbelte konvention, betyder også at tekstytringer kan mangfoldiggøres uden at være samme synkroniserede tegneksemplar, sådan som de seks lyssignaler er det. Verbalsproglige tegn kan være vilkårligt placeret og uden adressering, hvad skiltet om </a:t>
            </a:r>
            <a:r>
              <a:rPr lang="da-DK" sz="1200" b="0" i="1" u="none" strike="noStrike" kern="1200" baseline="0" dirty="0" smtClean="0">
                <a:solidFill>
                  <a:schemeClr val="tx1"/>
                </a:solidFill>
                <a:latin typeface="Arial" charset="0"/>
                <a:ea typeface="ＭＳ Ｐゴシック" charset="-128"/>
                <a:cs typeface="ＭＳ Ｐゴシック" charset="-128"/>
              </a:rPr>
              <a:t>Fjernvarme</a:t>
            </a:r>
            <a:r>
              <a:rPr lang="da-DK" sz="1200" b="0" i="0" u="none" strike="noStrike" kern="1200" baseline="0" dirty="0" smtClean="0">
                <a:solidFill>
                  <a:schemeClr val="tx1"/>
                </a:solidFill>
                <a:latin typeface="Arial" charset="0"/>
                <a:ea typeface="ＭＳ Ｐゴシック" charset="-128"/>
                <a:cs typeface="ＭＳ Ｐゴシック" charset="-128"/>
              </a:rPr>
              <a:t> også er. Skriftlige verbalsproglige tegn er ikke unikke, men ækvivalente eksemplarer af en og samme type af tegn, af en og samme tekst. </a:t>
            </a:r>
            <a:endParaRPr lang="da-DK" dirty="0"/>
          </a:p>
        </p:txBody>
      </p:sp>
      <p:sp>
        <p:nvSpPr>
          <p:cNvPr id="4" name="Pladsholder til sidehoved 3"/>
          <p:cNvSpPr>
            <a:spLocks noGrp="1"/>
          </p:cNvSpPr>
          <p:nvPr>
            <p:ph type="hdr" sz="quarter" idx="10"/>
          </p:nvPr>
        </p:nvSpPr>
        <p:spPr/>
        <p:txBody>
          <a:bodyPr/>
          <a:lstStyle/>
          <a:p>
            <a:pPr>
              <a:defRPr/>
            </a:pPr>
            <a:r>
              <a:rPr lang="da-DK" smtClean="0"/>
              <a:t>Ole Togeby</a:t>
            </a:r>
            <a:endParaRPr lang="da-DK" dirty="0"/>
          </a:p>
        </p:txBody>
      </p:sp>
      <p:sp>
        <p:nvSpPr>
          <p:cNvPr id="5" name="Pladsholder til dato 4"/>
          <p:cNvSpPr>
            <a:spLocks noGrp="1"/>
          </p:cNvSpPr>
          <p:nvPr>
            <p:ph type="dt" idx="11"/>
          </p:nvPr>
        </p:nvSpPr>
        <p:spPr/>
        <p:txBody>
          <a:bodyPr/>
          <a:lstStyle/>
          <a:p>
            <a:pPr>
              <a:defRPr/>
            </a:pPr>
            <a:fld id="{9D943960-9F37-41DD-8331-335842C617E6}" type="datetime1">
              <a:rPr lang="da-DK" smtClean="0"/>
              <a:pPr>
                <a:defRPr/>
              </a:pPr>
              <a:t>04-05-2017</a:t>
            </a:fld>
            <a:endParaRPr lang="da-DK"/>
          </a:p>
        </p:txBody>
      </p:sp>
      <p:sp>
        <p:nvSpPr>
          <p:cNvPr id="6" name="Pladsholder til sidefod 5"/>
          <p:cNvSpPr>
            <a:spLocks noGrp="1"/>
          </p:cNvSpPr>
          <p:nvPr>
            <p:ph type="ftr" sz="quarter" idx="12"/>
          </p:nvPr>
        </p:nvSpPr>
        <p:spPr/>
        <p:txBody>
          <a:bodyPr/>
          <a:lstStyle/>
          <a:p>
            <a:pPr>
              <a:defRPr/>
            </a:pPr>
            <a:r>
              <a:rPr lang="da-DK" smtClean="0"/>
              <a:t>Forudsættelser og underforståelser 2017</a:t>
            </a:r>
            <a:endParaRPr lang="da-DK" dirty="0"/>
          </a:p>
        </p:txBody>
      </p:sp>
      <p:sp>
        <p:nvSpPr>
          <p:cNvPr id="7" name="Pladsholder til diasnummer 6"/>
          <p:cNvSpPr>
            <a:spLocks noGrp="1"/>
          </p:cNvSpPr>
          <p:nvPr>
            <p:ph type="sldNum" sz="quarter" idx="13"/>
          </p:nvPr>
        </p:nvSpPr>
        <p:spPr/>
        <p:txBody>
          <a:bodyPr/>
          <a:lstStyle/>
          <a:p>
            <a:pPr>
              <a:defRPr/>
            </a:pPr>
            <a:fld id="{70453D31-0931-4A23-A7A6-00060A833876}" type="slidenum">
              <a:rPr lang="da-DK" smtClean="0"/>
              <a:pPr>
                <a:defRPr/>
              </a:pPr>
              <a:t>14</a:t>
            </a:fld>
            <a:endParaRPr lang="da-DK"/>
          </a:p>
        </p:txBody>
      </p:sp>
    </p:spTree>
    <p:extLst>
      <p:ext uri="{BB962C8B-B14F-4D97-AF65-F5344CB8AC3E}">
        <p14:creationId xmlns:p14="http://schemas.microsoft.com/office/powerpoint/2010/main" val="1311238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i="0" u="none" strike="noStrike" kern="1200" baseline="0" dirty="0" smtClean="0">
                <a:solidFill>
                  <a:schemeClr val="tx1"/>
                </a:solidFill>
                <a:latin typeface="Arial" charset="0"/>
                <a:ea typeface="ＭＳ Ｐゴシック" charset="-128"/>
                <a:cs typeface="ＭＳ Ｐゴシック" charset="-128"/>
              </a:rPr>
              <a:t>Form og distribution</a:t>
            </a:r>
            <a:endParaRPr lang="da-DK" sz="1200" b="0" i="0" u="none" strike="noStrike" kern="1200" baseline="0" dirty="0" smtClean="0">
              <a:solidFill>
                <a:schemeClr val="tx1"/>
              </a:solidFill>
              <a:latin typeface="Arial" charset="0"/>
              <a:ea typeface="ＭＳ Ｐゴシック" charset="-128"/>
              <a:cs typeface="ＭＳ Ｐゴシック" charset="-128"/>
            </a:endParaRPr>
          </a:p>
          <a:p>
            <a:r>
              <a:rPr lang="da-DK" sz="1200" b="0" i="0" u="none" strike="noStrike" kern="1200" baseline="0" dirty="0" smtClean="0">
                <a:solidFill>
                  <a:schemeClr val="tx1"/>
                </a:solidFill>
                <a:latin typeface="Arial" charset="0"/>
                <a:ea typeface="ＭＳ Ｐゴシック" charset="-128"/>
                <a:cs typeface="ＭＳ Ｐゴシック" charset="-128"/>
              </a:rPr>
              <a:t>På </a:t>
            </a:r>
            <a:r>
              <a:rPr lang="da-DK" sz="1200" b="0" i="1" u="none" strike="noStrike" kern="1200" baseline="0" dirty="0" smtClean="0">
                <a:solidFill>
                  <a:schemeClr val="tx1"/>
                </a:solidFill>
                <a:latin typeface="Arial" charset="0"/>
                <a:ea typeface="ＭＳ Ｐゴシック" charset="-128"/>
                <a:cs typeface="ＭＳ Ｐゴシック" charset="-128"/>
              </a:rPr>
              <a:t>Fjernvarme-2</a:t>
            </a:r>
            <a:r>
              <a:rPr lang="da-DK" sz="1200" b="0" i="0" u="none" strike="noStrike" kern="1200" baseline="0" dirty="0" smtClean="0">
                <a:solidFill>
                  <a:schemeClr val="tx1"/>
                </a:solidFill>
                <a:latin typeface="Arial" charset="0"/>
                <a:ea typeface="ＭＳ Ｐゴシック" charset="-128"/>
                <a:cs typeface="ＭＳ Ｐゴシック" charset="-128"/>
              </a:rPr>
              <a:t> kan man se at der ikke blot er ét tegn, men to eller tre tegn, med hver sin afsender, og til en vis grad hver sine adressater. Oven på teksten på skiltet fra </a:t>
            </a:r>
            <a:r>
              <a:rPr lang="da-DK" sz="1200" b="0" i="0" u="none" strike="noStrike" kern="1200" baseline="0" dirty="0" err="1" smtClean="0">
                <a:solidFill>
                  <a:schemeClr val="tx1"/>
                </a:solidFill>
                <a:latin typeface="Arial" charset="0"/>
                <a:ea typeface="ＭＳ Ｐゴシック" charset="-128"/>
                <a:cs typeface="ＭＳ Ｐゴシック" charset="-128"/>
              </a:rPr>
              <a:t>Affaldvarme</a:t>
            </a:r>
            <a:r>
              <a:rPr lang="da-DK" sz="1200" b="0" i="0" u="none" strike="noStrike" kern="1200" baseline="0" dirty="0" smtClean="0">
                <a:solidFill>
                  <a:schemeClr val="tx1"/>
                </a:solidFill>
                <a:latin typeface="Arial" charset="0"/>
                <a:ea typeface="ＭＳ Ｐゴシック" charset="-128"/>
                <a:cs typeface="ＭＳ Ｐゴシック" charset="-128"/>
              </a:rPr>
              <a:t> Aarhus er der malet en blå figur som ser ud til at være en stiliseret figur som kræver kendskab til koden, et kendskab som jeg ikke har. Det er sandsynligvis lavet af en graffitimaler og har næppe anden betydning end at være malerens signatur. Budskabet er ekspressivt og altså noget i retning af: </a:t>
            </a:r>
            <a:r>
              <a:rPr lang="da-DK" sz="1200" b="0" i="1" u="none" strike="noStrike" kern="1200" baseline="0" dirty="0" smtClean="0">
                <a:solidFill>
                  <a:schemeClr val="tx1"/>
                </a:solidFill>
                <a:latin typeface="Arial" charset="0"/>
                <a:ea typeface="ＭＳ Ｐゴシック" charset="-128"/>
                <a:cs typeface="ＭＳ Ｐゴシック" charset="-128"/>
              </a:rPr>
              <a:t>Jeg var her (før Kilroy). </a:t>
            </a:r>
            <a:r>
              <a:rPr lang="da-DK" sz="1200" b="0" i="0" u="none" strike="noStrike" kern="1200" baseline="0" dirty="0" smtClean="0">
                <a:solidFill>
                  <a:schemeClr val="tx1"/>
                </a:solidFill>
                <a:latin typeface="Arial" charset="0"/>
                <a:ea typeface="ＭＳ Ｐゴシック" charset="-128"/>
                <a:cs typeface="ＭＳ Ｐゴシック" charset="-128"/>
              </a:rPr>
              <a:t>På skiltet og inden i den blå figur er der også med sort skrift skrevet </a:t>
            </a:r>
            <a:r>
              <a:rPr lang="da-DK" sz="1200" b="0" i="1" u="none" strike="noStrike" kern="1200" baseline="0" dirty="0" smtClean="0">
                <a:solidFill>
                  <a:schemeClr val="tx1"/>
                </a:solidFill>
                <a:latin typeface="Arial" charset="0"/>
                <a:ea typeface="ＭＳ Ｐゴシック" charset="-128"/>
                <a:cs typeface="ＭＳ Ｐゴシック" charset="-128"/>
              </a:rPr>
              <a:t>TAPET 42</a:t>
            </a:r>
            <a:r>
              <a:rPr lang="da-DK" sz="1200" b="0" i="0" u="none" strike="noStrike" kern="1200" baseline="0" dirty="0" smtClean="0">
                <a:solidFill>
                  <a:schemeClr val="tx1"/>
                </a:solidFill>
                <a:latin typeface="Arial" charset="0"/>
                <a:ea typeface="ＭＳ Ｐゴシック" charset="-128"/>
                <a:cs typeface="ＭＳ Ｐゴシック" charset="-128"/>
              </a:rPr>
              <a:t>. Det kan være lavet af </a:t>
            </a:r>
            <a:r>
              <a:rPr lang="da-DK" sz="1200" b="0" i="0" u="none" strike="noStrike" kern="1200" baseline="0" dirty="0" err="1" smtClean="0">
                <a:solidFill>
                  <a:schemeClr val="tx1"/>
                </a:solidFill>
                <a:latin typeface="Arial" charset="0"/>
                <a:ea typeface="ＭＳ Ｐゴシック" charset="-128"/>
                <a:cs typeface="ＭＳ Ｐゴシック" charset="-128"/>
              </a:rPr>
              <a:t>af</a:t>
            </a:r>
            <a:r>
              <a:rPr lang="da-DK" sz="1200" b="0" i="0" u="none" strike="noStrike" kern="1200" baseline="0" dirty="0" smtClean="0">
                <a:solidFill>
                  <a:schemeClr val="tx1"/>
                </a:solidFill>
                <a:latin typeface="Arial" charset="0"/>
                <a:ea typeface="ＭＳ Ｐゴシック" charset="-128"/>
                <a:cs typeface="ＭＳ Ｐゴシック" charset="-128"/>
              </a:rPr>
              <a:t> samme graffitimaler, men det er sandsynligvis lavet af en anden, og det ekspressive budskab er da </a:t>
            </a:r>
            <a:r>
              <a:rPr lang="da-DK" sz="1200" b="0" i="1" u="none" strike="noStrike" kern="1200" baseline="0" dirty="0" smtClean="0">
                <a:solidFill>
                  <a:schemeClr val="tx1"/>
                </a:solidFill>
                <a:latin typeface="Arial" charset="0"/>
                <a:ea typeface="ＭＳ Ｐゴシック" charset="-128"/>
                <a:cs typeface="ＭＳ Ｐゴシック" charset="-128"/>
              </a:rPr>
              <a:t>Jeg (TAPET 42) var her også</a:t>
            </a:r>
            <a:r>
              <a:rPr lang="da-DK" sz="1200" b="0" i="0" u="none" strike="noStrike" kern="1200" baseline="0" dirty="0" smtClean="0">
                <a:solidFill>
                  <a:schemeClr val="tx1"/>
                </a:solidFill>
                <a:latin typeface="Arial" charset="0"/>
                <a:ea typeface="ＭＳ Ｐゴシック" charset="-128"/>
                <a:cs typeface="ＭＳ Ｐゴシック" charset="-128"/>
              </a:rPr>
              <a:t>. </a:t>
            </a:r>
            <a:endParaRPr lang="da-DK" dirty="0"/>
          </a:p>
        </p:txBody>
      </p:sp>
      <p:sp>
        <p:nvSpPr>
          <p:cNvPr id="4" name="Pladsholder til sidehoved 3"/>
          <p:cNvSpPr>
            <a:spLocks noGrp="1"/>
          </p:cNvSpPr>
          <p:nvPr>
            <p:ph type="hdr" sz="quarter" idx="10"/>
          </p:nvPr>
        </p:nvSpPr>
        <p:spPr/>
        <p:txBody>
          <a:bodyPr/>
          <a:lstStyle/>
          <a:p>
            <a:pPr>
              <a:defRPr/>
            </a:pPr>
            <a:r>
              <a:rPr lang="da-DK" smtClean="0"/>
              <a:t>Ole Togeby</a:t>
            </a:r>
            <a:endParaRPr lang="da-DK" dirty="0"/>
          </a:p>
        </p:txBody>
      </p:sp>
      <p:sp>
        <p:nvSpPr>
          <p:cNvPr id="5" name="Pladsholder til dato 4"/>
          <p:cNvSpPr>
            <a:spLocks noGrp="1"/>
          </p:cNvSpPr>
          <p:nvPr>
            <p:ph type="dt" idx="11"/>
          </p:nvPr>
        </p:nvSpPr>
        <p:spPr/>
        <p:txBody>
          <a:bodyPr/>
          <a:lstStyle/>
          <a:p>
            <a:pPr>
              <a:defRPr/>
            </a:pPr>
            <a:fld id="{9D943960-9F37-41DD-8331-335842C617E6}" type="datetime1">
              <a:rPr lang="da-DK" smtClean="0"/>
              <a:pPr>
                <a:defRPr/>
              </a:pPr>
              <a:t>04-05-2017</a:t>
            </a:fld>
            <a:endParaRPr lang="da-DK"/>
          </a:p>
        </p:txBody>
      </p:sp>
      <p:sp>
        <p:nvSpPr>
          <p:cNvPr id="6" name="Pladsholder til sidefod 5"/>
          <p:cNvSpPr>
            <a:spLocks noGrp="1"/>
          </p:cNvSpPr>
          <p:nvPr>
            <p:ph type="ftr" sz="quarter" idx="12"/>
          </p:nvPr>
        </p:nvSpPr>
        <p:spPr/>
        <p:txBody>
          <a:bodyPr/>
          <a:lstStyle/>
          <a:p>
            <a:pPr>
              <a:defRPr/>
            </a:pPr>
            <a:r>
              <a:rPr lang="da-DK" smtClean="0"/>
              <a:t>Forudsættelser og underforståelser 2017</a:t>
            </a:r>
            <a:endParaRPr lang="da-DK" dirty="0"/>
          </a:p>
        </p:txBody>
      </p:sp>
      <p:sp>
        <p:nvSpPr>
          <p:cNvPr id="7" name="Pladsholder til diasnummer 6"/>
          <p:cNvSpPr>
            <a:spLocks noGrp="1"/>
          </p:cNvSpPr>
          <p:nvPr>
            <p:ph type="sldNum" sz="quarter" idx="13"/>
          </p:nvPr>
        </p:nvSpPr>
        <p:spPr/>
        <p:txBody>
          <a:bodyPr/>
          <a:lstStyle/>
          <a:p>
            <a:pPr>
              <a:defRPr/>
            </a:pPr>
            <a:fld id="{70453D31-0931-4A23-A7A6-00060A833876}" type="slidenum">
              <a:rPr lang="da-DK" smtClean="0"/>
              <a:pPr>
                <a:defRPr/>
              </a:pPr>
              <a:t>15</a:t>
            </a:fld>
            <a:endParaRPr lang="da-DK"/>
          </a:p>
        </p:txBody>
      </p:sp>
    </p:spTree>
    <p:extLst>
      <p:ext uri="{BB962C8B-B14F-4D97-AF65-F5344CB8AC3E}">
        <p14:creationId xmlns:p14="http://schemas.microsoft.com/office/powerpoint/2010/main" val="10711387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0" i="0" u="none" strike="noStrike" kern="1200" baseline="0" dirty="0" smtClean="0">
                <a:solidFill>
                  <a:schemeClr val="tx1"/>
                </a:solidFill>
                <a:latin typeface="Arial" charset="0"/>
                <a:ea typeface="ＭＳ Ｐゴシック" charset="-128"/>
                <a:cs typeface="ＭＳ Ｐゴシック" charset="-128"/>
              </a:rPr>
              <a:t>Selv om </a:t>
            </a:r>
            <a:r>
              <a:rPr lang="da-DK" sz="1200" b="0" i="1" u="none" strike="noStrike" kern="1200" baseline="0" dirty="0" smtClean="0">
                <a:solidFill>
                  <a:schemeClr val="tx1"/>
                </a:solidFill>
                <a:latin typeface="Arial" charset="0"/>
                <a:ea typeface="ＭＳ Ｐゴシック" charset="-128"/>
                <a:cs typeface="ＭＳ Ｐゴシック" charset="-128"/>
              </a:rPr>
              <a:t>Vejarbejde</a:t>
            </a:r>
            <a:r>
              <a:rPr lang="da-DK" sz="1200" b="0" i="0" u="none" strike="noStrike" kern="1200" baseline="0" dirty="0" smtClean="0">
                <a:solidFill>
                  <a:schemeClr val="tx1"/>
                </a:solidFill>
                <a:latin typeface="Arial" charset="0"/>
                <a:ea typeface="ＭＳ Ｐゴシック" charset="-128"/>
                <a:cs typeface="ＭＳ Ｐゴシック" charset="-128"/>
              </a:rPr>
              <a:t> er mere mobilt end det </a:t>
            </a:r>
            <a:r>
              <a:rPr lang="da-DK" sz="1200" b="0" i="0" u="none" strike="noStrike" kern="1200" baseline="0" dirty="0" err="1" smtClean="0">
                <a:solidFill>
                  <a:schemeClr val="tx1"/>
                </a:solidFill>
                <a:latin typeface="Arial" charset="0"/>
                <a:ea typeface="ＭＳ Ｐゴシック" charset="-128"/>
                <a:cs typeface="ＭＳ Ｐゴシック" charset="-128"/>
              </a:rPr>
              <a:t>regulative</a:t>
            </a:r>
            <a:r>
              <a:rPr lang="da-DK" sz="1200" b="0" i="0" u="none" strike="noStrike" kern="1200" baseline="0" dirty="0" smtClean="0">
                <a:solidFill>
                  <a:schemeClr val="tx1"/>
                </a:solidFill>
                <a:latin typeface="Arial" charset="0"/>
                <a:ea typeface="ＭＳ Ｐゴシック" charset="-128"/>
                <a:cs typeface="ＭＳ Ｐゴシック" charset="-128"/>
              </a:rPr>
              <a:t> </a:t>
            </a:r>
            <a:r>
              <a:rPr lang="da-DK" sz="1200" b="0" i="1" u="none" strike="noStrike" kern="1200" baseline="0" dirty="0" smtClean="0">
                <a:solidFill>
                  <a:schemeClr val="tx1"/>
                </a:solidFill>
                <a:latin typeface="Arial" charset="0"/>
                <a:ea typeface="ＭＳ Ｐゴシック" charset="-128"/>
                <a:cs typeface="ＭＳ Ｐゴシック" charset="-128"/>
              </a:rPr>
              <a:t>kom til demo</a:t>
            </a:r>
            <a:r>
              <a:rPr lang="da-DK" sz="1200" b="0" i="0" u="none" strike="noStrike" kern="1200" baseline="0" dirty="0" smtClean="0">
                <a:solidFill>
                  <a:schemeClr val="tx1"/>
                </a:solidFill>
                <a:latin typeface="Arial" charset="0"/>
                <a:ea typeface="ＭＳ Ｐゴシック" charset="-128"/>
                <a:cs typeface="ＭＳ Ｐゴシック" charset="-128"/>
              </a:rPr>
              <a:t> (en plakat klæbet op på en metalkasse ved krydset), er det mere officielt og autoriseret. </a:t>
            </a:r>
            <a:r>
              <a:rPr lang="da-DK" sz="1200" b="0" i="1" u="none" strike="noStrike" kern="1200" baseline="0" dirty="0" smtClean="0">
                <a:solidFill>
                  <a:schemeClr val="tx1"/>
                </a:solidFill>
                <a:latin typeface="Arial" charset="0"/>
                <a:ea typeface="ＭＳ Ｐゴシック" charset="-128"/>
                <a:cs typeface="ＭＳ Ｐゴシック" charset="-128"/>
              </a:rPr>
              <a:t>kom til demo</a:t>
            </a:r>
            <a:r>
              <a:rPr lang="da-DK" sz="1200" b="0" i="0" u="none" strike="noStrike" kern="1200" baseline="0" dirty="0" smtClean="0">
                <a:solidFill>
                  <a:schemeClr val="tx1"/>
                </a:solidFill>
                <a:latin typeface="Arial" charset="0"/>
                <a:ea typeface="ＭＳ Ｐゴシック" charset="-128"/>
                <a:cs typeface="ＭＳ Ｐゴシック" charset="-128"/>
              </a:rPr>
              <a:t> er en uautoriseret regulativ opfordring til enhver der ser det, til at deltage i en demonstration, og afsenderen er </a:t>
            </a:r>
            <a:r>
              <a:rPr lang="da-DK" sz="1200" b="0" i="1" u="none" strike="noStrike" kern="1200" baseline="0" dirty="0" err="1" smtClean="0">
                <a:solidFill>
                  <a:schemeClr val="tx1"/>
                </a:solidFill>
                <a:latin typeface="Arial" charset="0"/>
                <a:ea typeface="ＭＳ Ｐゴシック" charset="-128"/>
                <a:cs typeface="ＭＳ Ｐゴシック" charset="-128"/>
              </a:rPr>
              <a:t>UddannelsesAlliancen</a:t>
            </a:r>
            <a:r>
              <a:rPr lang="da-DK" sz="1200" b="0" i="1" u="none" strike="noStrike" kern="1200" baseline="0" dirty="0" smtClean="0">
                <a:solidFill>
                  <a:schemeClr val="tx1"/>
                </a:solidFill>
                <a:latin typeface="Arial" charset="0"/>
                <a:ea typeface="ＭＳ Ｐゴシック" charset="-128"/>
                <a:cs typeface="ＭＳ Ｐゴシック" charset="-128"/>
              </a:rPr>
              <a:t>. </a:t>
            </a:r>
            <a:endParaRPr lang="da-DK" dirty="0"/>
          </a:p>
        </p:txBody>
      </p:sp>
      <p:sp>
        <p:nvSpPr>
          <p:cNvPr id="4" name="Pladsholder til sidehoved 3"/>
          <p:cNvSpPr>
            <a:spLocks noGrp="1"/>
          </p:cNvSpPr>
          <p:nvPr>
            <p:ph type="hdr" sz="quarter" idx="10"/>
          </p:nvPr>
        </p:nvSpPr>
        <p:spPr/>
        <p:txBody>
          <a:bodyPr/>
          <a:lstStyle/>
          <a:p>
            <a:pPr>
              <a:defRPr/>
            </a:pPr>
            <a:r>
              <a:rPr lang="da-DK" smtClean="0"/>
              <a:t>Ole Togeby</a:t>
            </a:r>
            <a:endParaRPr lang="da-DK" dirty="0"/>
          </a:p>
        </p:txBody>
      </p:sp>
      <p:sp>
        <p:nvSpPr>
          <p:cNvPr id="5" name="Pladsholder til dato 4"/>
          <p:cNvSpPr>
            <a:spLocks noGrp="1"/>
          </p:cNvSpPr>
          <p:nvPr>
            <p:ph type="dt" idx="11"/>
          </p:nvPr>
        </p:nvSpPr>
        <p:spPr/>
        <p:txBody>
          <a:bodyPr/>
          <a:lstStyle/>
          <a:p>
            <a:pPr>
              <a:defRPr/>
            </a:pPr>
            <a:fld id="{9D943960-9F37-41DD-8331-335842C617E6}" type="datetime1">
              <a:rPr lang="da-DK" smtClean="0"/>
              <a:pPr>
                <a:defRPr/>
              </a:pPr>
              <a:t>04-05-2017</a:t>
            </a:fld>
            <a:endParaRPr lang="da-DK"/>
          </a:p>
        </p:txBody>
      </p:sp>
      <p:sp>
        <p:nvSpPr>
          <p:cNvPr id="6" name="Pladsholder til sidefod 5"/>
          <p:cNvSpPr>
            <a:spLocks noGrp="1"/>
          </p:cNvSpPr>
          <p:nvPr>
            <p:ph type="ftr" sz="quarter" idx="12"/>
          </p:nvPr>
        </p:nvSpPr>
        <p:spPr/>
        <p:txBody>
          <a:bodyPr/>
          <a:lstStyle/>
          <a:p>
            <a:pPr>
              <a:defRPr/>
            </a:pPr>
            <a:r>
              <a:rPr lang="da-DK" smtClean="0"/>
              <a:t>Forudsættelser og underforståelser 2017</a:t>
            </a:r>
            <a:endParaRPr lang="da-DK" dirty="0"/>
          </a:p>
        </p:txBody>
      </p:sp>
      <p:sp>
        <p:nvSpPr>
          <p:cNvPr id="7" name="Pladsholder til diasnummer 6"/>
          <p:cNvSpPr>
            <a:spLocks noGrp="1"/>
          </p:cNvSpPr>
          <p:nvPr>
            <p:ph type="sldNum" sz="quarter" idx="13"/>
          </p:nvPr>
        </p:nvSpPr>
        <p:spPr/>
        <p:txBody>
          <a:bodyPr/>
          <a:lstStyle/>
          <a:p>
            <a:pPr>
              <a:defRPr/>
            </a:pPr>
            <a:fld id="{70453D31-0931-4A23-A7A6-00060A833876}" type="slidenum">
              <a:rPr lang="da-DK" smtClean="0"/>
              <a:pPr>
                <a:defRPr/>
              </a:pPr>
              <a:t>16</a:t>
            </a:fld>
            <a:endParaRPr lang="da-DK"/>
          </a:p>
        </p:txBody>
      </p:sp>
    </p:spTree>
    <p:extLst>
      <p:ext uri="{BB962C8B-B14F-4D97-AF65-F5344CB8AC3E}">
        <p14:creationId xmlns:p14="http://schemas.microsoft.com/office/powerpoint/2010/main" val="8996100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0" i="0" u="none" strike="noStrike" kern="1200" baseline="0" dirty="0" smtClean="0">
                <a:solidFill>
                  <a:schemeClr val="tx1"/>
                </a:solidFill>
                <a:latin typeface="Arial" charset="0"/>
                <a:ea typeface="ＭＳ Ｐゴシック" charset="-128"/>
                <a:cs typeface="ＭＳ Ｐゴシック" charset="-128"/>
              </a:rPr>
              <a:t>Et tegn oven på et tegn kan dog også være officielt som </a:t>
            </a:r>
            <a:r>
              <a:rPr lang="da-DK" sz="1200" b="0" i="1" u="none" strike="noStrike" kern="1200" baseline="0" dirty="0" smtClean="0">
                <a:solidFill>
                  <a:schemeClr val="tx1"/>
                </a:solidFill>
                <a:latin typeface="Arial" charset="0"/>
                <a:ea typeface="ＭＳ Ｐゴシック" charset="-128"/>
                <a:cs typeface="ＭＳ Ｐゴシック" charset="-128"/>
              </a:rPr>
              <a:t>X</a:t>
            </a:r>
            <a:r>
              <a:rPr lang="da-DK" sz="1200" b="0" i="0" u="none" strike="noStrike" kern="1200" baseline="0" dirty="0" smtClean="0">
                <a:solidFill>
                  <a:schemeClr val="tx1"/>
                </a:solidFill>
                <a:latin typeface="Arial" charset="0"/>
                <a:ea typeface="ＭＳ Ｐゴシック" charset="-128"/>
                <a:cs typeface="ＭＳ Ｐゴシック" charset="-128"/>
              </a:rPr>
              <a:t>’et af hvid tape over pladsen for det grønne lys i den lyskurv der vender mod nord i trafikkrydsets sydøstlige hjørne. Stilen, at det er et pænt </a:t>
            </a:r>
            <a:r>
              <a:rPr lang="da-DK" sz="1200" b="0" i="1" u="none" strike="noStrike" kern="1200" baseline="0" dirty="0" smtClean="0">
                <a:solidFill>
                  <a:schemeClr val="tx1"/>
                </a:solidFill>
                <a:latin typeface="Arial" charset="0"/>
                <a:ea typeface="ＭＳ Ｐゴシック" charset="-128"/>
                <a:cs typeface="ＭＳ Ｐゴシック" charset="-128"/>
              </a:rPr>
              <a:t>X</a:t>
            </a:r>
            <a:r>
              <a:rPr lang="da-DK" sz="1200" b="0" i="0" u="none" strike="noStrike" kern="1200" baseline="0" dirty="0" smtClean="0">
                <a:solidFill>
                  <a:schemeClr val="tx1"/>
                </a:solidFill>
                <a:latin typeface="Arial" charset="0"/>
                <a:ea typeface="ＭＳ Ｐゴシック" charset="-128"/>
                <a:cs typeface="ＭＳ Ｐゴシック" charset="-128"/>
              </a:rPr>
              <a:t> med lige kanter, og den konvention at x er et enkeltartikuleret konventionelt tegn for nægtelsen </a:t>
            </a:r>
            <a:r>
              <a:rPr lang="da-DK" sz="1200" b="0" i="1" u="none" strike="noStrike" kern="1200" baseline="0" dirty="0" smtClean="0">
                <a:solidFill>
                  <a:schemeClr val="tx1"/>
                </a:solidFill>
                <a:latin typeface="Arial" charset="0"/>
                <a:ea typeface="ＭＳ Ｐゴシック" charset="-128"/>
                <a:cs typeface="ＭＳ Ｐゴシック" charset="-128"/>
              </a:rPr>
              <a:t>ikke</a:t>
            </a:r>
            <a:r>
              <a:rPr lang="da-DK" sz="1200" b="0" i="0" u="none" strike="noStrike" kern="1200" baseline="0" dirty="0" smtClean="0">
                <a:solidFill>
                  <a:schemeClr val="tx1"/>
                </a:solidFill>
                <a:latin typeface="Arial" charset="0"/>
                <a:ea typeface="ＭＳ Ｐゴシック" charset="-128"/>
                <a:cs typeface="ＭＳ Ｐゴシック" charset="-128"/>
              </a:rPr>
              <a:t>, skal tolkes således at budskabet er en dobbelt nægtelse. Det at det grønne lys ikke lyser, er en benægtelse af at man må køre frem, og krydset er en benægtelse af denne benægtelse: </a:t>
            </a:r>
            <a:r>
              <a:rPr lang="da-DK" sz="1200" b="0" i="1" u="none" strike="noStrike" kern="1200" baseline="0" dirty="0" smtClean="0">
                <a:solidFill>
                  <a:schemeClr val="tx1"/>
                </a:solidFill>
                <a:latin typeface="Arial" charset="0"/>
                <a:ea typeface="ＭＳ Ｐゴシック" charset="-128"/>
                <a:cs typeface="ＭＳ Ｐゴシック" charset="-128"/>
              </a:rPr>
              <a:t>Nu må I gerne køre selv om det grønne ikke lyser (det er ude af drift). </a:t>
            </a:r>
            <a:endParaRPr lang="da-DK" dirty="0"/>
          </a:p>
        </p:txBody>
      </p:sp>
      <p:sp>
        <p:nvSpPr>
          <p:cNvPr id="4" name="Pladsholder til sidehoved 3"/>
          <p:cNvSpPr>
            <a:spLocks noGrp="1"/>
          </p:cNvSpPr>
          <p:nvPr>
            <p:ph type="hdr" sz="quarter" idx="10"/>
          </p:nvPr>
        </p:nvSpPr>
        <p:spPr/>
        <p:txBody>
          <a:bodyPr/>
          <a:lstStyle/>
          <a:p>
            <a:pPr>
              <a:defRPr/>
            </a:pPr>
            <a:r>
              <a:rPr lang="da-DK" smtClean="0"/>
              <a:t>Ole Togeby</a:t>
            </a:r>
            <a:endParaRPr lang="da-DK" dirty="0"/>
          </a:p>
        </p:txBody>
      </p:sp>
      <p:sp>
        <p:nvSpPr>
          <p:cNvPr id="5" name="Pladsholder til dato 4"/>
          <p:cNvSpPr>
            <a:spLocks noGrp="1"/>
          </p:cNvSpPr>
          <p:nvPr>
            <p:ph type="dt" idx="11"/>
          </p:nvPr>
        </p:nvSpPr>
        <p:spPr/>
        <p:txBody>
          <a:bodyPr/>
          <a:lstStyle/>
          <a:p>
            <a:pPr>
              <a:defRPr/>
            </a:pPr>
            <a:fld id="{9D943960-9F37-41DD-8331-335842C617E6}" type="datetime1">
              <a:rPr lang="da-DK" smtClean="0"/>
              <a:pPr>
                <a:defRPr/>
              </a:pPr>
              <a:t>04-05-2017</a:t>
            </a:fld>
            <a:endParaRPr lang="da-DK"/>
          </a:p>
        </p:txBody>
      </p:sp>
      <p:sp>
        <p:nvSpPr>
          <p:cNvPr id="6" name="Pladsholder til sidefod 5"/>
          <p:cNvSpPr>
            <a:spLocks noGrp="1"/>
          </p:cNvSpPr>
          <p:nvPr>
            <p:ph type="ftr" sz="quarter" idx="12"/>
          </p:nvPr>
        </p:nvSpPr>
        <p:spPr/>
        <p:txBody>
          <a:bodyPr/>
          <a:lstStyle/>
          <a:p>
            <a:pPr>
              <a:defRPr/>
            </a:pPr>
            <a:r>
              <a:rPr lang="da-DK" smtClean="0"/>
              <a:t>Forudsættelser og underforståelser 2017</a:t>
            </a:r>
            <a:endParaRPr lang="da-DK" dirty="0"/>
          </a:p>
        </p:txBody>
      </p:sp>
      <p:sp>
        <p:nvSpPr>
          <p:cNvPr id="7" name="Pladsholder til diasnummer 6"/>
          <p:cNvSpPr>
            <a:spLocks noGrp="1"/>
          </p:cNvSpPr>
          <p:nvPr>
            <p:ph type="sldNum" sz="quarter" idx="13"/>
          </p:nvPr>
        </p:nvSpPr>
        <p:spPr/>
        <p:txBody>
          <a:bodyPr/>
          <a:lstStyle/>
          <a:p>
            <a:pPr>
              <a:defRPr/>
            </a:pPr>
            <a:fld id="{70453D31-0931-4A23-A7A6-00060A833876}" type="slidenum">
              <a:rPr lang="da-DK" smtClean="0"/>
              <a:pPr>
                <a:defRPr/>
              </a:pPr>
              <a:t>17</a:t>
            </a:fld>
            <a:endParaRPr lang="da-DK"/>
          </a:p>
        </p:txBody>
      </p:sp>
    </p:spTree>
    <p:extLst>
      <p:ext uri="{BB962C8B-B14F-4D97-AF65-F5344CB8AC3E}">
        <p14:creationId xmlns:p14="http://schemas.microsoft.com/office/powerpoint/2010/main" val="10119508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0" i="0" u="none" strike="noStrike" kern="1200" baseline="0" dirty="0" smtClean="0">
                <a:solidFill>
                  <a:schemeClr val="tx1"/>
                </a:solidFill>
                <a:latin typeface="Arial" charset="0"/>
                <a:ea typeface="ＭＳ Ｐゴシック" charset="-128"/>
                <a:cs typeface="ＭＳ Ｐゴシック" charset="-128"/>
              </a:rPr>
              <a:t>	På billedet </a:t>
            </a:r>
            <a:r>
              <a:rPr lang="da-DK" sz="1200" b="0" i="1" u="none" strike="noStrike" kern="1200" baseline="0" dirty="0" smtClean="0">
                <a:solidFill>
                  <a:schemeClr val="tx1"/>
                </a:solidFill>
                <a:latin typeface="Arial" charset="0"/>
                <a:ea typeface="ＭＳ Ｐゴシック" charset="-128"/>
                <a:cs typeface="ＭＳ Ｐゴシック" charset="-128"/>
              </a:rPr>
              <a:t>Krydset set fra syd</a:t>
            </a:r>
            <a:r>
              <a:rPr lang="da-DK" sz="1200" b="0" i="0" u="none" strike="noStrike" kern="1200" baseline="0" dirty="0" smtClean="0">
                <a:solidFill>
                  <a:schemeClr val="tx1"/>
                </a:solidFill>
                <a:latin typeface="Arial" charset="0"/>
                <a:ea typeface="ＭＳ Ｐゴシック" charset="-128"/>
                <a:cs typeface="ＭＳ Ｐゴシック" charset="-128"/>
              </a:rPr>
              <a:t> kan man se et skilt hvorpå der står </a:t>
            </a:r>
            <a:r>
              <a:rPr lang="da-DK" sz="1200" b="0" i="1" u="none" strike="noStrike" kern="1200" baseline="0" dirty="0" smtClean="0">
                <a:solidFill>
                  <a:schemeClr val="tx1"/>
                </a:solidFill>
                <a:latin typeface="Arial" charset="0"/>
                <a:ea typeface="ＭＳ Ｐゴシック" charset="-128"/>
                <a:cs typeface="ＭＳ Ｐゴシック" charset="-128"/>
              </a:rPr>
              <a:t>Fodgængere henvises til det modsatte fortov</a:t>
            </a:r>
            <a:r>
              <a:rPr lang="da-DK" sz="1200" b="0" i="0" u="none" strike="noStrike" kern="1200" baseline="0" dirty="0" smtClean="0">
                <a:solidFill>
                  <a:schemeClr val="tx1"/>
                </a:solidFill>
                <a:latin typeface="Arial" charset="0"/>
                <a:ea typeface="ＭＳ Ｐゴシック" charset="-128"/>
                <a:cs typeface="ＭＳ Ｐゴシック" charset="-128"/>
              </a:rPr>
              <a:t>. Det skulle således være et påbudskilte med sproglig deiksis (</a:t>
            </a:r>
            <a:r>
              <a:rPr lang="da-DK" sz="1200" b="0" i="1" u="none" strike="noStrike" kern="1200" baseline="0" dirty="0" smtClean="0">
                <a:solidFill>
                  <a:schemeClr val="tx1"/>
                </a:solidFill>
                <a:latin typeface="Arial" charset="0"/>
                <a:ea typeface="ＭＳ Ｐゴシック" charset="-128"/>
                <a:cs typeface="ＭＳ Ｐゴシック" charset="-128"/>
              </a:rPr>
              <a:t>modsatte</a:t>
            </a:r>
            <a:r>
              <a:rPr lang="da-DK" sz="1200" b="0" i="0" u="none" strike="noStrike" kern="1200" baseline="0" dirty="0" smtClean="0">
                <a:solidFill>
                  <a:schemeClr val="tx1"/>
                </a:solidFill>
                <a:latin typeface="Arial" charset="0"/>
                <a:ea typeface="ＭＳ Ｐゴシック" charset="-128"/>
                <a:cs typeface="ＭＳ Ｐゴシック" charset="-128"/>
              </a:rPr>
              <a:t>) til adressaterne. Der er imidlertid intet der blokerer for passagen på det fortov hvor det står, så det har ingen relevans. Det står faktisk også underligt skråt op ad lyskurvsstanderen. Skiltet er nok bare fejlplaceret; måske var vejarbejderne på vej med det til et sted hvor det skulle stå og give mening, men opgav at sætte det op fordi klokken blev 16, og de skulle hjem. </a:t>
            </a:r>
            <a:endParaRPr lang="da-DK" dirty="0"/>
          </a:p>
        </p:txBody>
      </p:sp>
      <p:sp>
        <p:nvSpPr>
          <p:cNvPr id="4" name="Pladsholder til sidehoved 3"/>
          <p:cNvSpPr>
            <a:spLocks noGrp="1"/>
          </p:cNvSpPr>
          <p:nvPr>
            <p:ph type="hdr" sz="quarter" idx="10"/>
          </p:nvPr>
        </p:nvSpPr>
        <p:spPr/>
        <p:txBody>
          <a:bodyPr/>
          <a:lstStyle/>
          <a:p>
            <a:pPr>
              <a:defRPr/>
            </a:pPr>
            <a:r>
              <a:rPr lang="da-DK" smtClean="0"/>
              <a:t>Ole Togeby</a:t>
            </a:r>
            <a:endParaRPr lang="da-DK" dirty="0"/>
          </a:p>
        </p:txBody>
      </p:sp>
      <p:sp>
        <p:nvSpPr>
          <p:cNvPr id="5" name="Pladsholder til dato 4"/>
          <p:cNvSpPr>
            <a:spLocks noGrp="1"/>
          </p:cNvSpPr>
          <p:nvPr>
            <p:ph type="dt" idx="11"/>
          </p:nvPr>
        </p:nvSpPr>
        <p:spPr/>
        <p:txBody>
          <a:bodyPr/>
          <a:lstStyle/>
          <a:p>
            <a:pPr>
              <a:defRPr/>
            </a:pPr>
            <a:fld id="{9D943960-9F37-41DD-8331-335842C617E6}" type="datetime1">
              <a:rPr lang="da-DK" smtClean="0"/>
              <a:pPr>
                <a:defRPr/>
              </a:pPr>
              <a:t>04-05-2017</a:t>
            </a:fld>
            <a:endParaRPr lang="da-DK"/>
          </a:p>
        </p:txBody>
      </p:sp>
      <p:sp>
        <p:nvSpPr>
          <p:cNvPr id="6" name="Pladsholder til sidefod 5"/>
          <p:cNvSpPr>
            <a:spLocks noGrp="1"/>
          </p:cNvSpPr>
          <p:nvPr>
            <p:ph type="ftr" sz="quarter" idx="12"/>
          </p:nvPr>
        </p:nvSpPr>
        <p:spPr/>
        <p:txBody>
          <a:bodyPr/>
          <a:lstStyle/>
          <a:p>
            <a:pPr>
              <a:defRPr/>
            </a:pPr>
            <a:r>
              <a:rPr lang="da-DK" smtClean="0"/>
              <a:t>Forudsættelser og underforståelser 2017</a:t>
            </a:r>
            <a:endParaRPr lang="da-DK" dirty="0"/>
          </a:p>
        </p:txBody>
      </p:sp>
      <p:sp>
        <p:nvSpPr>
          <p:cNvPr id="7" name="Pladsholder til diasnummer 6"/>
          <p:cNvSpPr>
            <a:spLocks noGrp="1"/>
          </p:cNvSpPr>
          <p:nvPr>
            <p:ph type="sldNum" sz="quarter" idx="13"/>
          </p:nvPr>
        </p:nvSpPr>
        <p:spPr/>
        <p:txBody>
          <a:bodyPr/>
          <a:lstStyle/>
          <a:p>
            <a:pPr>
              <a:defRPr/>
            </a:pPr>
            <a:fld id="{70453D31-0931-4A23-A7A6-00060A833876}" type="slidenum">
              <a:rPr lang="da-DK" smtClean="0"/>
              <a:pPr>
                <a:defRPr/>
              </a:pPr>
              <a:t>18</a:t>
            </a:fld>
            <a:endParaRPr lang="da-DK"/>
          </a:p>
        </p:txBody>
      </p:sp>
    </p:spTree>
    <p:extLst>
      <p:ext uri="{BB962C8B-B14F-4D97-AF65-F5344CB8AC3E}">
        <p14:creationId xmlns:p14="http://schemas.microsoft.com/office/powerpoint/2010/main" val="12377820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a-DK" sz="1200" b="0" i="0" u="none" strike="noStrike" kern="1200" baseline="0" dirty="0" smtClean="0">
                <a:solidFill>
                  <a:schemeClr val="tx1"/>
                </a:solidFill>
                <a:latin typeface="Arial" charset="0"/>
                <a:ea typeface="ＭＳ Ｐゴシック" charset="-128"/>
                <a:cs typeface="ＭＳ Ｐゴシック" charset="-128"/>
              </a:rPr>
              <a:t>Tolkningen af et af tegnene i dette gadekryds er altså altid afhængig af vores tolkning af om placeringen er autoritativ, som </a:t>
            </a:r>
            <a:r>
              <a:rPr lang="da-DK" sz="1200" b="0" i="1" u="none" strike="noStrike" kern="1200" baseline="0" dirty="0" smtClean="0">
                <a:solidFill>
                  <a:schemeClr val="tx1"/>
                </a:solidFill>
                <a:latin typeface="Arial" charset="0"/>
                <a:ea typeface="ＭＳ Ｐゴシック" charset="-128"/>
                <a:cs typeface="ＭＳ Ｐゴシック" charset="-128"/>
              </a:rPr>
              <a:t>Vejarbejde</a:t>
            </a:r>
            <a:r>
              <a:rPr lang="da-DK" sz="1200" b="0" i="0" u="none" strike="noStrike" kern="1200" baseline="0" dirty="0" smtClean="0">
                <a:solidFill>
                  <a:schemeClr val="tx1"/>
                </a:solidFill>
                <a:latin typeface="Arial" charset="0"/>
                <a:ea typeface="ＭＳ Ｐゴシック" charset="-128"/>
                <a:cs typeface="ＭＳ Ｐゴシック" charset="-128"/>
              </a:rPr>
              <a:t> og </a:t>
            </a:r>
            <a:r>
              <a:rPr lang="da-DK" sz="1200" b="0" i="1" u="none" strike="noStrike" kern="1200" baseline="0" dirty="0" smtClean="0">
                <a:solidFill>
                  <a:schemeClr val="tx1"/>
                </a:solidFill>
                <a:latin typeface="Arial" charset="0"/>
                <a:ea typeface="ＭＳ Ｐゴシック" charset="-128"/>
                <a:cs typeface="ＭＳ Ｐゴシック" charset="-128"/>
              </a:rPr>
              <a:t>Fjernvarme</a:t>
            </a:r>
            <a:r>
              <a:rPr lang="da-DK" sz="1200" b="0" i="0" u="none" strike="noStrike" kern="1200" baseline="0" dirty="0" smtClean="0">
                <a:solidFill>
                  <a:schemeClr val="tx1"/>
                </a:solidFill>
                <a:latin typeface="Arial" charset="0"/>
                <a:ea typeface="ＭＳ Ｐゴシック" charset="-128"/>
                <a:cs typeface="ＭＳ Ｐゴシック" charset="-128"/>
              </a:rPr>
              <a:t>, uautoriseret, som </a:t>
            </a:r>
            <a:r>
              <a:rPr lang="da-DK" sz="1200" b="0" i="1" u="none" strike="noStrike" kern="1200" baseline="0" dirty="0" smtClean="0">
                <a:solidFill>
                  <a:schemeClr val="tx1"/>
                </a:solidFill>
                <a:latin typeface="Arial" charset="0"/>
                <a:ea typeface="ＭＳ Ｐゴシック" charset="-128"/>
                <a:cs typeface="ＭＳ Ｐゴシック" charset="-128"/>
              </a:rPr>
              <a:t>Kom til demo</a:t>
            </a:r>
            <a:r>
              <a:rPr lang="da-DK" sz="1200" b="0" i="0" u="none" strike="noStrike" kern="1200" baseline="0" dirty="0" smtClean="0">
                <a:solidFill>
                  <a:schemeClr val="tx1"/>
                </a:solidFill>
                <a:latin typeface="Arial" charset="0"/>
                <a:ea typeface="ＭＳ Ｐゴシック" charset="-128"/>
                <a:cs typeface="ＭＳ Ｐゴシック" charset="-128"/>
              </a:rPr>
              <a:t> og </a:t>
            </a:r>
            <a:r>
              <a:rPr lang="da-DK" sz="1200" b="0" i="1" u="none" strike="noStrike" kern="1200" baseline="0" dirty="0" smtClean="0">
                <a:solidFill>
                  <a:schemeClr val="tx1"/>
                </a:solidFill>
                <a:latin typeface="Arial" charset="0"/>
                <a:ea typeface="ＭＳ Ｐゴシック" charset="-128"/>
                <a:cs typeface="ＭＳ Ｐゴシック" charset="-128"/>
              </a:rPr>
              <a:t>X over grønt,</a:t>
            </a:r>
            <a:r>
              <a:rPr lang="da-DK" sz="1200" b="0" i="0" u="none" strike="noStrike" kern="1200" baseline="0" dirty="0" smtClean="0">
                <a:solidFill>
                  <a:schemeClr val="tx1"/>
                </a:solidFill>
                <a:latin typeface="Arial" charset="0"/>
                <a:ea typeface="ＭＳ Ｐゴシック" charset="-128"/>
                <a:cs typeface="ＭＳ Ｐゴシック" charset="-128"/>
              </a:rPr>
              <a:t> eller direkte forbudt som </a:t>
            </a:r>
            <a:r>
              <a:rPr lang="da-DK" sz="1200" b="0" i="1" u="none" strike="noStrike" kern="1200" baseline="0" dirty="0" smtClean="0">
                <a:solidFill>
                  <a:schemeClr val="tx1"/>
                </a:solidFill>
                <a:latin typeface="Arial" charset="0"/>
                <a:ea typeface="ＭＳ Ｐゴシック" charset="-128"/>
                <a:cs typeface="ＭＳ Ｐゴシック" charset="-128"/>
              </a:rPr>
              <a:t>Tapet 42</a:t>
            </a:r>
            <a:r>
              <a:rPr lang="da-DK" sz="1200" b="0" i="0" u="none" strike="noStrike" kern="1200" baseline="0" dirty="0" smtClean="0">
                <a:solidFill>
                  <a:schemeClr val="tx1"/>
                </a:solidFill>
                <a:latin typeface="Arial" charset="0"/>
                <a:ea typeface="ＭＳ Ｐゴシック" charset="-128"/>
                <a:cs typeface="ＭＳ Ｐゴシック" charset="-128"/>
              </a:rPr>
              <a:t> og </a:t>
            </a:r>
            <a:r>
              <a:rPr lang="da-DK" sz="1200" b="0" i="1" u="none" strike="noStrike" kern="1200" baseline="0" dirty="0" smtClean="0">
                <a:solidFill>
                  <a:schemeClr val="tx1"/>
                </a:solidFill>
                <a:latin typeface="Arial" charset="0"/>
                <a:ea typeface="ＭＳ Ｐゴシック" charset="-128"/>
                <a:cs typeface="ＭＳ Ｐゴシック" charset="-128"/>
              </a:rPr>
              <a:t>Fodgængere henvises.</a:t>
            </a:r>
            <a:r>
              <a:rPr lang="da-DK" sz="1200" b="0" i="0" u="none" strike="noStrike" kern="1200" baseline="0" dirty="0" smtClean="0">
                <a:solidFill>
                  <a:schemeClr val="tx1"/>
                </a:solidFill>
                <a:latin typeface="Arial" charset="0"/>
                <a:ea typeface="ＭＳ Ｐゴシック" charset="-128"/>
                <a:cs typeface="ＭＳ Ｐゴシック" charset="-128"/>
              </a:rPr>
              <a:t> På den anden led kan man skelne mellem om placeringen på det bestemte sted er sket intentionelt eller vilkårligt. Så får man følgende typer af placeringer af tegn. </a:t>
            </a:r>
          </a:p>
          <a:p>
            <a:endParaRPr lang="da-DK" dirty="0"/>
          </a:p>
        </p:txBody>
      </p:sp>
      <p:sp>
        <p:nvSpPr>
          <p:cNvPr id="4" name="Pladsholder til sidehoved 3"/>
          <p:cNvSpPr>
            <a:spLocks noGrp="1"/>
          </p:cNvSpPr>
          <p:nvPr>
            <p:ph type="hdr" sz="quarter" idx="10"/>
          </p:nvPr>
        </p:nvSpPr>
        <p:spPr/>
        <p:txBody>
          <a:bodyPr/>
          <a:lstStyle/>
          <a:p>
            <a:pPr>
              <a:defRPr/>
            </a:pPr>
            <a:r>
              <a:rPr lang="da-DK" smtClean="0"/>
              <a:t>Ole Togeby</a:t>
            </a:r>
            <a:endParaRPr lang="da-DK" dirty="0"/>
          </a:p>
        </p:txBody>
      </p:sp>
      <p:sp>
        <p:nvSpPr>
          <p:cNvPr id="5" name="Pladsholder til dato 4"/>
          <p:cNvSpPr>
            <a:spLocks noGrp="1"/>
          </p:cNvSpPr>
          <p:nvPr>
            <p:ph type="dt" idx="11"/>
          </p:nvPr>
        </p:nvSpPr>
        <p:spPr/>
        <p:txBody>
          <a:bodyPr/>
          <a:lstStyle/>
          <a:p>
            <a:pPr>
              <a:defRPr/>
            </a:pPr>
            <a:fld id="{9D943960-9F37-41DD-8331-335842C617E6}" type="datetime1">
              <a:rPr lang="da-DK" smtClean="0"/>
              <a:pPr>
                <a:defRPr/>
              </a:pPr>
              <a:t>04-05-2017</a:t>
            </a:fld>
            <a:endParaRPr lang="da-DK"/>
          </a:p>
        </p:txBody>
      </p:sp>
      <p:sp>
        <p:nvSpPr>
          <p:cNvPr id="6" name="Pladsholder til sidefod 5"/>
          <p:cNvSpPr>
            <a:spLocks noGrp="1"/>
          </p:cNvSpPr>
          <p:nvPr>
            <p:ph type="ftr" sz="quarter" idx="12"/>
          </p:nvPr>
        </p:nvSpPr>
        <p:spPr/>
        <p:txBody>
          <a:bodyPr/>
          <a:lstStyle/>
          <a:p>
            <a:pPr>
              <a:defRPr/>
            </a:pPr>
            <a:r>
              <a:rPr lang="da-DK" smtClean="0"/>
              <a:t>Forudsættelser og underforståelser 2017</a:t>
            </a:r>
            <a:endParaRPr lang="da-DK" dirty="0"/>
          </a:p>
        </p:txBody>
      </p:sp>
      <p:sp>
        <p:nvSpPr>
          <p:cNvPr id="7" name="Pladsholder til diasnummer 6"/>
          <p:cNvSpPr>
            <a:spLocks noGrp="1"/>
          </p:cNvSpPr>
          <p:nvPr>
            <p:ph type="sldNum" sz="quarter" idx="13"/>
          </p:nvPr>
        </p:nvSpPr>
        <p:spPr/>
        <p:txBody>
          <a:bodyPr/>
          <a:lstStyle/>
          <a:p>
            <a:pPr>
              <a:defRPr/>
            </a:pPr>
            <a:fld id="{70453D31-0931-4A23-A7A6-00060A833876}" type="slidenum">
              <a:rPr lang="da-DK" smtClean="0"/>
              <a:pPr>
                <a:defRPr/>
              </a:pPr>
              <a:t>19</a:t>
            </a:fld>
            <a:endParaRPr lang="da-DK"/>
          </a:p>
        </p:txBody>
      </p:sp>
    </p:spTree>
    <p:extLst>
      <p:ext uri="{BB962C8B-B14F-4D97-AF65-F5344CB8AC3E}">
        <p14:creationId xmlns:p14="http://schemas.microsoft.com/office/powerpoint/2010/main" val="3854738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i="0" u="none" strike="noStrike" kern="1200" baseline="0" dirty="0" smtClean="0">
                <a:solidFill>
                  <a:schemeClr val="tx1"/>
                </a:solidFill>
                <a:latin typeface="Arial" charset="0"/>
                <a:ea typeface="ＭＳ Ｐゴシック" charset="-128"/>
                <a:cs typeface="ＭＳ Ｐゴシック" charset="-128"/>
              </a:rPr>
              <a:t>Et gadekryds</a:t>
            </a:r>
            <a:endParaRPr lang="da-DK" sz="1200" b="0" i="0" u="none" strike="noStrike" kern="1200" baseline="0" dirty="0" smtClean="0">
              <a:solidFill>
                <a:schemeClr val="tx1"/>
              </a:solidFill>
              <a:latin typeface="Arial" charset="0"/>
              <a:ea typeface="ＭＳ Ｐゴシック" charset="-128"/>
              <a:cs typeface="ＭＳ Ｐゴシック" charset="-128"/>
            </a:endParaRPr>
          </a:p>
          <a:p>
            <a:r>
              <a:rPr lang="da-DK" sz="1200" b="0" i="0" u="none" strike="noStrike" kern="1200" baseline="0" dirty="0" smtClean="0">
                <a:solidFill>
                  <a:schemeClr val="tx1"/>
                </a:solidFill>
                <a:latin typeface="Arial" charset="0"/>
                <a:ea typeface="ＭＳ Ｐゴシック" charset="-128"/>
                <a:cs typeface="ＭＳ Ｐゴシック" charset="-128"/>
              </a:rPr>
              <a:t>Gaden er et hav af tegn; når vi færdes på gaden, må vi kunne svømme som fisk, dvs. vi må kunne orientere os i tegnene og handle i overensstemmelse med den situation de skaber. For at illustrere hvad det vil sige at kunne svømme i tegn, vil jeg give en beskrivelse af hvilke tegn der er i et gadekryds som ligger tæt på Aarhus Universitet, og hvor jeg færdes hver dag.  Det er krydset Langelandsgade-Paludan-</a:t>
            </a:r>
            <a:r>
              <a:rPr lang="da-DK" sz="1200" b="0" i="0" u="none" strike="noStrike" kern="1200" baseline="0" dirty="0" err="1" smtClean="0">
                <a:solidFill>
                  <a:schemeClr val="tx1"/>
                </a:solidFill>
                <a:latin typeface="Arial" charset="0"/>
                <a:ea typeface="ＭＳ Ｐゴシック" charset="-128"/>
                <a:cs typeface="ＭＳ Ｐゴシック" charset="-128"/>
              </a:rPr>
              <a:t>Müllersvej</a:t>
            </a:r>
            <a:r>
              <a:rPr lang="da-DK" sz="1200" b="0" i="0" u="none" strike="noStrike" kern="1200" baseline="0" dirty="0" smtClean="0">
                <a:solidFill>
                  <a:schemeClr val="tx1"/>
                </a:solidFill>
                <a:latin typeface="Arial" charset="0"/>
                <a:ea typeface="ＭＳ Ｐゴシック" charset="-128"/>
                <a:cs typeface="ＭＳ Ｐゴシック" charset="-128"/>
              </a:rPr>
              <a:t>-Kaserneboulevarden. Der er tre navne fordi den gade der krydser Langelandsgade, skifter navn midt i krydset fra mod vest at hedde Paludan-</a:t>
            </a:r>
            <a:r>
              <a:rPr lang="da-DK" sz="1200" b="0" i="0" u="none" strike="noStrike" kern="1200" baseline="0" dirty="0" err="1" smtClean="0">
                <a:solidFill>
                  <a:schemeClr val="tx1"/>
                </a:solidFill>
                <a:latin typeface="Arial" charset="0"/>
                <a:ea typeface="ＭＳ Ｐゴシック" charset="-128"/>
                <a:cs typeface="ＭＳ Ｐゴシック" charset="-128"/>
              </a:rPr>
              <a:t>Müllersvej</a:t>
            </a:r>
            <a:r>
              <a:rPr lang="da-DK" sz="1200" b="0" i="0" u="none" strike="noStrike" kern="1200" baseline="0" dirty="0" smtClean="0">
                <a:solidFill>
                  <a:schemeClr val="tx1"/>
                </a:solidFill>
                <a:latin typeface="Arial" charset="0"/>
                <a:ea typeface="ＭＳ Ｐゴシック" charset="-128"/>
                <a:cs typeface="ＭＳ Ｐゴシック" charset="-128"/>
              </a:rPr>
              <a:t> til mod øst at hedde Kaserneboulevarden. </a:t>
            </a:r>
          </a:p>
          <a:p>
            <a:r>
              <a:rPr lang="da-DK" sz="1200" b="0" i="0" u="none" strike="noStrike" kern="1200" baseline="0" dirty="0" smtClean="0">
                <a:solidFill>
                  <a:schemeClr val="tx1"/>
                </a:solidFill>
                <a:latin typeface="Arial" charset="0"/>
                <a:ea typeface="ＭＳ Ｐゴシック" charset="-128"/>
                <a:cs typeface="ＭＳ Ｐゴシック" charset="-128"/>
              </a:rPr>
              <a:t>	Der er i dette kryds over 25 tegn som man skal opfatte, forstå og forholde sig til hvis man vil færdes i krydset. Gør man ikke det, kommer man næppe helskindet gennem det.</a:t>
            </a:r>
            <a:endParaRPr lang="da-DK" dirty="0"/>
          </a:p>
        </p:txBody>
      </p:sp>
      <p:sp>
        <p:nvSpPr>
          <p:cNvPr id="4" name="Pladsholder til sidehoved 3"/>
          <p:cNvSpPr>
            <a:spLocks noGrp="1"/>
          </p:cNvSpPr>
          <p:nvPr>
            <p:ph type="hdr" sz="quarter" idx="10"/>
          </p:nvPr>
        </p:nvSpPr>
        <p:spPr/>
        <p:txBody>
          <a:bodyPr/>
          <a:lstStyle/>
          <a:p>
            <a:pPr>
              <a:defRPr/>
            </a:pPr>
            <a:r>
              <a:rPr lang="da-DK" smtClean="0"/>
              <a:t>Ole Togeby</a:t>
            </a:r>
            <a:endParaRPr lang="da-DK" dirty="0"/>
          </a:p>
        </p:txBody>
      </p:sp>
      <p:sp>
        <p:nvSpPr>
          <p:cNvPr id="5" name="Pladsholder til dato 4"/>
          <p:cNvSpPr>
            <a:spLocks noGrp="1"/>
          </p:cNvSpPr>
          <p:nvPr>
            <p:ph type="dt" idx="11"/>
          </p:nvPr>
        </p:nvSpPr>
        <p:spPr/>
        <p:txBody>
          <a:bodyPr/>
          <a:lstStyle/>
          <a:p>
            <a:pPr>
              <a:defRPr/>
            </a:pPr>
            <a:fld id="{9D943960-9F37-41DD-8331-335842C617E6}" type="datetime1">
              <a:rPr lang="da-DK" smtClean="0"/>
              <a:pPr>
                <a:defRPr/>
              </a:pPr>
              <a:t>02-05-2017</a:t>
            </a:fld>
            <a:endParaRPr lang="da-DK"/>
          </a:p>
        </p:txBody>
      </p:sp>
      <p:sp>
        <p:nvSpPr>
          <p:cNvPr id="6" name="Pladsholder til sidefod 5"/>
          <p:cNvSpPr>
            <a:spLocks noGrp="1"/>
          </p:cNvSpPr>
          <p:nvPr>
            <p:ph type="ftr" sz="quarter" idx="12"/>
          </p:nvPr>
        </p:nvSpPr>
        <p:spPr/>
        <p:txBody>
          <a:bodyPr/>
          <a:lstStyle/>
          <a:p>
            <a:pPr>
              <a:defRPr/>
            </a:pPr>
            <a:r>
              <a:rPr lang="da-DK" smtClean="0"/>
              <a:t>Forudsættelser og underforståelser 2017</a:t>
            </a:r>
            <a:endParaRPr lang="da-DK" dirty="0"/>
          </a:p>
        </p:txBody>
      </p:sp>
      <p:sp>
        <p:nvSpPr>
          <p:cNvPr id="7" name="Pladsholder til diasnummer 6"/>
          <p:cNvSpPr>
            <a:spLocks noGrp="1"/>
          </p:cNvSpPr>
          <p:nvPr>
            <p:ph type="sldNum" sz="quarter" idx="13"/>
          </p:nvPr>
        </p:nvSpPr>
        <p:spPr/>
        <p:txBody>
          <a:bodyPr/>
          <a:lstStyle/>
          <a:p>
            <a:pPr>
              <a:defRPr/>
            </a:pPr>
            <a:fld id="{70453D31-0931-4A23-A7A6-00060A833876}" type="slidenum">
              <a:rPr lang="da-DK" smtClean="0"/>
              <a:pPr>
                <a:defRPr/>
              </a:pPr>
              <a:t>2</a:t>
            </a:fld>
            <a:endParaRPr lang="da-DK"/>
          </a:p>
        </p:txBody>
      </p:sp>
    </p:spTree>
    <p:extLst>
      <p:ext uri="{BB962C8B-B14F-4D97-AF65-F5344CB8AC3E}">
        <p14:creationId xmlns:p14="http://schemas.microsoft.com/office/powerpoint/2010/main" val="2283276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0" i="0" u="none" strike="noStrike" kern="1200" baseline="0" dirty="0" smtClean="0">
                <a:solidFill>
                  <a:schemeClr val="tx1"/>
                </a:solidFill>
                <a:latin typeface="Arial" charset="0"/>
                <a:ea typeface="ＭＳ Ｐゴシック" charset="-128"/>
                <a:cs typeface="ＭＳ Ｐゴシック" charset="-128"/>
              </a:rPr>
              <a:t>Rødt lys</a:t>
            </a:r>
          </a:p>
          <a:p>
            <a:r>
              <a:rPr lang="da-DK" sz="1200" b="0" i="0" u="none" strike="noStrike" kern="1200" baseline="0" dirty="0" smtClean="0">
                <a:solidFill>
                  <a:schemeClr val="tx1"/>
                </a:solidFill>
                <a:latin typeface="Arial" charset="0"/>
                <a:ea typeface="ＭＳ Ｐゴシック" charset="-128"/>
                <a:cs typeface="ＭＳ Ｐゴシック" charset="-128"/>
              </a:rPr>
              <a:t>På billedet af krydset er der seks tændte trafiklys; de udgør ét tegn, men med forskellige budskaber til forskellige adressater; for de nordpåkørende er der tændt røde lys i toppen og gule lys i midten, og for de </a:t>
            </a:r>
            <a:r>
              <a:rPr lang="da-DK" sz="1200" b="0" i="0" u="none" strike="noStrike" kern="1200" baseline="0" dirty="0" err="1" smtClean="0">
                <a:solidFill>
                  <a:schemeClr val="tx1"/>
                </a:solidFill>
                <a:latin typeface="Arial" charset="0"/>
                <a:ea typeface="ＭＳ Ｐゴシック" charset="-128"/>
                <a:cs typeface="ＭＳ Ｐゴシック" charset="-128"/>
              </a:rPr>
              <a:t>østpåkørende</a:t>
            </a:r>
            <a:r>
              <a:rPr lang="da-DK" sz="1200" b="0" i="0" u="none" strike="noStrike" kern="1200" baseline="0" dirty="0" smtClean="0">
                <a:solidFill>
                  <a:schemeClr val="tx1"/>
                </a:solidFill>
                <a:latin typeface="Arial" charset="0"/>
                <a:ea typeface="ＭＳ Ｐゴシック" charset="-128"/>
                <a:cs typeface="ＭＳ Ｐゴシック" charset="-128"/>
              </a:rPr>
              <a:t> er der røde lys i toppen. Farve og vertikal placering viser det samme, men det er farven der er det </a:t>
            </a:r>
            <a:r>
              <a:rPr lang="da-DK" sz="1200" b="0" i="0" u="none" strike="noStrike" kern="1200" baseline="0" dirty="0" err="1" smtClean="0">
                <a:solidFill>
                  <a:schemeClr val="tx1"/>
                </a:solidFill>
                <a:latin typeface="Arial" charset="0"/>
                <a:ea typeface="ＭＳ Ｐゴシック" charset="-128"/>
                <a:cs typeface="ＭＳ Ｐゴシック" charset="-128"/>
              </a:rPr>
              <a:t>kriterielle</a:t>
            </a:r>
            <a:r>
              <a:rPr lang="da-DK" sz="1200" b="0" i="0" u="none" strike="noStrike" kern="1200" baseline="0" dirty="0" smtClean="0">
                <a:solidFill>
                  <a:schemeClr val="tx1"/>
                </a:solidFill>
                <a:latin typeface="Arial" charset="0"/>
                <a:ea typeface="ＭＳ Ｐゴシック" charset="-128"/>
                <a:cs typeface="ＭＳ Ｐゴシック" charset="-128"/>
              </a:rPr>
              <a:t>, mens placeringen er redundant så fejltagelser undgås, hvis fx en pære går ud (herom senere). Et rødt lys i bunden ville stadig blive tolket med betydningen </a:t>
            </a:r>
            <a:r>
              <a:rPr lang="da-DK" sz="1200" b="0" i="1" u="none" strike="noStrike" kern="1200" baseline="0" dirty="0" smtClean="0">
                <a:solidFill>
                  <a:schemeClr val="tx1"/>
                </a:solidFill>
                <a:latin typeface="Arial" charset="0"/>
                <a:ea typeface="ＭＳ Ｐゴシック" charset="-128"/>
                <a:cs typeface="ＭＳ Ｐゴシック" charset="-128"/>
              </a:rPr>
              <a:t>stop!</a:t>
            </a:r>
            <a:r>
              <a:rPr lang="da-DK" sz="1200" b="0" i="0" u="none" strike="noStrike" kern="1200" baseline="0" dirty="0" smtClean="0">
                <a:solidFill>
                  <a:schemeClr val="tx1"/>
                </a:solidFill>
                <a:latin typeface="Arial" charset="0"/>
                <a:ea typeface="ＭＳ Ｐゴシック" charset="-128"/>
                <a:cs typeface="ＭＳ Ｐゴシック" charset="-128"/>
              </a:rPr>
              <a:t> Lysene tændes og slukkes synkront i alle lyskurve i samme kryds, og det sker sekventielt med en cyklus der i rækkefølge viser: </a:t>
            </a:r>
            <a:r>
              <a:rPr lang="da-DK" sz="1200" b="0" i="1" u="none" strike="noStrike" kern="1200" baseline="0" dirty="0" smtClean="0">
                <a:solidFill>
                  <a:schemeClr val="tx1"/>
                </a:solidFill>
                <a:latin typeface="Arial" charset="0"/>
                <a:ea typeface="ＭＳ Ｐゴシック" charset="-128"/>
                <a:cs typeface="ＭＳ Ｐゴシック" charset="-128"/>
              </a:rPr>
              <a:t>rødt - rødt og gult - gult - grønt - gult - rødt - rødt og gult ...</a:t>
            </a:r>
          </a:p>
          <a:p>
            <a:r>
              <a:rPr lang="da-DK" sz="1200" b="0" i="0" u="none" strike="noStrike" kern="1200" baseline="0" dirty="0" smtClean="0">
                <a:solidFill>
                  <a:schemeClr val="tx1"/>
                </a:solidFill>
                <a:latin typeface="Arial" charset="0"/>
                <a:ea typeface="ＭＳ Ｐゴシック" charset="-128"/>
                <a:cs typeface="ＭＳ Ｐゴシック" charset="-128"/>
              </a:rPr>
              <a:t>	Semiotisk angiver tegnet enten-eller-kategorier ved konvention. Rød betyder: </a:t>
            </a:r>
            <a:r>
              <a:rPr lang="da-DK" sz="1200" b="0" i="1" u="none" strike="noStrike" kern="1200" baseline="0" dirty="0" smtClean="0">
                <a:solidFill>
                  <a:schemeClr val="tx1"/>
                </a:solidFill>
                <a:latin typeface="Arial" charset="0"/>
                <a:ea typeface="ＭＳ Ｐゴシック" charset="-128"/>
                <a:cs typeface="ＭＳ Ｐゴシック" charset="-128"/>
              </a:rPr>
              <a:t>Stop!</a:t>
            </a:r>
            <a:r>
              <a:rPr lang="da-DK" sz="1200" b="0" i="0" u="none" strike="noStrike" kern="1200" baseline="0" dirty="0" smtClean="0">
                <a:solidFill>
                  <a:schemeClr val="tx1"/>
                </a:solidFill>
                <a:latin typeface="Arial" charset="0"/>
                <a:ea typeface="ＭＳ Ｐゴシック" charset="-128"/>
                <a:cs typeface="ＭＳ Ｐゴシック" charset="-128"/>
              </a:rPr>
              <a:t>, gul </a:t>
            </a:r>
            <a:r>
              <a:rPr lang="da-DK" sz="1200" b="0" i="1" u="none" strike="noStrike" kern="1200" baseline="0" dirty="0" smtClean="0">
                <a:solidFill>
                  <a:schemeClr val="tx1"/>
                </a:solidFill>
                <a:latin typeface="Arial" charset="0"/>
                <a:ea typeface="ＭＳ Ｐゴシック" charset="-128"/>
                <a:cs typeface="ＭＳ Ｐゴシック" charset="-128"/>
              </a:rPr>
              <a:t>Vent!</a:t>
            </a:r>
            <a:r>
              <a:rPr lang="da-DK" sz="1200" b="0" i="0" u="none" strike="noStrike" kern="1200" baseline="0" dirty="0" smtClean="0">
                <a:solidFill>
                  <a:schemeClr val="tx1"/>
                </a:solidFill>
                <a:latin typeface="Arial" charset="0"/>
                <a:ea typeface="ＭＳ Ｐゴシック" charset="-128"/>
                <a:cs typeface="ＭＳ Ｐゴシック" charset="-128"/>
              </a:rPr>
              <a:t> og grønt </a:t>
            </a:r>
            <a:r>
              <a:rPr lang="da-DK" sz="1200" b="0" i="1" u="none" strike="noStrike" kern="1200" baseline="0" dirty="0" smtClean="0">
                <a:solidFill>
                  <a:schemeClr val="tx1"/>
                </a:solidFill>
                <a:latin typeface="Arial" charset="0"/>
                <a:ea typeface="ＭＳ Ｐゴシック" charset="-128"/>
                <a:cs typeface="ＭＳ Ｐゴシック" charset="-128"/>
              </a:rPr>
              <a:t>Kør!</a:t>
            </a:r>
            <a:r>
              <a:rPr lang="da-DK" sz="1200" b="0" i="0" u="none" strike="noStrike" kern="1200" baseline="0" dirty="0" smtClean="0">
                <a:solidFill>
                  <a:schemeClr val="tx1"/>
                </a:solidFill>
                <a:latin typeface="Arial" charset="0"/>
                <a:ea typeface="ＭＳ Ｐゴシック" charset="-128"/>
                <a:cs typeface="ＭＳ Ｐゴシック" charset="-128"/>
              </a:rPr>
              <a:t> eller </a:t>
            </a:r>
            <a:r>
              <a:rPr lang="da-DK" sz="1200" b="0" i="1" u="none" strike="noStrike" kern="1200" baseline="0" dirty="0" smtClean="0">
                <a:solidFill>
                  <a:schemeClr val="tx1"/>
                </a:solidFill>
                <a:latin typeface="Arial" charset="0"/>
                <a:ea typeface="ＭＳ Ｐゴシック" charset="-128"/>
                <a:cs typeface="ＭＳ Ｐゴシック" charset="-128"/>
              </a:rPr>
              <a:t>Gå!</a:t>
            </a:r>
            <a:r>
              <a:rPr lang="da-DK" sz="1200" b="0" i="0" u="none" strike="noStrike" kern="1200" baseline="0" dirty="0" smtClean="0">
                <a:solidFill>
                  <a:schemeClr val="tx1"/>
                </a:solidFill>
                <a:latin typeface="Arial" charset="0"/>
                <a:ea typeface="ＭＳ Ｐゴシック" charset="-128"/>
                <a:cs typeface="ＭＳ Ｐゴシック" charset="-128"/>
              </a:rPr>
              <a:t>. Varianten rød og gul betyder så </a:t>
            </a:r>
            <a:r>
              <a:rPr lang="da-DK" sz="1200" b="0" i="1" u="none" strike="noStrike" kern="1200" baseline="0" dirty="0" smtClean="0">
                <a:solidFill>
                  <a:schemeClr val="tx1"/>
                </a:solidFill>
                <a:latin typeface="Arial" charset="0"/>
                <a:ea typeface="ＭＳ Ｐゴシック" charset="-128"/>
                <a:cs typeface="ＭＳ Ｐゴシック" charset="-128"/>
              </a:rPr>
              <a:t>stop stadigvæk!</a:t>
            </a:r>
            <a:r>
              <a:rPr lang="da-DK" sz="1200" b="0" i="0" u="none" strike="noStrike" kern="1200" baseline="0" dirty="0" smtClean="0">
                <a:solidFill>
                  <a:schemeClr val="tx1"/>
                </a:solidFill>
                <a:latin typeface="Arial" charset="0"/>
                <a:ea typeface="ＭＳ Ｐゴシック" charset="-128"/>
                <a:cs typeface="ＭＳ Ｐゴシック" charset="-128"/>
              </a:rPr>
              <a:t> Læg mærke til at et rødt lys kun betyder: </a:t>
            </a:r>
            <a:r>
              <a:rPr lang="da-DK" sz="1200" b="0" i="1" u="none" strike="noStrike" kern="1200" baseline="0" dirty="0" smtClean="0">
                <a:solidFill>
                  <a:schemeClr val="tx1"/>
                </a:solidFill>
                <a:latin typeface="Arial" charset="0"/>
                <a:ea typeface="ＭＳ Ｐゴシック" charset="-128"/>
                <a:cs typeface="ＭＳ Ｐゴシック" charset="-128"/>
              </a:rPr>
              <a:t>Stop!</a:t>
            </a:r>
            <a:r>
              <a:rPr lang="da-DK" sz="1200" b="0" i="0" u="none" strike="noStrike" kern="1200" baseline="0" dirty="0" smtClean="0">
                <a:solidFill>
                  <a:schemeClr val="tx1"/>
                </a:solidFill>
                <a:latin typeface="Arial" charset="0"/>
                <a:ea typeface="ＭＳ Ｐゴシック" charset="-128"/>
                <a:cs typeface="ＭＳ Ｐゴシック" charset="-128"/>
              </a:rPr>
              <a:t> når det hænger i en lyskurv i et gadekryds; hvis det havde hængt uden for et teater, havde det røde lys betydet: </a:t>
            </a:r>
            <a:r>
              <a:rPr lang="da-DK" sz="1200" b="0" i="1" u="none" strike="noStrike" kern="1200" baseline="0" dirty="0" smtClean="0">
                <a:solidFill>
                  <a:schemeClr val="tx1"/>
                </a:solidFill>
                <a:latin typeface="Arial" charset="0"/>
                <a:ea typeface="ＭＳ Ｐゴシック" charset="-128"/>
                <a:cs typeface="ＭＳ Ｐゴシック" charset="-128"/>
              </a:rPr>
              <a:t>Alt udsolgt!</a:t>
            </a:r>
            <a:r>
              <a:rPr lang="da-DK" sz="1200" b="0" i="0" u="none" strike="noStrike" kern="1200" baseline="0" dirty="0" smtClean="0">
                <a:solidFill>
                  <a:schemeClr val="tx1"/>
                </a:solidFill>
                <a:latin typeface="Arial" charset="0"/>
                <a:ea typeface="ＭＳ Ｐゴシック" charset="-128"/>
                <a:cs typeface="ＭＳ Ｐゴシック" charset="-128"/>
              </a:rPr>
              <a:t>, og i vinduet på et bordel: </a:t>
            </a:r>
            <a:r>
              <a:rPr lang="da-DK" sz="1200" b="0" i="1" u="none" strike="noStrike" kern="1200" baseline="0" dirty="0" smtClean="0">
                <a:solidFill>
                  <a:schemeClr val="tx1"/>
                </a:solidFill>
                <a:latin typeface="Arial" charset="0"/>
                <a:ea typeface="ＭＳ Ｐゴシック" charset="-128"/>
                <a:cs typeface="ＭＳ Ｐゴシック" charset="-128"/>
              </a:rPr>
              <a:t>Åbent. </a:t>
            </a:r>
            <a:r>
              <a:rPr lang="da-DK" sz="1200" b="0" i="0" u="none" strike="noStrike" kern="1200" baseline="0" dirty="0" smtClean="0">
                <a:solidFill>
                  <a:schemeClr val="tx1"/>
                </a:solidFill>
                <a:latin typeface="Arial" charset="0"/>
                <a:ea typeface="ＭＳ Ｐゴシック" charset="-128"/>
                <a:cs typeface="ＭＳ Ｐゴシック" charset="-128"/>
              </a:rPr>
              <a:t>Tegnets udtryksside er altså en kombination af form og placering. </a:t>
            </a:r>
          </a:p>
          <a:p>
            <a:r>
              <a:rPr lang="da-DK" sz="1200" b="0" i="0" u="none" strike="noStrike" kern="1200" baseline="0" dirty="0" smtClean="0">
                <a:solidFill>
                  <a:schemeClr val="tx1"/>
                </a:solidFill>
                <a:latin typeface="Arial" charset="0"/>
                <a:ea typeface="ＭＳ Ｐゴシック" charset="-128"/>
                <a:cs typeface="ＭＳ Ｐゴシック" charset="-128"/>
              </a:rPr>
              <a:t> 	Afsenderen er politiet og de kommunale trafikmyndigheder som har givet lyskurven en  autoritativ placering. Lyskurve har du-der-om-lidt-deiksis; de handler om de adresserede 2. personers fremtidige adfærd længere fremme; de har komplementær distribution af farverne der vises vest-øst, og dem der vises nord-syd, dvs. i princippet grønt til den ene, når der er rødt til den anden og vice-versa. Og det ved alle adressater. På billedet er budskabet til de </a:t>
            </a:r>
            <a:r>
              <a:rPr lang="da-DK" sz="1200" b="0" i="0" u="none" strike="noStrike" kern="1200" baseline="0" dirty="0" err="1" smtClean="0">
                <a:solidFill>
                  <a:schemeClr val="tx1"/>
                </a:solidFill>
                <a:latin typeface="Arial" charset="0"/>
                <a:ea typeface="ＭＳ Ｐゴシック" charset="-128"/>
                <a:cs typeface="ＭＳ Ｐゴシック" charset="-128"/>
              </a:rPr>
              <a:t>østpåkørende</a:t>
            </a:r>
            <a:r>
              <a:rPr lang="da-DK" sz="1200" b="0" i="0" u="none" strike="noStrike" kern="1200" baseline="0" dirty="0" smtClean="0">
                <a:solidFill>
                  <a:schemeClr val="tx1"/>
                </a:solidFill>
                <a:latin typeface="Arial" charset="0"/>
                <a:ea typeface="ＭＳ Ｐゴシック" charset="-128"/>
                <a:cs typeface="ＭＳ Ｐゴシック" charset="-128"/>
              </a:rPr>
              <a:t> </a:t>
            </a:r>
            <a:r>
              <a:rPr lang="da-DK" sz="1200" b="0" i="1" u="none" strike="noStrike" kern="1200" baseline="0" dirty="0" smtClean="0">
                <a:solidFill>
                  <a:schemeClr val="tx1"/>
                </a:solidFill>
                <a:latin typeface="Arial" charset="0"/>
                <a:ea typeface="ＭＳ Ｐゴシック" charset="-128"/>
                <a:cs typeface="ＭＳ Ｐゴシック" charset="-128"/>
              </a:rPr>
              <a:t>Nu er det tid for dig til at stoppe (og for de andre til at køre)!</a:t>
            </a:r>
            <a:r>
              <a:rPr lang="da-DK" sz="1200" b="0" i="0" u="none" strike="noStrike" kern="1200" baseline="0" dirty="0" smtClean="0">
                <a:solidFill>
                  <a:schemeClr val="tx1"/>
                </a:solidFill>
                <a:latin typeface="Arial" charset="0"/>
                <a:ea typeface="ＭＳ Ｐゴシック" charset="-128"/>
                <a:cs typeface="ＭＳ Ｐゴシック" charset="-128"/>
              </a:rPr>
              <a:t> Som tegnhandlingstype er lyskurve således </a:t>
            </a:r>
            <a:r>
              <a:rPr lang="da-DK" sz="1200" b="0" i="0" u="none" strike="noStrike" kern="1200" baseline="0" dirty="0" err="1" smtClean="0">
                <a:solidFill>
                  <a:schemeClr val="tx1"/>
                </a:solidFill>
                <a:latin typeface="Arial" charset="0"/>
                <a:ea typeface="ＭＳ Ｐゴシック" charset="-128"/>
                <a:cs typeface="ＭＳ Ｐゴシック" charset="-128"/>
              </a:rPr>
              <a:t>regulative</a:t>
            </a:r>
            <a:r>
              <a:rPr lang="da-DK" sz="1200" b="0" i="0" u="none" strike="noStrike" kern="1200" baseline="0" dirty="0" smtClean="0">
                <a:solidFill>
                  <a:schemeClr val="tx1"/>
                </a:solidFill>
                <a:latin typeface="Arial" charset="0"/>
                <a:ea typeface="ＭＳ Ｐゴシック" charset="-128"/>
                <a:cs typeface="ＭＳ Ｐゴシック" charset="-128"/>
              </a:rPr>
              <a:t>; tegnet regulerer adressaternes adfærd. </a:t>
            </a:r>
            <a:endParaRPr lang="da-DK" dirty="0"/>
          </a:p>
        </p:txBody>
      </p:sp>
      <p:sp>
        <p:nvSpPr>
          <p:cNvPr id="4" name="Pladsholder til sidehoved 3"/>
          <p:cNvSpPr>
            <a:spLocks noGrp="1"/>
          </p:cNvSpPr>
          <p:nvPr>
            <p:ph type="hdr" sz="quarter" idx="10"/>
          </p:nvPr>
        </p:nvSpPr>
        <p:spPr/>
        <p:txBody>
          <a:bodyPr/>
          <a:lstStyle/>
          <a:p>
            <a:pPr>
              <a:defRPr/>
            </a:pPr>
            <a:r>
              <a:rPr lang="da-DK" smtClean="0"/>
              <a:t>Ole Togeby</a:t>
            </a:r>
            <a:endParaRPr lang="da-DK" dirty="0"/>
          </a:p>
        </p:txBody>
      </p:sp>
      <p:sp>
        <p:nvSpPr>
          <p:cNvPr id="5" name="Pladsholder til dato 4"/>
          <p:cNvSpPr>
            <a:spLocks noGrp="1"/>
          </p:cNvSpPr>
          <p:nvPr>
            <p:ph type="dt" idx="11"/>
          </p:nvPr>
        </p:nvSpPr>
        <p:spPr/>
        <p:txBody>
          <a:bodyPr/>
          <a:lstStyle/>
          <a:p>
            <a:pPr>
              <a:defRPr/>
            </a:pPr>
            <a:fld id="{9D943960-9F37-41DD-8331-335842C617E6}" type="datetime1">
              <a:rPr lang="da-DK" smtClean="0"/>
              <a:pPr>
                <a:defRPr/>
              </a:pPr>
              <a:t>02-05-2017</a:t>
            </a:fld>
            <a:endParaRPr lang="da-DK"/>
          </a:p>
        </p:txBody>
      </p:sp>
      <p:sp>
        <p:nvSpPr>
          <p:cNvPr id="6" name="Pladsholder til sidefod 5"/>
          <p:cNvSpPr>
            <a:spLocks noGrp="1"/>
          </p:cNvSpPr>
          <p:nvPr>
            <p:ph type="ftr" sz="quarter" idx="12"/>
          </p:nvPr>
        </p:nvSpPr>
        <p:spPr/>
        <p:txBody>
          <a:bodyPr/>
          <a:lstStyle/>
          <a:p>
            <a:pPr>
              <a:defRPr/>
            </a:pPr>
            <a:r>
              <a:rPr lang="da-DK" smtClean="0"/>
              <a:t>Forudsættelser og underforståelser 2017</a:t>
            </a:r>
            <a:endParaRPr lang="da-DK" dirty="0"/>
          </a:p>
        </p:txBody>
      </p:sp>
      <p:sp>
        <p:nvSpPr>
          <p:cNvPr id="7" name="Pladsholder til diasnummer 6"/>
          <p:cNvSpPr>
            <a:spLocks noGrp="1"/>
          </p:cNvSpPr>
          <p:nvPr>
            <p:ph type="sldNum" sz="quarter" idx="13"/>
          </p:nvPr>
        </p:nvSpPr>
        <p:spPr/>
        <p:txBody>
          <a:bodyPr/>
          <a:lstStyle/>
          <a:p>
            <a:pPr>
              <a:defRPr/>
            </a:pPr>
            <a:fld id="{70453D31-0931-4A23-A7A6-00060A833876}" type="slidenum">
              <a:rPr lang="da-DK" smtClean="0"/>
              <a:pPr>
                <a:defRPr/>
              </a:pPr>
              <a:t>3</a:t>
            </a:fld>
            <a:endParaRPr lang="da-DK"/>
          </a:p>
        </p:txBody>
      </p:sp>
    </p:spTree>
    <p:extLst>
      <p:ext uri="{BB962C8B-B14F-4D97-AF65-F5344CB8AC3E}">
        <p14:creationId xmlns:p14="http://schemas.microsoft.com/office/powerpoint/2010/main" val="21049822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0" i="0" u="none" strike="noStrike" kern="1200" baseline="0" dirty="0" smtClean="0">
                <a:solidFill>
                  <a:schemeClr val="tx1"/>
                </a:solidFill>
                <a:latin typeface="Arial" charset="0"/>
                <a:ea typeface="ＭＳ Ｐゴシック" charset="-128"/>
                <a:cs typeface="ＭＳ Ｐゴシック" charset="-128"/>
              </a:rPr>
              <a:t>Højresvingsarm </a:t>
            </a:r>
          </a:p>
          <a:p>
            <a:pPr marL="0" marR="0" indent="0" algn="l" defTabSz="914400" rtl="0" eaLnBrk="0" fontAlgn="base" latinLnBrk="0" hangingPunct="0">
              <a:lnSpc>
                <a:spcPct val="100000"/>
              </a:lnSpc>
              <a:spcBef>
                <a:spcPct val="30000"/>
              </a:spcBef>
              <a:spcAft>
                <a:spcPct val="0"/>
              </a:spcAft>
              <a:buClrTx/>
              <a:buSzTx/>
              <a:buFontTx/>
              <a:buNone/>
              <a:tabLst/>
              <a:defRPr/>
            </a:pPr>
            <a:r>
              <a:rPr lang="da-DK" sz="1200" b="0" i="0" u="none" strike="noStrike" kern="1200" baseline="0" dirty="0" smtClean="0">
                <a:solidFill>
                  <a:schemeClr val="tx1"/>
                </a:solidFill>
                <a:latin typeface="Arial" charset="0"/>
                <a:ea typeface="ＭＳ Ｐゴシック" charset="-128"/>
                <a:cs typeface="ＭＳ Ｐゴシック" charset="-128"/>
              </a:rPr>
              <a:t>Et andet eksempel er den gestus at en cyklist rækker højre arm ud. Det er kun et tegn hvis personen faktisk aktuelt er placeret som trafikant, som her på cykelstien, og hvis der er mulighed for at cyklisten kan dreje til højre. Hvis personen stod på fortovet, eller hvis der ikke var en gade til højre, ville armen næppe kunne tillægges nogen betydning. Til forskel fra lyskurven er dette ikke et stationært og autoritativt placeret tegn, men en dynamisk gestus der udføres i tid, uautoriseret, og af en mobil person. Afsenderen er trafikanten, og tegnet er ikke adresseret. Tegnet har 1.personsdeiksis og beskriver cyklistens hensigt. Den semiotiske type er en blanding af analog og konventionel angivelse. Armen viser analogt til hvilken side cyklisten vil dreje, men det er en konvention at det angiver at cyklisten vil dreje. Budskabet er ekspressiv handling: </a:t>
            </a:r>
            <a:r>
              <a:rPr lang="da-DK" sz="1200" b="0" i="1" u="none" strike="noStrike" kern="1200" baseline="0" dirty="0" smtClean="0">
                <a:solidFill>
                  <a:schemeClr val="tx1"/>
                </a:solidFill>
                <a:latin typeface="Arial" charset="0"/>
                <a:ea typeface="ＭＳ Ｐゴシック" charset="-128"/>
                <a:cs typeface="ＭＳ Ｐゴシック" charset="-128"/>
              </a:rPr>
              <a:t>Jeg har til hensigt at dreje højre. </a:t>
            </a:r>
            <a:endParaRPr lang="da-DK" sz="1200" b="0" i="0" u="none" strike="noStrike" kern="1200" baseline="0" dirty="0" smtClean="0">
              <a:solidFill>
                <a:schemeClr val="tx1"/>
              </a:solidFill>
              <a:latin typeface="Arial" charset="0"/>
              <a:ea typeface="ＭＳ Ｐゴシック" charset="-128"/>
              <a:cs typeface="ＭＳ Ｐゴシック" charset="-128"/>
            </a:endParaRPr>
          </a:p>
          <a:p>
            <a:endParaRPr lang="da-DK" dirty="0"/>
          </a:p>
        </p:txBody>
      </p:sp>
      <p:sp>
        <p:nvSpPr>
          <p:cNvPr id="4" name="Pladsholder til sidehoved 3"/>
          <p:cNvSpPr>
            <a:spLocks noGrp="1"/>
          </p:cNvSpPr>
          <p:nvPr>
            <p:ph type="hdr" sz="quarter" idx="10"/>
          </p:nvPr>
        </p:nvSpPr>
        <p:spPr/>
        <p:txBody>
          <a:bodyPr/>
          <a:lstStyle/>
          <a:p>
            <a:pPr>
              <a:defRPr/>
            </a:pPr>
            <a:r>
              <a:rPr lang="da-DK" smtClean="0"/>
              <a:t>Ole Togeby</a:t>
            </a:r>
            <a:endParaRPr lang="da-DK" dirty="0"/>
          </a:p>
        </p:txBody>
      </p:sp>
      <p:sp>
        <p:nvSpPr>
          <p:cNvPr id="5" name="Pladsholder til dato 4"/>
          <p:cNvSpPr>
            <a:spLocks noGrp="1"/>
          </p:cNvSpPr>
          <p:nvPr>
            <p:ph type="dt" idx="11"/>
          </p:nvPr>
        </p:nvSpPr>
        <p:spPr/>
        <p:txBody>
          <a:bodyPr/>
          <a:lstStyle/>
          <a:p>
            <a:pPr>
              <a:defRPr/>
            </a:pPr>
            <a:fld id="{9D943960-9F37-41DD-8331-335842C617E6}" type="datetime1">
              <a:rPr lang="da-DK" smtClean="0"/>
              <a:pPr>
                <a:defRPr/>
              </a:pPr>
              <a:t>02-05-2017</a:t>
            </a:fld>
            <a:endParaRPr lang="da-DK"/>
          </a:p>
        </p:txBody>
      </p:sp>
      <p:sp>
        <p:nvSpPr>
          <p:cNvPr id="6" name="Pladsholder til sidefod 5"/>
          <p:cNvSpPr>
            <a:spLocks noGrp="1"/>
          </p:cNvSpPr>
          <p:nvPr>
            <p:ph type="ftr" sz="quarter" idx="12"/>
          </p:nvPr>
        </p:nvSpPr>
        <p:spPr/>
        <p:txBody>
          <a:bodyPr/>
          <a:lstStyle/>
          <a:p>
            <a:pPr>
              <a:defRPr/>
            </a:pPr>
            <a:r>
              <a:rPr lang="da-DK" smtClean="0"/>
              <a:t>Forudsættelser og underforståelser 2017</a:t>
            </a:r>
            <a:endParaRPr lang="da-DK" dirty="0"/>
          </a:p>
        </p:txBody>
      </p:sp>
      <p:sp>
        <p:nvSpPr>
          <p:cNvPr id="7" name="Pladsholder til diasnummer 6"/>
          <p:cNvSpPr>
            <a:spLocks noGrp="1"/>
          </p:cNvSpPr>
          <p:nvPr>
            <p:ph type="sldNum" sz="quarter" idx="13"/>
          </p:nvPr>
        </p:nvSpPr>
        <p:spPr/>
        <p:txBody>
          <a:bodyPr/>
          <a:lstStyle/>
          <a:p>
            <a:pPr>
              <a:defRPr/>
            </a:pPr>
            <a:fld id="{70453D31-0931-4A23-A7A6-00060A833876}" type="slidenum">
              <a:rPr lang="da-DK" smtClean="0"/>
              <a:pPr>
                <a:defRPr/>
              </a:pPr>
              <a:t>4</a:t>
            </a:fld>
            <a:endParaRPr lang="da-DK"/>
          </a:p>
        </p:txBody>
      </p:sp>
    </p:spTree>
    <p:extLst>
      <p:ext uri="{BB962C8B-B14F-4D97-AF65-F5344CB8AC3E}">
        <p14:creationId xmlns:p14="http://schemas.microsoft.com/office/powerpoint/2010/main" val="37669226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0" i="0" u="none" strike="noStrike" kern="1200" baseline="0" dirty="0" smtClean="0">
                <a:solidFill>
                  <a:schemeClr val="tx1"/>
                </a:solidFill>
                <a:latin typeface="Arial" charset="0"/>
                <a:ea typeface="ＭＳ Ｐゴシック" charset="-128"/>
                <a:cs typeface="ＭＳ Ｐゴシック" charset="-128"/>
              </a:rPr>
              <a:t>Vejarbejde</a:t>
            </a:r>
          </a:p>
          <a:p>
            <a:r>
              <a:rPr lang="da-DK" sz="1200" b="0" i="0" u="none" strike="noStrike" kern="1200" baseline="0" dirty="0" smtClean="0">
                <a:solidFill>
                  <a:schemeClr val="tx1"/>
                </a:solidFill>
                <a:latin typeface="Arial" charset="0"/>
                <a:ea typeface="ＭＳ Ｐゴシック" charset="-128"/>
                <a:cs typeface="ＭＳ Ｐゴシック" charset="-128"/>
              </a:rPr>
              <a:t>Formen er at det er et trekantet skilt med rød kant og et stiliseret billede af en mand der skovler jord op i en bunke. Det er placeret unikt og autoritativt, men midlertidigt ved indkørslen østpå ad Kaserneboulevarden. Det er et tegn der er blandet af konventionelle træk (en trekant betyder advarsel) og analoge træk (det er et billede af vejarbejde). Tegnet har der-om-lidt-deiksis og henviser ikke til sit eget sted,  men til stedet der og tiden om lidt. Adressaterne er på grund af skiltets todimensionalitet kun de biler der kører østpå ad Kaserneboulevarden. Og som handling er det en advarsel, ikke en regulering, dvs. en konstaterende tegnhandling: </a:t>
            </a:r>
            <a:r>
              <a:rPr lang="da-DK" sz="1200" b="0" i="1" u="none" strike="noStrike" kern="1200" baseline="0" dirty="0" smtClean="0">
                <a:solidFill>
                  <a:schemeClr val="tx1"/>
                </a:solidFill>
                <a:latin typeface="Arial" charset="0"/>
                <a:ea typeface="ＭＳ Ｐゴシック" charset="-128"/>
                <a:cs typeface="ＭＳ Ｐゴシック" charset="-128"/>
              </a:rPr>
              <a:t>Der er vejarbejde (og </a:t>
            </a:r>
            <a:r>
              <a:rPr lang="da-DK" sz="1200" b="0" i="1" u="none" strike="noStrike" kern="1200" baseline="0" dirty="0" err="1" smtClean="0">
                <a:solidFill>
                  <a:schemeClr val="tx1"/>
                </a:solidFill>
                <a:latin typeface="Arial" charset="0"/>
                <a:ea typeface="ＭＳ Ｐゴシック" charset="-128"/>
                <a:cs typeface="ＭＳ Ｐゴシック" charset="-128"/>
              </a:rPr>
              <a:t>indsnævnet</a:t>
            </a:r>
            <a:r>
              <a:rPr lang="da-DK" sz="1200" b="0" i="1" u="none" strike="noStrike" kern="1200" baseline="0" dirty="0" smtClean="0">
                <a:solidFill>
                  <a:schemeClr val="tx1"/>
                </a:solidFill>
                <a:latin typeface="Arial" charset="0"/>
                <a:ea typeface="ＭＳ Ｐゴシック" charset="-128"/>
                <a:cs typeface="ＭＳ Ｐゴシック" charset="-128"/>
              </a:rPr>
              <a:t> vej) forude for dig</a:t>
            </a:r>
            <a:r>
              <a:rPr lang="da-DK" sz="1200" b="0" i="0" u="none" strike="noStrike" kern="1200" baseline="0" dirty="0" smtClean="0">
                <a:solidFill>
                  <a:schemeClr val="tx1"/>
                </a:solidFill>
                <a:latin typeface="Arial" charset="0"/>
                <a:ea typeface="ＭＳ Ｐゴシック" charset="-128"/>
                <a:cs typeface="ＭＳ Ｐゴシック" charset="-128"/>
              </a:rPr>
              <a:t>. </a:t>
            </a:r>
          </a:p>
          <a:p>
            <a:endParaRPr lang="da-DK" dirty="0"/>
          </a:p>
        </p:txBody>
      </p:sp>
      <p:sp>
        <p:nvSpPr>
          <p:cNvPr id="4" name="Pladsholder til sidehoved 3"/>
          <p:cNvSpPr>
            <a:spLocks noGrp="1"/>
          </p:cNvSpPr>
          <p:nvPr>
            <p:ph type="hdr" sz="quarter" idx="10"/>
          </p:nvPr>
        </p:nvSpPr>
        <p:spPr/>
        <p:txBody>
          <a:bodyPr/>
          <a:lstStyle/>
          <a:p>
            <a:pPr>
              <a:defRPr/>
            </a:pPr>
            <a:r>
              <a:rPr lang="da-DK" smtClean="0"/>
              <a:t>Ole Togeby</a:t>
            </a:r>
            <a:endParaRPr lang="da-DK" dirty="0"/>
          </a:p>
        </p:txBody>
      </p:sp>
      <p:sp>
        <p:nvSpPr>
          <p:cNvPr id="5" name="Pladsholder til dato 4"/>
          <p:cNvSpPr>
            <a:spLocks noGrp="1"/>
          </p:cNvSpPr>
          <p:nvPr>
            <p:ph type="dt" idx="11"/>
          </p:nvPr>
        </p:nvSpPr>
        <p:spPr/>
        <p:txBody>
          <a:bodyPr/>
          <a:lstStyle/>
          <a:p>
            <a:pPr>
              <a:defRPr/>
            </a:pPr>
            <a:fld id="{9D943960-9F37-41DD-8331-335842C617E6}" type="datetime1">
              <a:rPr lang="da-DK" smtClean="0"/>
              <a:pPr>
                <a:defRPr/>
              </a:pPr>
              <a:t>02-05-2017</a:t>
            </a:fld>
            <a:endParaRPr lang="da-DK"/>
          </a:p>
        </p:txBody>
      </p:sp>
      <p:sp>
        <p:nvSpPr>
          <p:cNvPr id="6" name="Pladsholder til sidefod 5"/>
          <p:cNvSpPr>
            <a:spLocks noGrp="1"/>
          </p:cNvSpPr>
          <p:nvPr>
            <p:ph type="ftr" sz="quarter" idx="12"/>
          </p:nvPr>
        </p:nvSpPr>
        <p:spPr/>
        <p:txBody>
          <a:bodyPr/>
          <a:lstStyle/>
          <a:p>
            <a:pPr>
              <a:defRPr/>
            </a:pPr>
            <a:r>
              <a:rPr lang="da-DK" smtClean="0"/>
              <a:t>Forudsættelser og underforståelser 2017</a:t>
            </a:r>
            <a:endParaRPr lang="da-DK" dirty="0"/>
          </a:p>
        </p:txBody>
      </p:sp>
      <p:sp>
        <p:nvSpPr>
          <p:cNvPr id="7" name="Pladsholder til diasnummer 6"/>
          <p:cNvSpPr>
            <a:spLocks noGrp="1"/>
          </p:cNvSpPr>
          <p:nvPr>
            <p:ph type="sldNum" sz="quarter" idx="13"/>
          </p:nvPr>
        </p:nvSpPr>
        <p:spPr/>
        <p:txBody>
          <a:bodyPr/>
          <a:lstStyle/>
          <a:p>
            <a:pPr>
              <a:defRPr/>
            </a:pPr>
            <a:fld id="{70453D31-0931-4A23-A7A6-00060A833876}" type="slidenum">
              <a:rPr lang="da-DK" smtClean="0"/>
              <a:pPr>
                <a:defRPr/>
              </a:pPr>
              <a:t>5</a:t>
            </a:fld>
            <a:endParaRPr lang="da-DK"/>
          </a:p>
        </p:txBody>
      </p:sp>
    </p:spTree>
    <p:extLst>
      <p:ext uri="{BB962C8B-B14F-4D97-AF65-F5344CB8AC3E}">
        <p14:creationId xmlns:p14="http://schemas.microsoft.com/office/powerpoint/2010/main" val="792163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0" i="0" u="none" strike="noStrike" kern="1200" baseline="0" dirty="0" smtClean="0">
                <a:solidFill>
                  <a:schemeClr val="tx1"/>
                </a:solidFill>
                <a:latin typeface="Arial" charset="0"/>
                <a:ea typeface="ＭＳ Ｐゴシック" charset="-128"/>
                <a:cs typeface="ＭＳ Ｐゴシック" charset="-128"/>
              </a:rPr>
              <a:t>Forgængerovergang</a:t>
            </a:r>
          </a:p>
          <a:p>
            <a:r>
              <a:rPr lang="da-DK" sz="1200" b="0" i="0" u="none" strike="noStrike" kern="1200" baseline="0" dirty="0" smtClean="0">
                <a:solidFill>
                  <a:schemeClr val="tx1"/>
                </a:solidFill>
                <a:latin typeface="Arial" charset="0"/>
                <a:ea typeface="ＭＳ Ｐゴシック" charset="-128"/>
                <a:cs typeface="ＭＳ Ｐゴシック" charset="-128"/>
              </a:rPr>
              <a:t>Der er fire fodgængerfelter i krydset. Om det sydlige vest-øst-fodgængerfelt, som man kan se på billedet, kan man nu sige følgende: Det har form af en række på tværs af gaden af hvide striber der går på langs ad kørebanen. Dens placering er autoritativ ved at være malet på vejbanen. Den har her-nu-deiksis. Adressaterne er to forskellige grupper af trafikanter, dels de fodgængere der vil krydse Langelandsgade mod vest eller øst, dels de biler der  kører på Langelandsgade mod nord og syd. Det er et tegn der angiver ved konvention (færdselsloven fastsætter at man ikke må gå uden for stregerne). Som handling er fodgængerfeltet både </a:t>
            </a:r>
            <a:r>
              <a:rPr lang="da-DK" sz="1200" b="0" i="0" u="none" strike="noStrike" kern="1200" baseline="0" dirty="0" err="1" smtClean="0">
                <a:solidFill>
                  <a:schemeClr val="tx1"/>
                </a:solidFill>
                <a:latin typeface="Arial" charset="0"/>
                <a:ea typeface="ＭＳ Ｐゴシック" charset="-128"/>
                <a:cs typeface="ＭＳ Ｐゴシック" charset="-128"/>
              </a:rPr>
              <a:t>expressivt</a:t>
            </a:r>
            <a:r>
              <a:rPr lang="da-DK" sz="1200" b="0" i="0" u="none" strike="noStrike" kern="1200" baseline="0" dirty="0" smtClean="0">
                <a:solidFill>
                  <a:schemeClr val="tx1"/>
                </a:solidFill>
                <a:latin typeface="Arial" charset="0"/>
                <a:ea typeface="ＭＳ Ｐゴシック" charset="-128"/>
                <a:cs typeface="ＭＳ Ｐゴシック" charset="-128"/>
              </a:rPr>
              <a:t>, konstaterende, regulerende, dvs. det man kan kalde en deklaration; den fortæller trafikanterne hvilken status det markerede stykke gade har. Og budskabet er: </a:t>
            </a:r>
            <a:r>
              <a:rPr lang="da-DK" sz="1200" b="0" i="1" u="none" strike="noStrike" kern="1200" baseline="0" dirty="0" smtClean="0">
                <a:solidFill>
                  <a:schemeClr val="tx1"/>
                </a:solidFill>
                <a:latin typeface="Arial" charset="0"/>
                <a:ea typeface="ＭＳ Ｐゴシック" charset="-128"/>
                <a:cs typeface="ＭＳ Ｐゴシック" charset="-128"/>
              </a:rPr>
              <a:t>dette er og skal være et sted hvor fodgængere må og skal gå</a:t>
            </a:r>
            <a:r>
              <a:rPr lang="da-DK" sz="1200" b="0" i="0" u="none" strike="noStrike" kern="1200" baseline="0" dirty="0" smtClean="0">
                <a:solidFill>
                  <a:schemeClr val="tx1"/>
                </a:solidFill>
                <a:latin typeface="Arial" charset="0"/>
                <a:ea typeface="ＭＳ Ｐゴシック" charset="-128"/>
                <a:cs typeface="ＭＳ Ｐゴシック" charset="-128"/>
              </a:rPr>
              <a:t>, og </a:t>
            </a:r>
            <a:r>
              <a:rPr lang="da-DK" sz="1200" b="0" i="1" u="none" strike="noStrike" kern="1200" baseline="0" dirty="0" smtClean="0">
                <a:solidFill>
                  <a:schemeClr val="tx1"/>
                </a:solidFill>
                <a:latin typeface="Arial" charset="0"/>
                <a:ea typeface="ＭＳ Ｐゴシック" charset="-128"/>
                <a:cs typeface="ＭＳ Ｐゴシック" charset="-128"/>
              </a:rPr>
              <a:t>hvor bilister skal holde tilbage for dem</a:t>
            </a:r>
            <a:r>
              <a:rPr lang="da-DK" sz="1200" b="0" i="0" u="none" strike="noStrike" kern="1200" baseline="0" dirty="0" smtClean="0">
                <a:solidFill>
                  <a:schemeClr val="tx1"/>
                </a:solidFill>
                <a:latin typeface="Arial" charset="0"/>
                <a:ea typeface="ＭＳ Ｐゴシック" charset="-128"/>
                <a:cs typeface="ＭＳ Ｐゴシック" charset="-128"/>
              </a:rPr>
              <a:t>. </a:t>
            </a:r>
            <a:endParaRPr lang="da-DK" dirty="0"/>
          </a:p>
        </p:txBody>
      </p:sp>
      <p:sp>
        <p:nvSpPr>
          <p:cNvPr id="4" name="Pladsholder til sidehoved 3"/>
          <p:cNvSpPr>
            <a:spLocks noGrp="1"/>
          </p:cNvSpPr>
          <p:nvPr>
            <p:ph type="hdr" sz="quarter" idx="10"/>
          </p:nvPr>
        </p:nvSpPr>
        <p:spPr/>
        <p:txBody>
          <a:bodyPr/>
          <a:lstStyle/>
          <a:p>
            <a:pPr>
              <a:defRPr/>
            </a:pPr>
            <a:r>
              <a:rPr lang="da-DK" smtClean="0"/>
              <a:t>Ole Togeby</a:t>
            </a:r>
            <a:endParaRPr lang="da-DK" dirty="0"/>
          </a:p>
        </p:txBody>
      </p:sp>
      <p:sp>
        <p:nvSpPr>
          <p:cNvPr id="5" name="Pladsholder til dato 4"/>
          <p:cNvSpPr>
            <a:spLocks noGrp="1"/>
          </p:cNvSpPr>
          <p:nvPr>
            <p:ph type="dt" idx="11"/>
          </p:nvPr>
        </p:nvSpPr>
        <p:spPr/>
        <p:txBody>
          <a:bodyPr/>
          <a:lstStyle/>
          <a:p>
            <a:pPr>
              <a:defRPr/>
            </a:pPr>
            <a:fld id="{9D943960-9F37-41DD-8331-335842C617E6}" type="datetime1">
              <a:rPr lang="da-DK" smtClean="0"/>
              <a:pPr>
                <a:defRPr/>
              </a:pPr>
              <a:t>02-05-2017</a:t>
            </a:fld>
            <a:endParaRPr lang="da-DK"/>
          </a:p>
        </p:txBody>
      </p:sp>
      <p:sp>
        <p:nvSpPr>
          <p:cNvPr id="6" name="Pladsholder til sidefod 5"/>
          <p:cNvSpPr>
            <a:spLocks noGrp="1"/>
          </p:cNvSpPr>
          <p:nvPr>
            <p:ph type="ftr" sz="quarter" idx="12"/>
          </p:nvPr>
        </p:nvSpPr>
        <p:spPr/>
        <p:txBody>
          <a:bodyPr/>
          <a:lstStyle/>
          <a:p>
            <a:pPr>
              <a:defRPr/>
            </a:pPr>
            <a:r>
              <a:rPr lang="da-DK" smtClean="0"/>
              <a:t>Forudsættelser og underforståelser 2017</a:t>
            </a:r>
            <a:endParaRPr lang="da-DK" dirty="0"/>
          </a:p>
        </p:txBody>
      </p:sp>
      <p:sp>
        <p:nvSpPr>
          <p:cNvPr id="7" name="Pladsholder til diasnummer 6"/>
          <p:cNvSpPr>
            <a:spLocks noGrp="1"/>
          </p:cNvSpPr>
          <p:nvPr>
            <p:ph type="sldNum" sz="quarter" idx="13"/>
          </p:nvPr>
        </p:nvSpPr>
        <p:spPr/>
        <p:txBody>
          <a:bodyPr/>
          <a:lstStyle/>
          <a:p>
            <a:pPr>
              <a:defRPr/>
            </a:pPr>
            <a:fld id="{70453D31-0931-4A23-A7A6-00060A833876}" type="slidenum">
              <a:rPr lang="da-DK" smtClean="0"/>
              <a:pPr>
                <a:defRPr/>
              </a:pPr>
              <a:t>6</a:t>
            </a:fld>
            <a:endParaRPr lang="da-DK"/>
          </a:p>
        </p:txBody>
      </p:sp>
    </p:spTree>
    <p:extLst>
      <p:ext uri="{BB962C8B-B14F-4D97-AF65-F5344CB8AC3E}">
        <p14:creationId xmlns:p14="http://schemas.microsoft.com/office/powerpoint/2010/main" val="15983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0" i="0" u="none" strike="noStrike" kern="1200" baseline="0" dirty="0" smtClean="0">
                <a:solidFill>
                  <a:schemeClr val="tx1"/>
                </a:solidFill>
                <a:latin typeface="Arial" charset="0"/>
                <a:ea typeface="ＭＳ Ｐゴシック" charset="-128"/>
                <a:cs typeface="ＭＳ Ｐゴシック" charset="-128"/>
              </a:rPr>
              <a:t>I gadekrydset er der mange deklarationer. På samme måde som fodgængerfeltets malede striber på kørebanen er en deklaration, er også kantstene, som kan ses på billedet af højresvingsarmen, deklarationer: Til venstre er der og skal der være kørebane for biler, til højre er der, og skal der være cykelsti. Og den næste kantsten er en deklaration om hvor der er og skal være hhv. cykelsti og fortov.  Også hækken er en deklaration der markerer skellet mellem den offentlige gade (med kørebane, cykelsti og fortov) og den private have (med græs). Man kan på samme måde sige at fliserne og asfalteringen også er deklarationstegn. Deklarationer hviler på magt og status. Det er kun vejmyndighederne der må bygge kantstene, og det er kun grundejere der må plante hække. </a:t>
            </a:r>
            <a:endParaRPr lang="da-DK" dirty="0"/>
          </a:p>
        </p:txBody>
      </p:sp>
      <p:sp>
        <p:nvSpPr>
          <p:cNvPr id="4" name="Pladsholder til sidehoved 3"/>
          <p:cNvSpPr>
            <a:spLocks noGrp="1"/>
          </p:cNvSpPr>
          <p:nvPr>
            <p:ph type="hdr" sz="quarter" idx="10"/>
          </p:nvPr>
        </p:nvSpPr>
        <p:spPr/>
        <p:txBody>
          <a:bodyPr/>
          <a:lstStyle/>
          <a:p>
            <a:pPr>
              <a:defRPr/>
            </a:pPr>
            <a:r>
              <a:rPr lang="da-DK" smtClean="0"/>
              <a:t>Ole Togeby</a:t>
            </a:r>
            <a:endParaRPr lang="da-DK" dirty="0"/>
          </a:p>
        </p:txBody>
      </p:sp>
      <p:sp>
        <p:nvSpPr>
          <p:cNvPr id="5" name="Pladsholder til dato 4"/>
          <p:cNvSpPr>
            <a:spLocks noGrp="1"/>
          </p:cNvSpPr>
          <p:nvPr>
            <p:ph type="dt" idx="11"/>
          </p:nvPr>
        </p:nvSpPr>
        <p:spPr/>
        <p:txBody>
          <a:bodyPr/>
          <a:lstStyle/>
          <a:p>
            <a:pPr>
              <a:defRPr/>
            </a:pPr>
            <a:fld id="{9D943960-9F37-41DD-8331-335842C617E6}" type="datetime1">
              <a:rPr lang="da-DK" smtClean="0"/>
              <a:pPr>
                <a:defRPr/>
              </a:pPr>
              <a:t>02-05-2017</a:t>
            </a:fld>
            <a:endParaRPr lang="da-DK"/>
          </a:p>
        </p:txBody>
      </p:sp>
      <p:sp>
        <p:nvSpPr>
          <p:cNvPr id="6" name="Pladsholder til sidefod 5"/>
          <p:cNvSpPr>
            <a:spLocks noGrp="1"/>
          </p:cNvSpPr>
          <p:nvPr>
            <p:ph type="ftr" sz="quarter" idx="12"/>
          </p:nvPr>
        </p:nvSpPr>
        <p:spPr/>
        <p:txBody>
          <a:bodyPr/>
          <a:lstStyle/>
          <a:p>
            <a:pPr>
              <a:defRPr/>
            </a:pPr>
            <a:r>
              <a:rPr lang="da-DK" smtClean="0"/>
              <a:t>Forudsættelser og underforståelser 2017</a:t>
            </a:r>
            <a:endParaRPr lang="da-DK" dirty="0"/>
          </a:p>
        </p:txBody>
      </p:sp>
      <p:sp>
        <p:nvSpPr>
          <p:cNvPr id="7" name="Pladsholder til diasnummer 6"/>
          <p:cNvSpPr>
            <a:spLocks noGrp="1"/>
          </p:cNvSpPr>
          <p:nvPr>
            <p:ph type="sldNum" sz="quarter" idx="13"/>
          </p:nvPr>
        </p:nvSpPr>
        <p:spPr/>
        <p:txBody>
          <a:bodyPr/>
          <a:lstStyle/>
          <a:p>
            <a:pPr>
              <a:defRPr/>
            </a:pPr>
            <a:fld id="{70453D31-0931-4A23-A7A6-00060A833876}" type="slidenum">
              <a:rPr lang="da-DK" smtClean="0"/>
              <a:pPr>
                <a:defRPr/>
              </a:pPr>
              <a:t>7</a:t>
            </a:fld>
            <a:endParaRPr lang="da-DK"/>
          </a:p>
        </p:txBody>
      </p:sp>
    </p:spTree>
    <p:extLst>
      <p:ext uri="{BB962C8B-B14F-4D97-AF65-F5344CB8AC3E}">
        <p14:creationId xmlns:p14="http://schemas.microsoft.com/office/powerpoint/2010/main" val="2512524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i="0" u="none" strike="noStrike" kern="1200" baseline="0" dirty="0" smtClean="0">
                <a:solidFill>
                  <a:schemeClr val="tx1"/>
                </a:solidFill>
                <a:latin typeface="Arial" charset="0"/>
                <a:ea typeface="ＭＳ Ｐゴシック" charset="-128"/>
                <a:cs typeface="ＭＳ Ｐゴシック" charset="-128"/>
              </a:rPr>
              <a:t>Tegn som sociale handlinger</a:t>
            </a:r>
            <a:endParaRPr lang="da-DK" sz="1200" b="0" i="0" u="none" strike="noStrike" kern="1200" baseline="0" dirty="0" smtClean="0">
              <a:solidFill>
                <a:schemeClr val="tx1"/>
              </a:solidFill>
              <a:latin typeface="Arial" charset="0"/>
              <a:ea typeface="ＭＳ Ｐゴシック" charset="-128"/>
              <a:cs typeface="ＭＳ Ｐゴシック" charset="-128"/>
            </a:endParaRPr>
          </a:p>
          <a:p>
            <a:r>
              <a:rPr lang="da-DK" sz="1200" b="0" i="0" u="none" strike="noStrike" kern="1200" baseline="0" dirty="0" smtClean="0">
                <a:solidFill>
                  <a:schemeClr val="tx1"/>
                </a:solidFill>
                <a:latin typeface="Arial" charset="0"/>
                <a:ea typeface="ＭＳ Ｐゴシック" charset="-128"/>
                <a:cs typeface="ＭＳ Ｐゴシック" charset="-128"/>
              </a:rPr>
              <a:t>For at kunne forholde sig til tegnets budskab må tegntolkerne, når de med sanserne opfatter tegnenes form og placering, kunne genkende tegnenes modalitet (semiotiske angivemåde), deiksis, handlingstype og budskab. Tegngiveres tegnhandling kan være af fire forskellige typer: regulering af den sociale relation, ekspression af deres ønsker, hensigter og status, konstatering af et sagforhold eller en deklaration om den sociale status som skal gælde noget eller nogen. </a:t>
            </a:r>
          </a:p>
          <a:p>
            <a:pPr marL="0" marR="0" indent="0" algn="l" defTabSz="914400" rtl="0" eaLnBrk="0" fontAlgn="base" latinLnBrk="0" hangingPunct="0">
              <a:lnSpc>
                <a:spcPct val="100000"/>
              </a:lnSpc>
              <a:spcBef>
                <a:spcPct val="30000"/>
              </a:spcBef>
              <a:spcAft>
                <a:spcPct val="0"/>
              </a:spcAft>
              <a:buClrTx/>
              <a:buSzTx/>
              <a:buFontTx/>
              <a:buNone/>
              <a:tabLst/>
              <a:defRPr/>
            </a:pPr>
            <a:r>
              <a:rPr lang="da-DK" sz="1200" b="0" i="0" u="none" strike="noStrike" kern="1200" baseline="0" dirty="0" smtClean="0">
                <a:solidFill>
                  <a:schemeClr val="tx1"/>
                </a:solidFill>
                <a:latin typeface="Arial" charset="0"/>
                <a:ea typeface="ＭＳ Ｐゴシック" charset="-128"/>
                <a:cs typeface="ＭＳ Ｐゴシック" charset="-128"/>
              </a:rPr>
              <a:t>	Denne inddeling hviler på kriteriet om “direktion of </a:t>
            </a:r>
            <a:r>
              <a:rPr lang="da-DK" sz="1200" b="0" i="0" u="none" strike="noStrike" kern="1200" baseline="0" dirty="0" err="1" smtClean="0">
                <a:solidFill>
                  <a:schemeClr val="tx1"/>
                </a:solidFill>
                <a:latin typeface="Arial" charset="0"/>
                <a:ea typeface="ＭＳ Ｐゴシック" charset="-128"/>
                <a:cs typeface="ＭＳ Ｐゴシック" charset="-128"/>
              </a:rPr>
              <a:t>fit</a:t>
            </a:r>
            <a:r>
              <a:rPr lang="da-DK" sz="1200" b="0" i="0" u="none" strike="noStrike" kern="1200" baseline="0" dirty="0" smtClean="0">
                <a:solidFill>
                  <a:schemeClr val="tx1"/>
                </a:solidFill>
                <a:latin typeface="Arial" charset="0"/>
                <a:ea typeface="ＭＳ Ｐゴシック" charset="-128"/>
                <a:cs typeface="ＭＳ Ｐゴシック" charset="-128"/>
              </a:rPr>
              <a:t>”, dvs. forholdet mellem virkeligheden, herunder tegngivningssituationen (V), og den situation (F) der fremstilles med tegnet (John R. </a:t>
            </a:r>
            <a:r>
              <a:rPr lang="da-DK" sz="1200" b="0" i="0" u="none" strike="noStrike" kern="1200" baseline="0" dirty="0" err="1" smtClean="0">
                <a:solidFill>
                  <a:schemeClr val="tx1"/>
                </a:solidFill>
                <a:latin typeface="Arial" charset="0"/>
                <a:ea typeface="ＭＳ Ｐゴシック" charset="-128"/>
                <a:cs typeface="ＭＳ Ｐゴシック" charset="-128"/>
              </a:rPr>
              <a:t>Searle</a:t>
            </a:r>
            <a:r>
              <a:rPr lang="da-DK" sz="1200" b="0" i="0" u="none" strike="noStrike" kern="1200" baseline="0" dirty="0" smtClean="0">
                <a:solidFill>
                  <a:schemeClr val="tx1"/>
                </a:solidFill>
                <a:latin typeface="Arial" charset="0"/>
                <a:ea typeface="ＭＳ Ｐゴシック" charset="-128"/>
                <a:cs typeface="ＭＳ Ｐゴシック" charset="-128"/>
              </a:rPr>
              <a:t> 2010: </a:t>
            </a:r>
            <a:r>
              <a:rPr lang="da-DK" sz="1200" b="0" i="1" u="none" strike="noStrike" kern="1200" baseline="0" dirty="0" err="1" smtClean="0">
                <a:solidFill>
                  <a:schemeClr val="tx1"/>
                </a:solidFill>
                <a:latin typeface="Arial" charset="0"/>
                <a:ea typeface="ＭＳ Ｐゴシック" charset="-128"/>
                <a:cs typeface="ＭＳ Ｐゴシック" charset="-128"/>
              </a:rPr>
              <a:t>Making</a:t>
            </a:r>
            <a:r>
              <a:rPr lang="da-DK" sz="1200" b="0" i="1" u="none" strike="noStrike" kern="1200" baseline="0" dirty="0" smtClean="0">
                <a:solidFill>
                  <a:schemeClr val="tx1"/>
                </a:solidFill>
                <a:latin typeface="Arial" charset="0"/>
                <a:ea typeface="ＭＳ Ｐゴシック" charset="-128"/>
                <a:cs typeface="ＭＳ Ｐゴシック" charset="-128"/>
              </a:rPr>
              <a:t> the Social World. The </a:t>
            </a:r>
            <a:r>
              <a:rPr lang="da-DK" sz="1200" b="0" i="1" u="none" strike="noStrike" kern="1200" baseline="0" dirty="0" err="1" smtClean="0">
                <a:solidFill>
                  <a:schemeClr val="tx1"/>
                </a:solidFill>
                <a:latin typeface="Arial" charset="0"/>
                <a:ea typeface="ＭＳ Ｐゴシック" charset="-128"/>
                <a:cs typeface="ＭＳ Ｐゴシック" charset="-128"/>
              </a:rPr>
              <a:t>Structure</a:t>
            </a:r>
            <a:r>
              <a:rPr lang="da-DK" sz="1200" b="0" i="1" u="none" strike="noStrike" kern="1200" baseline="0" dirty="0" smtClean="0">
                <a:solidFill>
                  <a:schemeClr val="tx1"/>
                </a:solidFill>
                <a:latin typeface="Arial" charset="0"/>
                <a:ea typeface="ＭＳ Ｐゴシック" charset="-128"/>
                <a:cs typeface="ＭＳ Ｐゴシック" charset="-128"/>
              </a:rPr>
              <a:t> of Human civilisation</a:t>
            </a:r>
            <a:r>
              <a:rPr lang="da-DK" sz="1200" b="0" i="0" u="none" strike="noStrike" kern="1200" baseline="0" dirty="0" smtClean="0">
                <a:solidFill>
                  <a:schemeClr val="tx1"/>
                </a:solidFill>
                <a:latin typeface="Arial" charset="0"/>
                <a:ea typeface="ＭＳ Ｐゴシック" charset="-128"/>
                <a:cs typeface="ＭＳ Ｐゴシック" charset="-128"/>
              </a:rPr>
              <a:t>, Oxford </a:t>
            </a:r>
            <a:r>
              <a:rPr lang="da-DK" sz="1200" b="0" i="0" u="none" strike="noStrike" kern="1200" baseline="0" dirty="0" err="1" smtClean="0">
                <a:solidFill>
                  <a:schemeClr val="tx1"/>
                </a:solidFill>
                <a:latin typeface="Arial" charset="0"/>
                <a:ea typeface="ＭＳ Ｐゴシック" charset="-128"/>
                <a:cs typeface="ＭＳ Ｐゴシック" charset="-128"/>
              </a:rPr>
              <a:t>University</a:t>
            </a:r>
            <a:r>
              <a:rPr lang="da-DK" sz="1200" b="0" i="0" u="none" strike="noStrike" kern="1200" baseline="0" dirty="0" smtClean="0">
                <a:solidFill>
                  <a:schemeClr val="tx1"/>
                </a:solidFill>
                <a:latin typeface="Arial" charset="0"/>
                <a:ea typeface="ＭＳ Ｐゴシック" charset="-128"/>
                <a:cs typeface="ＭＳ Ｐゴシック" charset="-128"/>
              </a:rPr>
              <a:t> Press). Hvis meningen med tegnet er at V skal tilpasses til F, er der tale om en regulativ handling, fx det røde lys i lyskurven; bilerne skal stoppe for rødt.  Hvis meningen er at F skal tilpasses til V, er det en </a:t>
            </a:r>
            <a:r>
              <a:rPr lang="da-DK" sz="1200" b="0" i="0" u="none" strike="noStrike" kern="1200" baseline="0" dirty="0" err="1" smtClean="0">
                <a:solidFill>
                  <a:schemeClr val="tx1"/>
                </a:solidFill>
                <a:latin typeface="Arial" charset="0"/>
                <a:ea typeface="ＭＳ Ｐゴシック" charset="-128"/>
                <a:cs typeface="ＭＳ Ｐゴシック" charset="-128"/>
              </a:rPr>
              <a:t>konstativ</a:t>
            </a:r>
            <a:r>
              <a:rPr lang="da-DK" sz="1200" b="0" i="0" u="none" strike="noStrike" kern="1200" baseline="0" dirty="0" smtClean="0">
                <a:solidFill>
                  <a:schemeClr val="tx1"/>
                </a:solidFill>
                <a:latin typeface="Arial" charset="0"/>
                <a:ea typeface="ＭＳ Ｐゴシック" charset="-128"/>
                <a:cs typeface="ＭＳ Ｐゴシック" charset="-128"/>
              </a:rPr>
              <a:t> handling, fx advarslen om vejarbejde. Hvis der ikke er nogen adressat, og der ikke kræves nogen tilpasning, er det en ekspression, fx at række hånden ud for at signalere højredrejning; alle andre skal blot kende cyklistens hensigt. Og hvis F skal tilpasses til V, og V samtidig skal tilpasses til F, kaldes det en deklaration, som også kendes som et performativ. Med performativer siger tegngivere hvad de gør, og gør hvad de siger, fx med fodgængerfeltet. Budskabet af fodgængerfeltet er nemlig: </a:t>
            </a:r>
            <a:r>
              <a:rPr lang="da-DK" sz="1200" b="0" i="1" u="none" strike="noStrike" kern="1200" baseline="0" dirty="0" smtClean="0">
                <a:solidFill>
                  <a:schemeClr val="tx1"/>
                </a:solidFill>
                <a:latin typeface="Arial" charset="0"/>
                <a:ea typeface="ＭＳ Ｐゴシック" charset="-128"/>
                <a:cs typeface="ＭＳ Ｐゴシック" charset="-128"/>
              </a:rPr>
              <a:t>Dette er og skal være et sted hvor fodgængere må og skal gå</a:t>
            </a:r>
            <a:r>
              <a:rPr lang="da-DK" sz="1200" b="0" i="0" u="none" strike="noStrike" kern="1200" baseline="0" dirty="0" smtClean="0">
                <a:solidFill>
                  <a:schemeClr val="tx1"/>
                </a:solidFill>
                <a:latin typeface="Arial" charset="0"/>
                <a:ea typeface="ＭＳ Ｐゴシック" charset="-128"/>
                <a:cs typeface="ＭＳ Ｐゴシック" charset="-128"/>
              </a:rPr>
              <a:t> , og </a:t>
            </a:r>
            <a:r>
              <a:rPr lang="da-DK" sz="1200" b="0" i="1" u="none" strike="noStrike" kern="1200" baseline="0" dirty="0" smtClean="0">
                <a:solidFill>
                  <a:schemeClr val="tx1"/>
                </a:solidFill>
                <a:latin typeface="Arial" charset="0"/>
                <a:ea typeface="ＭＳ Ｐゴシック" charset="-128"/>
                <a:cs typeface="ＭＳ Ｐゴシック" charset="-128"/>
              </a:rPr>
              <a:t>hvor bilister skal holde tilbage for gående</a:t>
            </a:r>
            <a:r>
              <a:rPr lang="da-DK" sz="1200" b="0" i="0" u="none" strike="noStrike" kern="1200" baseline="0" dirty="0" smtClean="0">
                <a:solidFill>
                  <a:schemeClr val="tx1"/>
                </a:solidFill>
                <a:latin typeface="Arial" charset="0"/>
                <a:ea typeface="ＭＳ Ｐゴシック" charset="-128"/>
                <a:cs typeface="ＭＳ Ｐゴシック" charset="-128"/>
              </a:rPr>
              <a:t>. Det hele kan stilles op i et skema således: </a:t>
            </a:r>
          </a:p>
          <a:p>
            <a:endParaRPr lang="da-DK" dirty="0"/>
          </a:p>
        </p:txBody>
      </p:sp>
      <p:sp>
        <p:nvSpPr>
          <p:cNvPr id="4" name="Pladsholder til sidehoved 3"/>
          <p:cNvSpPr>
            <a:spLocks noGrp="1"/>
          </p:cNvSpPr>
          <p:nvPr>
            <p:ph type="hdr" sz="quarter" idx="10"/>
          </p:nvPr>
        </p:nvSpPr>
        <p:spPr/>
        <p:txBody>
          <a:bodyPr/>
          <a:lstStyle/>
          <a:p>
            <a:pPr>
              <a:defRPr/>
            </a:pPr>
            <a:r>
              <a:rPr lang="da-DK" smtClean="0"/>
              <a:t>Ole Togeby</a:t>
            </a:r>
            <a:endParaRPr lang="da-DK" dirty="0"/>
          </a:p>
        </p:txBody>
      </p:sp>
      <p:sp>
        <p:nvSpPr>
          <p:cNvPr id="5" name="Pladsholder til dato 4"/>
          <p:cNvSpPr>
            <a:spLocks noGrp="1"/>
          </p:cNvSpPr>
          <p:nvPr>
            <p:ph type="dt" idx="11"/>
          </p:nvPr>
        </p:nvSpPr>
        <p:spPr/>
        <p:txBody>
          <a:bodyPr/>
          <a:lstStyle/>
          <a:p>
            <a:pPr>
              <a:defRPr/>
            </a:pPr>
            <a:fld id="{9D943960-9F37-41DD-8331-335842C617E6}" type="datetime1">
              <a:rPr lang="da-DK" smtClean="0"/>
              <a:pPr>
                <a:defRPr/>
              </a:pPr>
              <a:t>02-05-2017</a:t>
            </a:fld>
            <a:endParaRPr lang="da-DK"/>
          </a:p>
        </p:txBody>
      </p:sp>
      <p:sp>
        <p:nvSpPr>
          <p:cNvPr id="6" name="Pladsholder til sidefod 5"/>
          <p:cNvSpPr>
            <a:spLocks noGrp="1"/>
          </p:cNvSpPr>
          <p:nvPr>
            <p:ph type="ftr" sz="quarter" idx="12"/>
          </p:nvPr>
        </p:nvSpPr>
        <p:spPr/>
        <p:txBody>
          <a:bodyPr/>
          <a:lstStyle/>
          <a:p>
            <a:pPr>
              <a:defRPr/>
            </a:pPr>
            <a:r>
              <a:rPr lang="da-DK" smtClean="0"/>
              <a:t>Forudsættelser og underforståelser 2017</a:t>
            </a:r>
            <a:endParaRPr lang="da-DK" dirty="0"/>
          </a:p>
        </p:txBody>
      </p:sp>
      <p:sp>
        <p:nvSpPr>
          <p:cNvPr id="7" name="Pladsholder til diasnummer 6"/>
          <p:cNvSpPr>
            <a:spLocks noGrp="1"/>
          </p:cNvSpPr>
          <p:nvPr>
            <p:ph type="sldNum" sz="quarter" idx="13"/>
          </p:nvPr>
        </p:nvSpPr>
        <p:spPr/>
        <p:txBody>
          <a:bodyPr/>
          <a:lstStyle/>
          <a:p>
            <a:pPr>
              <a:defRPr/>
            </a:pPr>
            <a:fld id="{70453D31-0931-4A23-A7A6-00060A833876}" type="slidenum">
              <a:rPr lang="da-DK" smtClean="0"/>
              <a:pPr>
                <a:defRPr/>
              </a:pPr>
              <a:t>8</a:t>
            </a:fld>
            <a:endParaRPr lang="da-DK"/>
          </a:p>
        </p:txBody>
      </p:sp>
    </p:spTree>
    <p:extLst>
      <p:ext uri="{BB962C8B-B14F-4D97-AF65-F5344CB8AC3E}">
        <p14:creationId xmlns:p14="http://schemas.microsoft.com/office/powerpoint/2010/main" val="866899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0" i="1" u="none" strike="noStrike" kern="1200" baseline="0" dirty="0" smtClean="0">
                <a:solidFill>
                  <a:schemeClr val="tx1"/>
                </a:solidFill>
                <a:latin typeface="Arial" charset="0"/>
                <a:ea typeface="ＭＳ Ｐゴシック" charset="-128"/>
                <a:cs typeface="ＭＳ Ｐゴシック" charset="-128"/>
              </a:rPr>
              <a:t>Boligforeningen </a:t>
            </a:r>
            <a:r>
              <a:rPr lang="da-DK" sz="1200" b="0" i="1" u="none" strike="noStrike" kern="1200" baseline="0" dirty="0" err="1" smtClean="0">
                <a:solidFill>
                  <a:schemeClr val="tx1"/>
                </a:solidFill>
                <a:latin typeface="Arial" charset="0"/>
                <a:ea typeface="ＭＳ Ｐゴシック" charset="-128"/>
                <a:cs typeface="ＭＳ Ｐゴシック" charset="-128"/>
              </a:rPr>
              <a:t>Ringgaarden</a:t>
            </a:r>
            <a:r>
              <a:rPr lang="da-DK" sz="1200" b="0" i="0" u="none" strike="noStrike" kern="1200" baseline="0" dirty="0" smtClean="0">
                <a:solidFill>
                  <a:schemeClr val="tx1"/>
                </a:solidFill>
                <a:latin typeface="Arial" charset="0"/>
                <a:ea typeface="ＭＳ Ｐゴシック" charset="-128"/>
                <a:cs typeface="ＭＳ Ｐゴシック" charset="-128"/>
              </a:rPr>
              <a:t> er en ekspression: </a:t>
            </a:r>
            <a:r>
              <a:rPr lang="da-DK" sz="1200" b="0" i="1" u="none" strike="noStrike" kern="1200" baseline="0" dirty="0" smtClean="0">
                <a:solidFill>
                  <a:schemeClr val="tx1"/>
                </a:solidFill>
                <a:latin typeface="Arial" charset="0"/>
                <a:ea typeface="ＭＳ Ｐゴシック" charset="-128"/>
                <a:cs typeface="ＭＳ Ｐゴシック" charset="-128"/>
              </a:rPr>
              <a:t>Denne bygning er en del af en boligforening der hedder Boligforeningen </a:t>
            </a:r>
            <a:r>
              <a:rPr lang="da-DK" sz="1200" b="0" i="1" u="none" strike="noStrike" kern="1200" baseline="0" dirty="0" err="1" smtClean="0">
                <a:solidFill>
                  <a:schemeClr val="tx1"/>
                </a:solidFill>
                <a:latin typeface="Arial" charset="0"/>
                <a:ea typeface="ＭＳ Ｐゴシック" charset="-128"/>
                <a:cs typeface="ＭＳ Ｐゴシック" charset="-128"/>
              </a:rPr>
              <a:t>Ringgaarden</a:t>
            </a:r>
            <a:r>
              <a:rPr lang="da-DK" sz="1200" b="0" i="0" u="none" strike="noStrike" kern="1200" baseline="0" dirty="0" smtClean="0">
                <a:solidFill>
                  <a:schemeClr val="tx1"/>
                </a:solidFill>
                <a:latin typeface="Arial" charset="0"/>
                <a:ea typeface="ＭＳ Ｐゴシック" charset="-128"/>
                <a:cs typeface="ＭＳ Ｐゴシック" charset="-128"/>
              </a:rPr>
              <a:t>. Tegngiveren er boligforeningen, der er ikke nogen adresserede modtagere, og der skal ikke foretages nogen tilpasning af hverken den fremstillede situation eller af virkeligheden. Skiltet </a:t>
            </a:r>
            <a:r>
              <a:rPr lang="da-DK" sz="1200" b="0" i="1" u="none" strike="noStrike" kern="1200" baseline="0" dirty="0" smtClean="0">
                <a:solidFill>
                  <a:schemeClr val="tx1"/>
                </a:solidFill>
                <a:latin typeface="Arial" charset="0"/>
                <a:ea typeface="ＭＳ Ｐゴシック" charset="-128"/>
                <a:cs typeface="ＭＳ Ｐゴシック" charset="-128"/>
              </a:rPr>
              <a:t>Langelandsgade</a:t>
            </a:r>
            <a:r>
              <a:rPr lang="da-DK" sz="1200" b="0" i="0" u="none" strike="noStrike" kern="1200" baseline="0" dirty="0" smtClean="0">
                <a:solidFill>
                  <a:schemeClr val="tx1"/>
                </a:solidFill>
                <a:latin typeface="Arial" charset="0"/>
                <a:ea typeface="ＭＳ Ｐゴシック" charset="-128"/>
                <a:cs typeface="ＭＳ Ｐゴシック" charset="-128"/>
              </a:rPr>
              <a:t> er derimod distribueret anderledes; dets her-deiksis er ikke bygningen, men den gade som går samme vej som bogstaverne. Det kan man se af at den gade der går øst-vest, har et andet navneskilt, nemlig </a:t>
            </a:r>
            <a:r>
              <a:rPr lang="da-DK" sz="1200" b="0" i="1" u="none" strike="noStrike" kern="1200" baseline="0" dirty="0" smtClean="0">
                <a:solidFill>
                  <a:schemeClr val="tx1"/>
                </a:solidFill>
                <a:latin typeface="Arial" charset="0"/>
                <a:ea typeface="ＭＳ Ｐゴシック" charset="-128"/>
                <a:cs typeface="ＭＳ Ｐゴシック" charset="-128"/>
              </a:rPr>
              <a:t>Kaserneboulevarden</a:t>
            </a:r>
            <a:r>
              <a:rPr lang="da-DK" sz="1200" b="0" i="0" u="none" strike="noStrike" kern="1200" baseline="0" dirty="0" smtClean="0">
                <a:solidFill>
                  <a:schemeClr val="tx1"/>
                </a:solidFill>
                <a:latin typeface="Arial" charset="0"/>
                <a:ea typeface="ＭＳ Ｐゴシック" charset="-128"/>
                <a:cs typeface="ＭＳ Ｐゴシック" charset="-128"/>
              </a:rPr>
              <a:t>. Afsenderen er de kommunale myndigheder (selv om det ikke er deres hus), hvad man især kan se af indramningen og den formelle stil og faste form der også findes på andre gadenavneskilte, og skiltet har her-deiksis som logisk subjekt, nemlig er ‘denne gade’. </a:t>
            </a:r>
          </a:p>
          <a:p>
            <a:r>
              <a:rPr lang="da-DK" sz="1200" b="0" i="0" u="none" strike="noStrike" kern="1200" baseline="0" dirty="0" smtClean="0">
                <a:solidFill>
                  <a:schemeClr val="tx1"/>
                </a:solidFill>
                <a:latin typeface="Arial" charset="0"/>
                <a:ea typeface="ＭＳ Ｐゴシック" charset="-128"/>
                <a:cs typeface="ＭＳ Ｐゴシック" charset="-128"/>
              </a:rPr>
              <a:t>	Gadenavnsskiltene er faktisk deklarationer, lige som fodgængerfeltet. Og det kan man se af at den samme asfalterede kørebane øst for krydset bærer skiltet </a:t>
            </a:r>
            <a:r>
              <a:rPr lang="da-DK" sz="1200" b="0" i="1" u="none" strike="noStrike" kern="1200" baseline="0" dirty="0" smtClean="0">
                <a:solidFill>
                  <a:schemeClr val="tx1"/>
                </a:solidFill>
                <a:latin typeface="Arial" charset="0"/>
                <a:ea typeface="ＭＳ Ｐゴシック" charset="-128"/>
                <a:cs typeface="ＭＳ Ｐゴシック" charset="-128"/>
              </a:rPr>
              <a:t>Kaserneboulevarden</a:t>
            </a:r>
            <a:r>
              <a:rPr lang="da-DK" sz="1200" b="0" i="0" u="none" strike="noStrike" kern="1200" baseline="0" dirty="0" smtClean="0">
                <a:solidFill>
                  <a:schemeClr val="tx1"/>
                </a:solidFill>
                <a:latin typeface="Arial" charset="0"/>
                <a:ea typeface="ＭＳ Ｐゴシック" charset="-128"/>
                <a:cs typeface="ＭＳ Ｐゴシック" charset="-128"/>
              </a:rPr>
              <a:t>, og vest for krydset skiltet </a:t>
            </a:r>
            <a:r>
              <a:rPr lang="da-DK" sz="1200" b="0" i="1" u="none" strike="noStrike" kern="1200" baseline="0" dirty="0" smtClean="0">
                <a:solidFill>
                  <a:schemeClr val="tx1"/>
                </a:solidFill>
                <a:latin typeface="Arial" charset="0"/>
                <a:ea typeface="ＭＳ Ｐゴシック" charset="-128"/>
                <a:cs typeface="ＭＳ Ｐゴシック" charset="-128"/>
              </a:rPr>
              <a:t>Paludan-Müllers Vej /Digter 1809-1876</a:t>
            </a:r>
            <a:r>
              <a:rPr lang="da-DK" sz="1200" b="0" i="0" u="none" strike="noStrike" kern="1200" baseline="0" dirty="0" smtClean="0">
                <a:solidFill>
                  <a:schemeClr val="tx1"/>
                </a:solidFill>
                <a:latin typeface="Arial" charset="0"/>
                <a:ea typeface="ＭＳ Ｐゴシック" charset="-128"/>
                <a:cs typeface="ＭＳ Ｐゴシック" charset="-128"/>
              </a:rPr>
              <a:t>. Skiltene er ikke blot konstateringer af gadens navn, men en statuering af dens navn, en slags dåbshandling som alle trafikanter skal overvære: </a:t>
            </a:r>
            <a:r>
              <a:rPr lang="da-DK" sz="1200" b="0" i="1" u="none" strike="noStrike" kern="1200" baseline="0" dirty="0" smtClean="0">
                <a:solidFill>
                  <a:schemeClr val="tx1"/>
                </a:solidFill>
                <a:latin typeface="Arial" charset="0"/>
                <a:ea typeface="ＭＳ Ｐゴシック" charset="-128"/>
                <a:cs typeface="ＭＳ Ｐゴシック" charset="-128"/>
              </a:rPr>
              <a:t>For den der kører vestpå, skifter vejen herfra navn. </a:t>
            </a:r>
          </a:p>
          <a:p>
            <a:r>
              <a:rPr lang="da-DK" sz="1200" b="0" i="0" u="none" strike="noStrike" kern="1200" baseline="0" dirty="0" smtClean="0">
                <a:solidFill>
                  <a:schemeClr val="tx1"/>
                </a:solidFill>
                <a:latin typeface="Arial" charset="0"/>
                <a:ea typeface="ＭＳ Ｐゴシック" charset="-128"/>
                <a:cs typeface="ＭＳ Ｐゴシック" charset="-128"/>
              </a:rPr>
              <a:t>	Værd at bemærke er det også at samme asfalt skifter kategori fra at være en boulevard til at være en vej. Det er en beskrivelse af virkeligheden eftersom boulevarden har træer (længere mod øst) og høje huse (på sydsiden), mens vejen kun har villaer og hække på siderne. Forskellen på en gade og en vej er normalt det at man er “i” en gade fordi den er omgivet af høje huse, mens man er “på” en vej, fordi vejen er en afgrænset enhed i sig selv. Denne semantiske forskel på gade og vej gælder dog ikke i dette kryds, idet Langelandsgade mod nord er præcis som Paludan-</a:t>
            </a:r>
            <a:r>
              <a:rPr lang="da-DK" sz="1200" b="0" i="0" u="none" strike="noStrike" kern="1200" baseline="0" dirty="0" err="1" smtClean="0">
                <a:solidFill>
                  <a:schemeClr val="tx1"/>
                </a:solidFill>
                <a:latin typeface="Arial" charset="0"/>
                <a:ea typeface="ＭＳ Ｐゴシック" charset="-128"/>
                <a:cs typeface="ＭＳ Ｐゴシック" charset="-128"/>
              </a:rPr>
              <a:t>Müllersvej</a:t>
            </a:r>
            <a:r>
              <a:rPr lang="da-DK" sz="1200" b="0" i="0" u="none" strike="noStrike" kern="1200" baseline="0" dirty="0" smtClean="0">
                <a:solidFill>
                  <a:schemeClr val="tx1"/>
                </a:solidFill>
                <a:latin typeface="Arial" charset="0"/>
                <a:ea typeface="ＭＳ Ｐゴシック" charset="-128"/>
                <a:cs typeface="ＭＳ Ｐゴシック" charset="-128"/>
              </a:rPr>
              <a:t>. Det skyldes nok at navnene er ældre end bygningerne og asfalten. </a:t>
            </a:r>
            <a:endParaRPr lang="da-DK" dirty="0"/>
          </a:p>
        </p:txBody>
      </p:sp>
      <p:sp>
        <p:nvSpPr>
          <p:cNvPr id="4" name="Pladsholder til sidehoved 3"/>
          <p:cNvSpPr>
            <a:spLocks noGrp="1"/>
          </p:cNvSpPr>
          <p:nvPr>
            <p:ph type="hdr" sz="quarter" idx="10"/>
          </p:nvPr>
        </p:nvSpPr>
        <p:spPr/>
        <p:txBody>
          <a:bodyPr/>
          <a:lstStyle/>
          <a:p>
            <a:pPr>
              <a:defRPr/>
            </a:pPr>
            <a:r>
              <a:rPr lang="da-DK" smtClean="0"/>
              <a:t>Ole Togeby</a:t>
            </a:r>
            <a:endParaRPr lang="da-DK" dirty="0"/>
          </a:p>
        </p:txBody>
      </p:sp>
      <p:sp>
        <p:nvSpPr>
          <p:cNvPr id="5" name="Pladsholder til dato 4"/>
          <p:cNvSpPr>
            <a:spLocks noGrp="1"/>
          </p:cNvSpPr>
          <p:nvPr>
            <p:ph type="dt" idx="11"/>
          </p:nvPr>
        </p:nvSpPr>
        <p:spPr/>
        <p:txBody>
          <a:bodyPr/>
          <a:lstStyle/>
          <a:p>
            <a:pPr>
              <a:defRPr/>
            </a:pPr>
            <a:fld id="{9D943960-9F37-41DD-8331-335842C617E6}" type="datetime1">
              <a:rPr lang="da-DK" smtClean="0"/>
              <a:pPr>
                <a:defRPr/>
              </a:pPr>
              <a:t>02-05-2017</a:t>
            </a:fld>
            <a:endParaRPr lang="da-DK"/>
          </a:p>
        </p:txBody>
      </p:sp>
      <p:sp>
        <p:nvSpPr>
          <p:cNvPr id="6" name="Pladsholder til sidefod 5"/>
          <p:cNvSpPr>
            <a:spLocks noGrp="1"/>
          </p:cNvSpPr>
          <p:nvPr>
            <p:ph type="ftr" sz="quarter" idx="12"/>
          </p:nvPr>
        </p:nvSpPr>
        <p:spPr/>
        <p:txBody>
          <a:bodyPr/>
          <a:lstStyle/>
          <a:p>
            <a:pPr>
              <a:defRPr/>
            </a:pPr>
            <a:r>
              <a:rPr lang="da-DK" smtClean="0"/>
              <a:t>Forudsættelser og underforståelser 2017</a:t>
            </a:r>
            <a:endParaRPr lang="da-DK" dirty="0"/>
          </a:p>
        </p:txBody>
      </p:sp>
      <p:sp>
        <p:nvSpPr>
          <p:cNvPr id="7" name="Pladsholder til diasnummer 6"/>
          <p:cNvSpPr>
            <a:spLocks noGrp="1"/>
          </p:cNvSpPr>
          <p:nvPr>
            <p:ph type="sldNum" sz="quarter" idx="13"/>
          </p:nvPr>
        </p:nvSpPr>
        <p:spPr/>
        <p:txBody>
          <a:bodyPr/>
          <a:lstStyle/>
          <a:p>
            <a:pPr>
              <a:defRPr/>
            </a:pPr>
            <a:fld id="{70453D31-0931-4A23-A7A6-00060A833876}" type="slidenum">
              <a:rPr lang="da-DK" smtClean="0"/>
              <a:pPr>
                <a:defRPr/>
              </a:pPr>
              <a:t>10</a:t>
            </a:fld>
            <a:endParaRPr lang="da-DK"/>
          </a:p>
        </p:txBody>
      </p:sp>
    </p:spTree>
    <p:extLst>
      <p:ext uri="{BB962C8B-B14F-4D97-AF65-F5344CB8AC3E}">
        <p14:creationId xmlns:p14="http://schemas.microsoft.com/office/powerpoint/2010/main" val="2763467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titeltypografi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a-DK" smtClean="0"/>
              <a:t>Klik for at redigere undertiteltypografien i masteren</a:t>
            </a:r>
            <a:endParaRPr lang="da-DK"/>
          </a:p>
        </p:txBody>
      </p:sp>
      <p:sp>
        <p:nvSpPr>
          <p:cNvPr id="4" name="Rectangle 5"/>
          <p:cNvSpPr>
            <a:spLocks noGrp="1" noChangeArrowheads="1"/>
          </p:cNvSpPr>
          <p:nvPr>
            <p:ph type="ftr" sz="quarter" idx="10"/>
          </p:nvPr>
        </p:nvSpPr>
        <p:spPr>
          <a:xfrm>
            <a:off x="1547664" y="6165304"/>
            <a:ext cx="2989262" cy="628650"/>
          </a:xfrm>
          <a:ln/>
        </p:spPr>
        <p:txBody>
          <a:bodyPr/>
          <a:lstStyle>
            <a:lvl1pPr>
              <a:defRPr/>
            </a:lvl1pPr>
          </a:lstStyle>
          <a:p>
            <a:pPr>
              <a:defRPr/>
            </a:pPr>
            <a:r>
              <a:rPr lang="pt-BR" smtClean="0"/>
              <a:t>A A R H U S   U N I V E R S I T E T            Institut for  Kommunikation og Kultur</a:t>
            </a:r>
            <a:endParaRPr lang="da-DK" dirty="0"/>
          </a:p>
        </p:txBody>
      </p:sp>
    </p:spTree>
    <p:extLst>
      <p:ext uri="{BB962C8B-B14F-4D97-AF65-F5344CB8AC3E}">
        <p14:creationId xmlns:p14="http://schemas.microsoft.com/office/powerpoint/2010/main" val="1399223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Klik for at redigere titeltypografi i masteren</a:t>
            </a:r>
            <a:endParaRPr lang="da-DK" dirty="0"/>
          </a:p>
        </p:txBody>
      </p:sp>
      <p:sp>
        <p:nvSpPr>
          <p:cNvPr id="3" name="Pladsholder til indhold 2"/>
          <p:cNvSpPr>
            <a:spLocks noGrp="1"/>
          </p:cNvSpPr>
          <p:nvPr>
            <p:ph idx="1"/>
          </p:nvPr>
        </p:nvSpPr>
        <p:spPr/>
        <p:txBody>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Rectangle 5"/>
          <p:cNvSpPr>
            <a:spLocks noGrp="1" noChangeArrowheads="1"/>
          </p:cNvSpPr>
          <p:nvPr>
            <p:ph type="ftr" sz="quarter" idx="10"/>
          </p:nvPr>
        </p:nvSpPr>
        <p:spPr>
          <a:ln/>
        </p:spPr>
        <p:txBody>
          <a:bodyPr/>
          <a:lstStyle>
            <a:lvl1pPr>
              <a:defRPr/>
            </a:lvl1pPr>
          </a:lstStyle>
          <a:p>
            <a:pPr>
              <a:defRPr/>
            </a:pPr>
            <a:r>
              <a:rPr lang="pt-BR" smtClean="0"/>
              <a:t>A A R H U S   U N I V E R S I T E T            Institut for  Kommunikation og Kultur</a:t>
            </a:r>
            <a:endParaRPr lang="da-DK" dirty="0"/>
          </a:p>
        </p:txBody>
      </p:sp>
    </p:spTree>
    <p:extLst>
      <p:ext uri="{BB962C8B-B14F-4D97-AF65-F5344CB8AC3E}">
        <p14:creationId xmlns:p14="http://schemas.microsoft.com/office/powerpoint/2010/main" val="3518611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indhold 2"/>
          <p:cNvSpPr>
            <a:spLocks noGrp="1"/>
          </p:cNvSpPr>
          <p:nvPr>
            <p:ph sz="half" idx="1"/>
          </p:nvPr>
        </p:nvSpPr>
        <p:spPr>
          <a:xfrm>
            <a:off x="457200" y="1628775"/>
            <a:ext cx="4038600" cy="36718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28775"/>
            <a:ext cx="4038600" cy="36718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Rectangle 5"/>
          <p:cNvSpPr>
            <a:spLocks noGrp="1" noChangeArrowheads="1"/>
          </p:cNvSpPr>
          <p:nvPr>
            <p:ph type="ftr" sz="quarter" idx="10"/>
          </p:nvPr>
        </p:nvSpPr>
        <p:spPr>
          <a:ln/>
        </p:spPr>
        <p:txBody>
          <a:bodyPr/>
          <a:lstStyle>
            <a:lvl1pPr>
              <a:defRPr/>
            </a:lvl1pPr>
          </a:lstStyle>
          <a:p>
            <a:pPr>
              <a:defRPr/>
            </a:pPr>
            <a:r>
              <a:rPr lang="pt-BR" smtClean="0"/>
              <a:t>A A R H U S   U N I V E R S I T E T            Institut for  Kommunikation og Kultur</a:t>
            </a:r>
            <a:endParaRPr lang="da-DK" dirty="0"/>
          </a:p>
        </p:txBody>
      </p:sp>
    </p:spTree>
    <p:extLst>
      <p:ext uri="{BB962C8B-B14F-4D97-AF65-F5344CB8AC3E}">
        <p14:creationId xmlns:p14="http://schemas.microsoft.com/office/powerpoint/2010/main" val="2699776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Rectangle 5"/>
          <p:cNvSpPr>
            <a:spLocks noGrp="1" noChangeArrowheads="1"/>
          </p:cNvSpPr>
          <p:nvPr>
            <p:ph type="ftr" sz="quarter" idx="10"/>
          </p:nvPr>
        </p:nvSpPr>
        <p:spPr>
          <a:ln/>
        </p:spPr>
        <p:txBody>
          <a:bodyPr/>
          <a:lstStyle>
            <a:lvl1pPr>
              <a:defRPr/>
            </a:lvl1pPr>
          </a:lstStyle>
          <a:p>
            <a:pPr>
              <a:defRPr/>
            </a:pPr>
            <a:r>
              <a:rPr lang="pt-BR" smtClean="0"/>
              <a:t>A A R H U S   U N I V E R S I T E T            Institut for  Kommunikation og Kultur</a:t>
            </a:r>
            <a:endParaRPr lang="da-DK" dirty="0"/>
          </a:p>
        </p:txBody>
      </p:sp>
    </p:spTree>
    <p:extLst>
      <p:ext uri="{BB962C8B-B14F-4D97-AF65-F5344CB8AC3E}">
        <p14:creationId xmlns:p14="http://schemas.microsoft.com/office/powerpoint/2010/main" val="36589116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pt-BR" smtClean="0"/>
              <a:t>A A R H U S   U N I V E R S I T E T            Institut for  Kommunikation og Kultur</a:t>
            </a:r>
            <a:endParaRPr lang="da-DK" dirty="0"/>
          </a:p>
        </p:txBody>
      </p:sp>
    </p:spTree>
    <p:extLst>
      <p:ext uri="{BB962C8B-B14F-4D97-AF65-F5344CB8AC3E}">
        <p14:creationId xmlns:p14="http://schemas.microsoft.com/office/powerpoint/2010/main" val="1554156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Baggrund til PowerPoint-skabeloner kop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338" y="0"/>
            <a:ext cx="10153651" cy="717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a-DK" dirty="0" smtClean="0"/>
              <a:t>Klik for at redigere titeltypografi i masteren</a:t>
            </a:r>
          </a:p>
        </p:txBody>
      </p:sp>
      <p:sp>
        <p:nvSpPr>
          <p:cNvPr id="1028" name="Rectangle 4"/>
          <p:cNvSpPr>
            <a:spLocks noGrp="1" noChangeArrowheads="1"/>
          </p:cNvSpPr>
          <p:nvPr>
            <p:ph type="body" idx="1"/>
          </p:nvPr>
        </p:nvSpPr>
        <p:spPr bwMode="auto">
          <a:xfrm>
            <a:off x="457200" y="1628775"/>
            <a:ext cx="8229600"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p:txBody>
      </p:sp>
      <p:sp>
        <p:nvSpPr>
          <p:cNvPr id="165893" name="Rectangle 5"/>
          <p:cNvSpPr>
            <a:spLocks noGrp="1" noChangeArrowheads="1"/>
          </p:cNvSpPr>
          <p:nvPr>
            <p:ph type="ftr" sz="quarter" idx="3"/>
          </p:nvPr>
        </p:nvSpPr>
        <p:spPr bwMode="auto">
          <a:xfrm>
            <a:off x="1619250" y="6176963"/>
            <a:ext cx="2989262" cy="628650"/>
          </a:xfrm>
          <a:prstGeom prst="rect">
            <a:avLst/>
          </a:prstGeom>
          <a:noFill/>
          <a:ln w="0">
            <a:solidFill>
              <a:schemeClr val="accent1"/>
            </a:solidFill>
            <a:miter lim="800000"/>
            <a:headEnd/>
            <a:tailEnd/>
          </a:ln>
          <a:effectLst/>
        </p:spPr>
        <p:txBody>
          <a:bodyPr vert="horz" wrap="square" lIns="91440" tIns="45720" rIns="91440" bIns="45720" numCol="1" anchor="t" anchorCtr="0" compatLnSpc="1">
            <a:prstTxWarp prst="textNoShape">
              <a:avLst/>
            </a:prstTxWarp>
          </a:bodyPr>
          <a:lstStyle>
            <a:lvl1pPr>
              <a:defRPr sz="1200" b="1">
                <a:latin typeface="Futura Medium" pitchFamily="34" charset="0"/>
                <a:ea typeface="+mn-ea"/>
              </a:defRPr>
            </a:lvl1pPr>
          </a:lstStyle>
          <a:p>
            <a:pPr>
              <a:defRPr/>
            </a:pPr>
            <a:r>
              <a:rPr lang="pt-BR" smtClean="0"/>
              <a:t>A A R H U S   U N I V E R S I T E T            Institut for  Kommunikation og Kultur</a:t>
            </a:r>
            <a:endParaRPr lang="da-DK" dirty="0"/>
          </a:p>
        </p:txBody>
      </p:sp>
      <p:pic>
        <p:nvPicPr>
          <p:cNvPr id="1030" name="Picture 6" descr="roedlinje"/>
          <p:cNvPicPr preferRelativeResize="0">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19250" y="6381750"/>
            <a:ext cx="6981825" cy="2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7"/>
          <p:cNvSpPr>
            <a:spLocks noChangeArrowheads="1"/>
          </p:cNvSpPr>
          <p:nvPr userDrawn="1"/>
        </p:nvSpPr>
        <p:spPr bwMode="auto">
          <a:xfrm>
            <a:off x="7956376" y="5877272"/>
            <a:ext cx="4635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fld id="{ABC8B3D4-BF18-4255-AA76-DA6D57162CCF}" type="slidenum">
              <a:rPr lang="da-DK" sz="1200" smtClean="0"/>
              <a:pPr/>
              <a:t>‹nr.›</a:t>
            </a:fld>
            <a:endParaRPr lang="da-DK" dirty="0"/>
          </a:p>
        </p:txBody>
      </p:sp>
      <p:sp>
        <p:nvSpPr>
          <p:cNvPr id="165896" name="Text Box 8"/>
          <p:cNvSpPr txBox="1">
            <a:spLocks noChangeArrowheads="1"/>
          </p:cNvSpPr>
          <p:nvPr userDrawn="1"/>
        </p:nvSpPr>
        <p:spPr bwMode="auto">
          <a:xfrm>
            <a:off x="4535488" y="6453188"/>
            <a:ext cx="4284664" cy="276999"/>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defRPr/>
            </a:pPr>
            <a:r>
              <a:rPr lang="da-DK" sz="1200" dirty="0" smtClean="0"/>
              <a:t>Ole Togeby 2017: </a:t>
            </a:r>
            <a:r>
              <a:rPr lang="da-DK" sz="1200" dirty="0" smtClean="0"/>
              <a:t>Gaden</a:t>
            </a:r>
            <a:r>
              <a:rPr lang="da-DK" sz="1200" baseline="0" dirty="0" smtClean="0"/>
              <a:t> er et hav af tegn. Lær at svømme!</a:t>
            </a:r>
            <a:endParaRPr lang="da-DK" sz="1200" i="0" dirty="0" smtClean="0"/>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4" r:id="rId3"/>
    <p:sldLayoutId id="2147483656" r:id="rId4"/>
    <p:sldLayoutId id="2147483657" r:id="rId5"/>
  </p:sldLayoutIdLst>
  <p:timing>
    <p:tnLst>
      <p:par>
        <p:cTn id="1" dur="indefinite" restart="never" nodeType="tmRoot"/>
      </p:par>
    </p:tnLst>
  </p:timing>
  <p:hf sldNum="0" hdr="0" dt="0"/>
  <p:txStyles>
    <p:titleStyle>
      <a:lvl1pPr algn="ctr" rtl="0" eaLnBrk="0" fontAlgn="base" hangingPunct="0">
        <a:spcBef>
          <a:spcPct val="0"/>
        </a:spcBef>
        <a:spcAft>
          <a:spcPct val="0"/>
        </a:spcAft>
        <a:defRPr sz="40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000" b="1">
          <a:solidFill>
            <a:schemeClr val="tx1"/>
          </a:solidFill>
          <a:latin typeface="Verdana" pitchFamily="34" charset="0"/>
          <a:ea typeface="ＭＳ Ｐゴシック" charset="-128"/>
          <a:cs typeface="ＭＳ Ｐゴシック" charset="-128"/>
        </a:defRPr>
      </a:lvl2pPr>
      <a:lvl3pPr algn="ctr" rtl="0" eaLnBrk="0" fontAlgn="base" hangingPunct="0">
        <a:spcBef>
          <a:spcPct val="0"/>
        </a:spcBef>
        <a:spcAft>
          <a:spcPct val="0"/>
        </a:spcAft>
        <a:defRPr sz="4000" b="1">
          <a:solidFill>
            <a:schemeClr val="tx1"/>
          </a:solidFill>
          <a:latin typeface="Verdana" pitchFamily="34" charset="0"/>
          <a:ea typeface="ＭＳ Ｐゴシック" charset="-128"/>
          <a:cs typeface="ＭＳ Ｐゴシック" charset="-128"/>
        </a:defRPr>
      </a:lvl3pPr>
      <a:lvl4pPr algn="ctr" rtl="0" eaLnBrk="0" fontAlgn="base" hangingPunct="0">
        <a:spcBef>
          <a:spcPct val="0"/>
        </a:spcBef>
        <a:spcAft>
          <a:spcPct val="0"/>
        </a:spcAft>
        <a:defRPr sz="4000" b="1">
          <a:solidFill>
            <a:schemeClr val="tx1"/>
          </a:solidFill>
          <a:latin typeface="Verdana" pitchFamily="34" charset="0"/>
          <a:ea typeface="ＭＳ Ｐゴシック" charset="-128"/>
          <a:cs typeface="ＭＳ Ｐゴシック" charset="-128"/>
        </a:defRPr>
      </a:lvl4pPr>
      <a:lvl5pPr algn="ctr" rtl="0" eaLnBrk="0" fontAlgn="base" hangingPunct="0">
        <a:spcBef>
          <a:spcPct val="0"/>
        </a:spcBef>
        <a:spcAft>
          <a:spcPct val="0"/>
        </a:spcAft>
        <a:defRPr sz="4000" b="1">
          <a:solidFill>
            <a:schemeClr val="tx1"/>
          </a:solidFill>
          <a:latin typeface="Verdana" pitchFamily="34" charset="0"/>
          <a:ea typeface="ＭＳ Ｐゴシック" charset="-128"/>
          <a:cs typeface="ＭＳ Ｐゴシック" charset="-128"/>
        </a:defRPr>
      </a:lvl5pPr>
      <a:lvl6pPr marL="457200" algn="ctr" rtl="0" fontAlgn="base">
        <a:spcBef>
          <a:spcPct val="0"/>
        </a:spcBef>
        <a:spcAft>
          <a:spcPct val="0"/>
        </a:spcAft>
        <a:defRPr sz="4000" b="1">
          <a:solidFill>
            <a:schemeClr val="tx1"/>
          </a:solidFill>
          <a:latin typeface="Verdana" pitchFamily="34" charset="0"/>
        </a:defRPr>
      </a:lvl6pPr>
      <a:lvl7pPr marL="914400" algn="ctr" rtl="0" fontAlgn="base">
        <a:spcBef>
          <a:spcPct val="0"/>
        </a:spcBef>
        <a:spcAft>
          <a:spcPct val="0"/>
        </a:spcAft>
        <a:defRPr sz="4000" b="1">
          <a:solidFill>
            <a:schemeClr val="tx1"/>
          </a:solidFill>
          <a:latin typeface="Verdana" pitchFamily="34" charset="0"/>
        </a:defRPr>
      </a:lvl7pPr>
      <a:lvl8pPr marL="1371600" algn="ctr" rtl="0" fontAlgn="base">
        <a:spcBef>
          <a:spcPct val="0"/>
        </a:spcBef>
        <a:spcAft>
          <a:spcPct val="0"/>
        </a:spcAft>
        <a:defRPr sz="4000" b="1">
          <a:solidFill>
            <a:schemeClr val="tx1"/>
          </a:solidFill>
          <a:latin typeface="Verdana" pitchFamily="34" charset="0"/>
        </a:defRPr>
      </a:lvl8pPr>
      <a:lvl9pPr marL="1828800" algn="ctr" rtl="0" fontAlgn="base">
        <a:spcBef>
          <a:spcPct val="0"/>
        </a:spcBef>
        <a:spcAft>
          <a:spcPct val="0"/>
        </a:spcAft>
        <a:defRPr sz="4000" b="1">
          <a:solidFill>
            <a:schemeClr val="tx1"/>
          </a:solidFill>
          <a:latin typeface="Verdana" pitchFamily="34" charset="0"/>
        </a:defRPr>
      </a:lvl9pPr>
    </p:titleStyle>
    <p:bodyStyle>
      <a:lvl1pPr marL="342900" indent="-342900" algn="l" rtl="0" eaLnBrk="0" fontAlgn="base" hangingPunct="0">
        <a:spcBef>
          <a:spcPct val="20000"/>
        </a:spcBef>
        <a:spcAft>
          <a:spcPct val="0"/>
        </a:spcAft>
        <a:buClr>
          <a:srgbClr val="FF0000"/>
        </a:buClr>
        <a:buFont typeface="Wingdings" pitchFamily="2" charset="2"/>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rgbClr val="FF0000"/>
        </a:buClr>
        <a:buFont typeface="Wingdings" pitchFamily="2" charset="2"/>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lr>
          <a:srgbClr val="FF0000"/>
        </a:buClr>
        <a:buFont typeface="Wingdings" pitchFamily="2" charset="2"/>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lr>
          <a:srgbClr val="FF0000"/>
        </a:buClr>
        <a:buFont typeface="Wingdings" pitchFamily="2" charset="2"/>
        <a:buChar char="§"/>
        <a:defRPr sz="1600">
          <a:solidFill>
            <a:schemeClr val="tx1"/>
          </a:solidFill>
          <a:latin typeface="+mn-lt"/>
          <a:ea typeface="ＭＳ Ｐゴシック" charset="-128"/>
        </a:defRPr>
      </a:lvl4pPr>
      <a:lvl5pPr marL="2057400" indent="-228600" algn="l" rtl="0" eaLnBrk="0" fontAlgn="base" hangingPunct="0">
        <a:spcBef>
          <a:spcPct val="20000"/>
        </a:spcBef>
        <a:spcAft>
          <a:spcPct val="0"/>
        </a:spcAft>
        <a:buClr>
          <a:srgbClr val="FF0000"/>
        </a:buClr>
        <a:buFont typeface="Wingdings" pitchFamily="2" charset="2"/>
        <a:buChar char="§"/>
        <a:defRPr sz="1400">
          <a:solidFill>
            <a:schemeClr val="tx1"/>
          </a:solidFill>
          <a:latin typeface="+mn-lt"/>
          <a:ea typeface="ＭＳ Ｐゴシック" charset="-128"/>
        </a:defRPr>
      </a:lvl5pPr>
      <a:lvl6pPr marL="2514600" indent="-228600" algn="l" rtl="0" fontAlgn="base">
        <a:spcBef>
          <a:spcPct val="20000"/>
        </a:spcBef>
        <a:spcAft>
          <a:spcPct val="0"/>
        </a:spcAft>
        <a:buClr>
          <a:srgbClr val="FF0000"/>
        </a:buClr>
        <a:buFont typeface="Wingdings" pitchFamily="2" charset="2"/>
        <a:buChar char="§"/>
        <a:defRPr sz="1400">
          <a:solidFill>
            <a:schemeClr val="tx1"/>
          </a:solidFill>
          <a:latin typeface="+mn-lt"/>
        </a:defRPr>
      </a:lvl6pPr>
      <a:lvl7pPr marL="2971800" indent="-228600" algn="l" rtl="0" fontAlgn="base">
        <a:spcBef>
          <a:spcPct val="20000"/>
        </a:spcBef>
        <a:spcAft>
          <a:spcPct val="0"/>
        </a:spcAft>
        <a:buClr>
          <a:srgbClr val="FF0000"/>
        </a:buClr>
        <a:buFont typeface="Wingdings" pitchFamily="2" charset="2"/>
        <a:buChar char="§"/>
        <a:defRPr sz="1400">
          <a:solidFill>
            <a:schemeClr val="tx1"/>
          </a:solidFill>
          <a:latin typeface="+mn-lt"/>
        </a:defRPr>
      </a:lvl7pPr>
      <a:lvl8pPr marL="3429000" indent="-228600" algn="l" rtl="0" fontAlgn="base">
        <a:spcBef>
          <a:spcPct val="20000"/>
        </a:spcBef>
        <a:spcAft>
          <a:spcPct val="0"/>
        </a:spcAft>
        <a:buClr>
          <a:srgbClr val="FF0000"/>
        </a:buClr>
        <a:buFont typeface="Wingdings" pitchFamily="2" charset="2"/>
        <a:buChar char="§"/>
        <a:defRPr sz="1400">
          <a:solidFill>
            <a:schemeClr val="tx1"/>
          </a:solidFill>
          <a:latin typeface="+mn-lt"/>
        </a:defRPr>
      </a:lvl8pPr>
      <a:lvl9pPr marL="3886200" indent="-228600" algn="l" rtl="0" fontAlgn="base">
        <a:spcBef>
          <a:spcPct val="20000"/>
        </a:spcBef>
        <a:spcAft>
          <a:spcPct val="0"/>
        </a:spcAft>
        <a:buClr>
          <a:srgbClr val="FF0000"/>
        </a:buClr>
        <a:buFont typeface="Wingdings" pitchFamily="2" charset="2"/>
        <a:buChar char="§"/>
        <a:defRPr sz="1400">
          <a:solidFill>
            <a:schemeClr val="tx1"/>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ctrTitle"/>
          </p:nvPr>
        </p:nvSpPr>
        <p:spPr/>
        <p:txBody>
          <a:bodyPr/>
          <a:lstStyle/>
          <a:p>
            <a:pPr eaLnBrk="1" hangingPunct="1"/>
            <a:r>
              <a:rPr lang="da-DK" sz="3600" dirty="0" smtClean="0"/>
              <a:t>Gaden er et hav af tegn – Lær at svømme!</a:t>
            </a:r>
            <a:endParaRPr lang="da-DK" sz="3200" dirty="0" smtClean="0"/>
          </a:p>
        </p:txBody>
      </p:sp>
      <p:sp>
        <p:nvSpPr>
          <p:cNvPr id="2052" name="Rectangle 3"/>
          <p:cNvSpPr>
            <a:spLocks noGrp="1" noChangeArrowheads="1"/>
          </p:cNvSpPr>
          <p:nvPr>
            <p:ph type="subTitle" idx="1"/>
          </p:nvPr>
        </p:nvSpPr>
        <p:spPr/>
        <p:txBody>
          <a:bodyPr/>
          <a:lstStyle/>
          <a:p>
            <a:pPr eaLnBrk="1" hangingPunct="1"/>
            <a:r>
              <a:rPr lang="da-DK" dirty="0" smtClean="0"/>
              <a:t>Ole Togeby</a:t>
            </a:r>
          </a:p>
          <a:p>
            <a:pPr eaLnBrk="1" hangingPunct="1"/>
            <a:r>
              <a:rPr lang="da-DK" dirty="0" smtClean="0"/>
              <a:t>Professor, dr. Phil.  Aarhus Universitet</a:t>
            </a:r>
          </a:p>
        </p:txBody>
      </p:sp>
      <p:sp>
        <p:nvSpPr>
          <p:cNvPr id="2" name="Tekstboks 1"/>
          <p:cNvSpPr txBox="1"/>
          <p:nvPr/>
        </p:nvSpPr>
        <p:spPr>
          <a:xfrm>
            <a:off x="3491880" y="6007398"/>
            <a:ext cx="4392488" cy="276999"/>
          </a:xfrm>
          <a:prstGeom prst="rect">
            <a:avLst/>
          </a:prstGeom>
          <a:noFill/>
        </p:spPr>
        <p:txBody>
          <a:bodyPr wrap="square" rtlCol="0">
            <a:spAutoFit/>
          </a:bodyPr>
          <a:lstStyle/>
          <a:p>
            <a:r>
              <a:rPr lang="da-DK" sz="1200" dirty="0" smtClean="0"/>
              <a:t>Denne </a:t>
            </a:r>
            <a:r>
              <a:rPr lang="da-DK" sz="1200" dirty="0" err="1" smtClean="0"/>
              <a:t>powerpoint</a:t>
            </a:r>
            <a:r>
              <a:rPr lang="da-DK" sz="1200" dirty="0" smtClean="0"/>
              <a:t> kan downloades  fra  www.oletogeby. dk   </a:t>
            </a:r>
            <a:endParaRPr lang="da-DK" sz="12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Husnavne og gadenavne</a:t>
            </a:r>
            <a:endParaRPr lang="da-DK" dirty="0"/>
          </a:p>
        </p:txBody>
      </p:sp>
      <p:pic>
        <p:nvPicPr>
          <p:cNvPr id="5" name="Pladsholder til indhold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225845" y="1817821"/>
            <a:ext cx="4242699" cy="3182024"/>
          </a:xfrm>
        </p:spPr>
      </p:pic>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1844824"/>
            <a:ext cx="4206695" cy="3155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kstboks 5"/>
          <p:cNvSpPr txBox="1"/>
          <p:nvPr/>
        </p:nvSpPr>
        <p:spPr>
          <a:xfrm>
            <a:off x="683568" y="5373216"/>
            <a:ext cx="8640960" cy="369332"/>
          </a:xfrm>
          <a:prstGeom prst="rect">
            <a:avLst/>
          </a:prstGeom>
          <a:noFill/>
        </p:spPr>
        <p:txBody>
          <a:bodyPr wrap="square" rtlCol="0">
            <a:spAutoFit/>
          </a:bodyPr>
          <a:lstStyle/>
          <a:p>
            <a:r>
              <a:rPr lang="da-DK" dirty="0" smtClean="0"/>
              <a:t>Ekspression                                                       Deklarationer</a:t>
            </a:r>
            <a:endParaRPr lang="da-DK" dirty="0"/>
          </a:p>
        </p:txBody>
      </p:sp>
    </p:spTree>
    <p:extLst>
      <p:ext uri="{BB962C8B-B14F-4D97-AF65-F5344CB8AC3E}">
        <p14:creationId xmlns:p14="http://schemas.microsoft.com/office/powerpoint/2010/main" val="31694925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Vejnavneskilte med stavefejl</a:t>
            </a:r>
            <a:endParaRPr lang="da-DK" dirty="0"/>
          </a:p>
        </p:txBody>
      </p:sp>
      <p:pic>
        <p:nvPicPr>
          <p:cNvPr id="5" name="Pladsholder til indhold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124075" y="1628775"/>
            <a:ext cx="4895850" cy="3671888"/>
          </a:xfrm>
        </p:spPr>
      </p:pic>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spTree>
    <p:extLst>
      <p:ext uri="{BB962C8B-B14F-4D97-AF65-F5344CB8AC3E}">
        <p14:creationId xmlns:p14="http://schemas.microsoft.com/office/powerpoint/2010/main" val="35235810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186633"/>
            <a:ext cx="4326314" cy="1143000"/>
          </a:xfrm>
        </p:spPr>
        <p:txBody>
          <a:bodyPr/>
          <a:lstStyle/>
          <a:p>
            <a:r>
              <a:rPr lang="da-DK" dirty="0" smtClean="0"/>
              <a:t>Unipizza</a:t>
            </a:r>
            <a:endParaRPr lang="da-DK" dirty="0"/>
          </a:p>
        </p:txBody>
      </p:sp>
      <p:pic>
        <p:nvPicPr>
          <p:cNvPr id="5" name="Pladsholder til indhold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24544" y="1628800"/>
            <a:ext cx="4895850" cy="3671888"/>
          </a:xfrm>
        </p:spPr>
      </p:pic>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6" name="Billed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0032" y="4395230"/>
            <a:ext cx="2952328" cy="2155005"/>
          </a:xfrm>
          <a:prstGeom prst="rect">
            <a:avLst/>
          </a:prstGeom>
        </p:spPr>
      </p:pic>
      <p:pic>
        <p:nvPicPr>
          <p:cNvPr id="7" name="Billed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65866" y="186633"/>
            <a:ext cx="3450550" cy="4208598"/>
          </a:xfrm>
          <a:prstGeom prst="rect">
            <a:avLst/>
          </a:prstGeom>
        </p:spPr>
      </p:pic>
    </p:spTree>
    <p:extLst>
      <p:ext uri="{BB962C8B-B14F-4D97-AF65-F5344CB8AC3E}">
        <p14:creationId xmlns:p14="http://schemas.microsoft.com/office/powerpoint/2010/main" val="24060637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Typer af tegn</a:t>
            </a:r>
            <a:endParaRPr lang="da-DK"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27584" y="1700808"/>
            <a:ext cx="7873854" cy="1452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4048" y="3212976"/>
            <a:ext cx="3600400" cy="284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552" y="3473705"/>
            <a:ext cx="1905439" cy="2322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15816" y="3473705"/>
            <a:ext cx="1803778" cy="2417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76199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Vilkårligt placerede tegn</a:t>
            </a:r>
            <a:endParaRPr lang="da-DK" dirty="0"/>
          </a:p>
        </p:txBody>
      </p:sp>
      <p:pic>
        <p:nvPicPr>
          <p:cNvPr id="5" name="Pladsholder til indhold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51520" y="1556792"/>
            <a:ext cx="6336704" cy="4106542"/>
          </a:xfrm>
        </p:spPr>
      </p:pic>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sp>
        <p:nvSpPr>
          <p:cNvPr id="7" name="Tekstboks 6"/>
          <p:cNvSpPr txBox="1"/>
          <p:nvPr/>
        </p:nvSpPr>
        <p:spPr>
          <a:xfrm>
            <a:off x="4139952" y="5949280"/>
            <a:ext cx="3672408" cy="369332"/>
          </a:xfrm>
          <a:prstGeom prst="rect">
            <a:avLst/>
          </a:prstGeom>
          <a:noFill/>
        </p:spPr>
        <p:txBody>
          <a:bodyPr wrap="square" rtlCol="0">
            <a:spAutoFit/>
          </a:bodyPr>
          <a:lstStyle/>
          <a:p>
            <a:r>
              <a:rPr lang="da-DK" dirty="0">
                <a:cs typeface="ＭＳ Ｐゴシック" charset="-128"/>
              </a:rPr>
              <a:t>Der er altså ikke brug for deiksis. </a:t>
            </a:r>
            <a:endParaRPr lang="da-DK" dirty="0"/>
          </a:p>
        </p:txBody>
      </p:sp>
    </p:spTree>
    <p:extLst>
      <p:ext uri="{BB962C8B-B14F-4D97-AF65-F5344CB8AC3E}">
        <p14:creationId xmlns:p14="http://schemas.microsoft.com/office/powerpoint/2010/main" val="27424672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Tegn på tegn </a:t>
            </a:r>
            <a:br>
              <a:rPr lang="da-DK" dirty="0" smtClean="0"/>
            </a:br>
            <a:r>
              <a:rPr lang="da-DK" sz="2000" b="0" dirty="0" smtClean="0"/>
              <a:t>ulovlig placering</a:t>
            </a:r>
            <a:endParaRPr lang="da-DK" b="0"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1126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699792" y="1403016"/>
            <a:ext cx="3312367" cy="4741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2397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Uautoriseret placering</a:t>
            </a:r>
            <a:endParaRPr lang="da-DK" dirty="0"/>
          </a:p>
        </p:txBody>
      </p:sp>
      <p:pic>
        <p:nvPicPr>
          <p:cNvPr id="5" name="Pladsholder til indhold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699792" y="1412776"/>
            <a:ext cx="3676188" cy="4354197"/>
          </a:xfrm>
        </p:spPr>
      </p:pic>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spTree>
    <p:extLst>
      <p:ext uri="{BB962C8B-B14F-4D97-AF65-F5344CB8AC3E}">
        <p14:creationId xmlns:p14="http://schemas.microsoft.com/office/powerpoint/2010/main" val="2134681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Metategn</a:t>
            </a:r>
            <a:br>
              <a:rPr lang="da-DK" dirty="0" smtClean="0"/>
            </a:br>
            <a:r>
              <a:rPr lang="da-DK" sz="2000" b="0" dirty="0" smtClean="0"/>
              <a:t>dobbelt nægtelse</a:t>
            </a:r>
            <a:endParaRPr lang="da-DK" b="0"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1229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915816" y="1628800"/>
            <a:ext cx="3321889" cy="4426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77726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Fodgængere henvises …</a:t>
            </a:r>
            <a:r>
              <a:rPr lang="da-DK" smtClean="0"/>
              <a:t/>
            </a:r>
            <a:br>
              <a:rPr lang="da-DK" smtClean="0"/>
            </a:br>
            <a:r>
              <a:rPr lang="da-DK" smtClean="0"/>
              <a:t>- fejlplacering</a:t>
            </a:r>
            <a:endParaRPr lang="da-DK"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614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83768" y="1412776"/>
            <a:ext cx="3456384" cy="4671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59779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Tegns placering</a:t>
            </a:r>
            <a:endParaRPr lang="da-DK"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37966" y="4509120"/>
            <a:ext cx="7500414" cy="1658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43573"/>
            <a:ext cx="1584325" cy="212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35696" y="1543574"/>
            <a:ext cx="1479945" cy="212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15641" y="1543574"/>
            <a:ext cx="1793920" cy="2129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20072" y="1489912"/>
            <a:ext cx="1360398" cy="1813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kstboks 4"/>
          <p:cNvSpPr txBox="1"/>
          <p:nvPr/>
        </p:nvSpPr>
        <p:spPr>
          <a:xfrm>
            <a:off x="0" y="3861048"/>
            <a:ext cx="8820472" cy="523220"/>
          </a:xfrm>
          <a:prstGeom prst="rect">
            <a:avLst/>
          </a:prstGeom>
          <a:noFill/>
        </p:spPr>
        <p:txBody>
          <a:bodyPr wrap="square" rtlCol="0">
            <a:spAutoFit/>
          </a:bodyPr>
          <a:lstStyle/>
          <a:p>
            <a:r>
              <a:rPr lang="da-DK" sz="1400" dirty="0" smtClean="0"/>
              <a:t>Færdselsskilt                orienteringsskilt        privat plakat                  metaskilt                   fejlplacering</a:t>
            </a:r>
          </a:p>
          <a:p>
            <a:r>
              <a:rPr lang="da-DK" sz="1400" dirty="0"/>
              <a:t> </a:t>
            </a:r>
            <a:r>
              <a:rPr lang="da-DK" sz="1400" dirty="0" smtClean="0"/>
              <a:t>                                    graffiti</a:t>
            </a:r>
            <a:endParaRPr lang="da-DK" sz="1400" dirty="0"/>
          </a:p>
        </p:txBody>
      </p:sp>
      <p:pic>
        <p:nvPicPr>
          <p:cNvPr id="5127"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48264" y="1489912"/>
            <a:ext cx="1440160" cy="1946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22263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b="0" kern="1200" dirty="0">
                <a:latin typeface="Arial" charset="0"/>
              </a:rPr>
              <a:t>Langelandsgade-Paludan-</a:t>
            </a:r>
            <a:r>
              <a:rPr lang="da-DK" b="0" kern="1200" dirty="0" err="1">
                <a:latin typeface="Arial" charset="0"/>
              </a:rPr>
              <a:t>Müllersvej</a:t>
            </a:r>
            <a:r>
              <a:rPr lang="da-DK" b="0" kern="1200" dirty="0">
                <a:latin typeface="Arial" charset="0"/>
              </a:rPr>
              <a:t>-Kaserneboulevarden.</a:t>
            </a:r>
            <a:endParaRPr lang="da-DK" dirty="0"/>
          </a:p>
        </p:txBody>
      </p:sp>
      <p:pic>
        <p:nvPicPr>
          <p:cNvPr id="6" name="Pladsholder til indhold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55576" y="1388267"/>
            <a:ext cx="6380466" cy="4728382"/>
          </a:xfrm>
        </p:spPr>
      </p:pic>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sp>
        <p:nvSpPr>
          <p:cNvPr id="7" name="Tekstboks 6"/>
          <p:cNvSpPr txBox="1"/>
          <p:nvPr/>
        </p:nvSpPr>
        <p:spPr>
          <a:xfrm>
            <a:off x="7308304" y="1628800"/>
            <a:ext cx="1944216" cy="2831544"/>
          </a:xfrm>
          <a:prstGeom prst="rect">
            <a:avLst/>
          </a:prstGeom>
          <a:noFill/>
        </p:spPr>
        <p:txBody>
          <a:bodyPr wrap="square" rtlCol="0">
            <a:spAutoFit/>
          </a:bodyPr>
          <a:lstStyle/>
          <a:p>
            <a:r>
              <a:rPr lang="da-DK" sz="1600" dirty="0">
                <a:cs typeface="ＭＳ Ｐゴシック" charset="-128"/>
              </a:rPr>
              <a:t>Der er i dette kryds over 25 tegn som man skal opfatte, forstå og forholde sig til hvis man vil færdes i krydset. Gør man ikke det, kommer man næppe helskindet gennem det.</a:t>
            </a:r>
            <a:endParaRPr lang="da-DK" sz="1600" dirty="0"/>
          </a:p>
          <a:p>
            <a:endParaRPr lang="da-DK" sz="1600" dirty="0"/>
          </a:p>
        </p:txBody>
      </p:sp>
    </p:spTree>
    <p:extLst>
      <p:ext uri="{BB962C8B-B14F-4D97-AF65-F5344CB8AC3E}">
        <p14:creationId xmlns:p14="http://schemas.microsoft.com/office/powerpoint/2010/main" val="39153692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Kunst er ikke kommunikative tegn</a:t>
            </a:r>
            <a:endParaRPr lang="da-DK"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5" name="Pladsholder til indhold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99592" y="1638030"/>
            <a:ext cx="3249165" cy="4332222"/>
          </a:xfrm>
          <a:prstGeom prst="rect">
            <a:avLst/>
          </a:prstGeom>
        </p:spPr>
      </p:pic>
      <p:sp>
        <p:nvSpPr>
          <p:cNvPr id="6" name="Tekstboks 5"/>
          <p:cNvSpPr txBox="1"/>
          <p:nvPr/>
        </p:nvSpPr>
        <p:spPr>
          <a:xfrm>
            <a:off x="4355976" y="1772816"/>
            <a:ext cx="4536504" cy="3139321"/>
          </a:xfrm>
          <a:prstGeom prst="rect">
            <a:avLst/>
          </a:prstGeom>
          <a:noFill/>
        </p:spPr>
        <p:txBody>
          <a:bodyPr wrap="square" rtlCol="0">
            <a:spAutoFit/>
          </a:bodyPr>
          <a:lstStyle/>
          <a:p>
            <a:r>
              <a:rPr lang="da-DK" dirty="0" smtClean="0"/>
              <a:t>Kunst er ikke et middel til kommunikation.</a:t>
            </a:r>
          </a:p>
          <a:p>
            <a:r>
              <a:rPr lang="da-DK" dirty="0" smtClean="0"/>
              <a:t>Kunst er </a:t>
            </a:r>
          </a:p>
          <a:p>
            <a:r>
              <a:rPr lang="da-DK" dirty="0" smtClean="0"/>
              <a:t>1. Et formål i sig selv,  </a:t>
            </a:r>
          </a:p>
          <a:p>
            <a:r>
              <a:rPr lang="da-DK" dirty="0" smtClean="0"/>
              <a:t>2. uden for kontekst</a:t>
            </a:r>
          </a:p>
          <a:p>
            <a:r>
              <a:rPr lang="da-DK" dirty="0" smtClean="0"/>
              <a:t>3. som om det var </a:t>
            </a:r>
            <a:r>
              <a:rPr lang="da-DK" dirty="0" err="1" smtClean="0"/>
              <a:t>konstativ</a:t>
            </a:r>
            <a:r>
              <a:rPr lang="da-DK" dirty="0" smtClean="0"/>
              <a:t>, </a:t>
            </a:r>
          </a:p>
          <a:p>
            <a:r>
              <a:rPr lang="da-DK" dirty="0" smtClean="0"/>
              <a:t>4. egentlig symptom på </a:t>
            </a:r>
            <a:r>
              <a:rPr lang="da-DK" dirty="0" err="1" smtClean="0"/>
              <a:t>TGs</a:t>
            </a:r>
            <a:r>
              <a:rPr lang="da-DK" dirty="0" smtClean="0"/>
              <a:t> evner</a:t>
            </a:r>
          </a:p>
          <a:p>
            <a:r>
              <a:rPr lang="da-DK" dirty="0" smtClean="0"/>
              <a:t>5. Hverken sandt eller relevant </a:t>
            </a:r>
          </a:p>
          <a:p>
            <a:r>
              <a:rPr lang="da-DK" dirty="0" smtClean="0"/>
              <a:t>6. Men fiktivt, sat frem til</a:t>
            </a:r>
          </a:p>
          <a:p>
            <a:r>
              <a:rPr lang="da-DK" dirty="0" smtClean="0"/>
              <a:t>7. Interesseløse smagsdommere</a:t>
            </a:r>
          </a:p>
          <a:p>
            <a:endParaRPr lang="da-DK" dirty="0" smtClean="0"/>
          </a:p>
          <a:p>
            <a:endParaRPr lang="da-DK" dirty="0"/>
          </a:p>
        </p:txBody>
      </p:sp>
    </p:spTree>
    <p:extLst>
      <p:ext uri="{BB962C8B-B14F-4D97-AF65-F5344CB8AC3E}">
        <p14:creationId xmlns:p14="http://schemas.microsoft.com/office/powerpoint/2010/main" val="8420798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Håndtegn</a:t>
            </a:r>
            <a:endParaRPr lang="da-DK"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268760"/>
            <a:ext cx="6733013" cy="5097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kstboks 4"/>
          <p:cNvSpPr txBox="1"/>
          <p:nvPr/>
        </p:nvSpPr>
        <p:spPr>
          <a:xfrm>
            <a:off x="6876256" y="1412776"/>
            <a:ext cx="2267744" cy="3416320"/>
          </a:xfrm>
          <a:prstGeom prst="rect">
            <a:avLst/>
          </a:prstGeom>
          <a:noFill/>
        </p:spPr>
        <p:txBody>
          <a:bodyPr wrap="square" rtlCol="0">
            <a:spAutoFit/>
          </a:bodyPr>
          <a:lstStyle/>
          <a:p>
            <a:r>
              <a:rPr lang="da-DK" dirty="0" smtClean="0"/>
              <a:t>Der er fundet ca. 20 helleristninger med håndtegn, altid  på gravsten som har vendt indad mod graven. De fire sten fra Sandagergård er fra Yngre </a:t>
            </a:r>
            <a:r>
              <a:rPr lang="da-DK" dirty="0" err="1" smtClean="0"/>
              <a:t>bronze-alder</a:t>
            </a:r>
            <a:r>
              <a:rPr lang="da-DK" dirty="0" smtClean="0"/>
              <a:t>, ca. 1000 </a:t>
            </a:r>
            <a:r>
              <a:rPr lang="da-DK" dirty="0" err="1" smtClean="0"/>
              <a:t>fvt</a:t>
            </a:r>
            <a:r>
              <a:rPr lang="da-DK" dirty="0" smtClean="0"/>
              <a:t>.</a:t>
            </a:r>
          </a:p>
          <a:p>
            <a:r>
              <a:rPr lang="da-DK" dirty="0" smtClean="0"/>
              <a:t>Graven har stået uden for et kulthus. </a:t>
            </a:r>
          </a:p>
          <a:p>
            <a:endParaRPr lang="da-DK" dirty="0"/>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0312" y="4533747"/>
            <a:ext cx="1659632" cy="2324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98919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Hvad er betydningen af håndtegn?</a:t>
            </a:r>
            <a:endParaRPr lang="da-DK"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6" name="Billed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9792" y="1484785"/>
            <a:ext cx="1883319" cy="2808312"/>
          </a:xfrm>
          <a:prstGeom prst="rect">
            <a:avLst/>
          </a:prstGeom>
        </p:spPr>
      </p:pic>
      <p:pic>
        <p:nvPicPr>
          <p:cNvPr id="7" name="Billed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6056" y="1586016"/>
            <a:ext cx="2664296" cy="2724264"/>
          </a:xfrm>
          <a:prstGeom prst="rect">
            <a:avLst/>
          </a:prstGeom>
        </p:spPr>
      </p:pic>
      <p:pic>
        <p:nvPicPr>
          <p:cNvPr id="13314"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0" y="1616947"/>
            <a:ext cx="2339752" cy="2632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kstboks 8"/>
          <p:cNvSpPr txBox="1"/>
          <p:nvPr/>
        </p:nvSpPr>
        <p:spPr>
          <a:xfrm>
            <a:off x="11099" y="4390548"/>
            <a:ext cx="8316416" cy="1754326"/>
          </a:xfrm>
          <a:prstGeom prst="rect">
            <a:avLst/>
          </a:prstGeom>
          <a:noFill/>
        </p:spPr>
        <p:txBody>
          <a:bodyPr wrap="square" rtlCol="0">
            <a:spAutoFit/>
          </a:bodyPr>
          <a:lstStyle/>
          <a:p>
            <a:r>
              <a:rPr lang="da-DK" dirty="0" smtClean="0"/>
              <a:t>Er de håndtegn hvor man kan kende tommelfingeren billeder af en venstrehånd (set fra håndryggen) eller en højrehånd (set fra håndfladen)?</a:t>
            </a:r>
          </a:p>
          <a:p>
            <a:r>
              <a:rPr lang="da-DK" dirty="0"/>
              <a:t> </a:t>
            </a:r>
            <a:r>
              <a:rPr lang="da-DK" dirty="0" smtClean="0"/>
              <a:t>Hvad betyder de fire streger? Er der et tegn eller to kombinerede tegn?</a:t>
            </a:r>
          </a:p>
          <a:p>
            <a:r>
              <a:rPr lang="da-DK" dirty="0"/>
              <a:t> </a:t>
            </a:r>
            <a:r>
              <a:rPr lang="da-DK" dirty="0" smtClean="0"/>
              <a:t>Hvem er adressaten?   Hvad er relevansen for dem</a:t>
            </a:r>
          </a:p>
          <a:p>
            <a:r>
              <a:rPr lang="da-DK" dirty="0"/>
              <a:t> </a:t>
            </a:r>
            <a:r>
              <a:rPr lang="da-DK" dirty="0" smtClean="0"/>
              <a:t>Hvad er handlingen? Af hvilken type: </a:t>
            </a:r>
          </a:p>
          <a:p>
            <a:r>
              <a:rPr lang="da-DK" dirty="0"/>
              <a:t> </a:t>
            </a:r>
            <a:r>
              <a:rPr lang="da-DK" dirty="0" smtClean="0"/>
              <a:t>                           ekspressiv, </a:t>
            </a:r>
            <a:r>
              <a:rPr lang="da-DK" dirty="0" err="1" smtClean="0"/>
              <a:t>konstativ</a:t>
            </a:r>
            <a:r>
              <a:rPr lang="da-DK" dirty="0" smtClean="0"/>
              <a:t>, regulativ eller en deklaration?</a:t>
            </a:r>
            <a:endParaRPr lang="da-DK" dirty="0"/>
          </a:p>
        </p:txBody>
      </p:sp>
    </p:spTree>
    <p:extLst>
      <p:ext uri="{BB962C8B-B14F-4D97-AF65-F5344CB8AC3E}">
        <p14:creationId xmlns:p14="http://schemas.microsoft.com/office/powerpoint/2010/main" val="34192863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sp>
        <p:nvSpPr>
          <p:cNvPr id="3" name="Pladsholder til indhold 2"/>
          <p:cNvSpPr>
            <a:spLocks noGrp="1"/>
          </p:cNvSpPr>
          <p:nvPr>
            <p:ph idx="1"/>
          </p:nvPr>
        </p:nvSpPr>
        <p:spPr/>
        <p:txBody>
          <a:bodyPr/>
          <a:lstStyle/>
          <a:p>
            <a:endParaRPr lang="da-DK"/>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spTree>
    <p:extLst>
      <p:ext uri="{BB962C8B-B14F-4D97-AF65-F5344CB8AC3E}">
        <p14:creationId xmlns:p14="http://schemas.microsoft.com/office/powerpoint/2010/main" val="32347902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Lyskurv:</a:t>
            </a:r>
            <a:br>
              <a:rPr lang="da-DK" dirty="0" smtClean="0"/>
            </a:br>
            <a:r>
              <a:rPr lang="da-DK" b="0" i="1" dirty="0" smtClean="0"/>
              <a:t>Stop stadigvæk!</a:t>
            </a:r>
            <a:endParaRPr lang="da-DK" b="0" i="1" dirty="0"/>
          </a:p>
        </p:txBody>
      </p:sp>
      <p:pic>
        <p:nvPicPr>
          <p:cNvPr id="5" name="Pladsholder til indhold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7544" y="1772816"/>
            <a:ext cx="2890526" cy="3671888"/>
          </a:xfrm>
        </p:spPr>
      </p:pic>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sp>
        <p:nvSpPr>
          <p:cNvPr id="6" name="Tekstboks 5"/>
          <p:cNvSpPr txBox="1"/>
          <p:nvPr/>
        </p:nvSpPr>
        <p:spPr>
          <a:xfrm>
            <a:off x="3721920" y="1469785"/>
            <a:ext cx="4968552" cy="4801314"/>
          </a:xfrm>
          <a:prstGeom prst="rect">
            <a:avLst/>
          </a:prstGeom>
          <a:noFill/>
        </p:spPr>
        <p:txBody>
          <a:bodyPr wrap="square" rtlCol="0">
            <a:spAutoFit/>
          </a:bodyPr>
          <a:lstStyle/>
          <a:p>
            <a:r>
              <a:rPr lang="da-DK" b="1" dirty="0" smtClean="0">
                <a:cs typeface="ＭＳ Ｐゴシック" charset="-128"/>
              </a:rPr>
              <a:t>X tæller som Y i konteksten K</a:t>
            </a:r>
          </a:p>
          <a:p>
            <a:r>
              <a:rPr lang="da-DK" dirty="0" smtClean="0">
                <a:cs typeface="ＭＳ Ｐゴシック" charset="-128"/>
              </a:rPr>
              <a:t>Forskellige </a:t>
            </a:r>
            <a:r>
              <a:rPr lang="da-DK" dirty="0">
                <a:cs typeface="ＭＳ Ｐゴシック" charset="-128"/>
              </a:rPr>
              <a:t>budskaber til forskellige adressater; </a:t>
            </a:r>
            <a:r>
              <a:rPr lang="da-DK" dirty="0" smtClean="0">
                <a:cs typeface="ＭＳ Ｐゴシック" charset="-128"/>
              </a:rPr>
              <a:t>Farve </a:t>
            </a:r>
            <a:r>
              <a:rPr lang="da-DK" dirty="0">
                <a:cs typeface="ＭＳ Ｐゴシック" charset="-128"/>
              </a:rPr>
              <a:t>og vertikal placering viser det samme, </a:t>
            </a:r>
            <a:r>
              <a:rPr lang="da-DK" dirty="0" smtClean="0">
                <a:cs typeface="ＭＳ Ｐゴシック" charset="-128"/>
              </a:rPr>
              <a:t>En </a:t>
            </a:r>
            <a:r>
              <a:rPr lang="da-DK" dirty="0">
                <a:cs typeface="ＭＳ Ｐゴシック" charset="-128"/>
              </a:rPr>
              <a:t>cyklus der i rækkefølge viser: </a:t>
            </a:r>
            <a:r>
              <a:rPr lang="da-DK" i="1" dirty="0">
                <a:cs typeface="ＭＳ Ｐゴシック" charset="-128"/>
              </a:rPr>
              <a:t>rødt - rødt og gult - gult - grønt - gult - rødt - rødt og gult ...</a:t>
            </a:r>
          </a:p>
          <a:p>
            <a:endParaRPr lang="da-DK" dirty="0" smtClean="0">
              <a:cs typeface="ＭＳ Ｐゴシック" charset="-128"/>
            </a:endParaRPr>
          </a:p>
          <a:p>
            <a:r>
              <a:rPr lang="da-DK" dirty="0" smtClean="0">
                <a:cs typeface="ＭＳ Ｐゴシック" charset="-128"/>
              </a:rPr>
              <a:t>Semiotisk </a:t>
            </a:r>
            <a:r>
              <a:rPr lang="da-DK" dirty="0">
                <a:cs typeface="ＭＳ Ｐゴシック" charset="-128"/>
              </a:rPr>
              <a:t>angiver tegnet enten-eller-kategorier ved konvention. </a:t>
            </a:r>
            <a:endParaRPr lang="da-DK" dirty="0" smtClean="0">
              <a:cs typeface="ＭＳ Ｐゴシック" charset="-128"/>
            </a:endParaRPr>
          </a:p>
          <a:p>
            <a:r>
              <a:rPr lang="da-DK" dirty="0" smtClean="0">
                <a:cs typeface="ＭＳ Ｐゴシック" charset="-128"/>
              </a:rPr>
              <a:t>Læg </a:t>
            </a:r>
            <a:r>
              <a:rPr lang="da-DK" dirty="0">
                <a:cs typeface="ＭＳ Ｐゴシック" charset="-128"/>
              </a:rPr>
              <a:t>mærke til at et rødt lys kun betyder: </a:t>
            </a:r>
            <a:r>
              <a:rPr lang="da-DK" i="1" dirty="0">
                <a:cs typeface="ＭＳ Ｐゴシック" charset="-128"/>
              </a:rPr>
              <a:t>Stop!</a:t>
            </a:r>
            <a:r>
              <a:rPr lang="da-DK" dirty="0">
                <a:cs typeface="ＭＳ Ｐゴシック" charset="-128"/>
              </a:rPr>
              <a:t> når det hænger i en lyskurv i et gadekryds; h</a:t>
            </a:r>
            <a:r>
              <a:rPr lang="da-DK" dirty="0" smtClean="0">
                <a:cs typeface="ＭＳ Ｐゴシック" charset="-128"/>
              </a:rPr>
              <a:t>vis </a:t>
            </a:r>
            <a:r>
              <a:rPr lang="da-DK" dirty="0">
                <a:cs typeface="ＭＳ Ｐゴシック" charset="-128"/>
              </a:rPr>
              <a:t>det havde hængt uden for et teater, havde det røde lys betydet: </a:t>
            </a:r>
            <a:r>
              <a:rPr lang="da-DK" i="1" dirty="0">
                <a:cs typeface="ＭＳ Ｐゴシック" charset="-128"/>
              </a:rPr>
              <a:t>Alt udsolgt!</a:t>
            </a:r>
            <a:r>
              <a:rPr lang="da-DK" dirty="0">
                <a:cs typeface="ＭＳ Ｐゴシック" charset="-128"/>
              </a:rPr>
              <a:t>, </a:t>
            </a:r>
            <a:r>
              <a:rPr lang="da-DK" dirty="0" smtClean="0">
                <a:cs typeface="ＭＳ Ｐゴシック" charset="-128"/>
              </a:rPr>
              <a:t> og </a:t>
            </a:r>
            <a:r>
              <a:rPr lang="da-DK" dirty="0">
                <a:cs typeface="ＭＳ Ｐゴシック" charset="-128"/>
              </a:rPr>
              <a:t>i vinduet på et bordel: </a:t>
            </a:r>
            <a:r>
              <a:rPr lang="da-DK" i="1" dirty="0">
                <a:cs typeface="ＭＳ Ｐゴシック" charset="-128"/>
              </a:rPr>
              <a:t>Åbent. </a:t>
            </a:r>
            <a:endParaRPr lang="da-DK" i="1" dirty="0" smtClean="0">
              <a:cs typeface="ＭＳ Ｐゴシック" charset="-128"/>
            </a:endParaRPr>
          </a:p>
          <a:p>
            <a:r>
              <a:rPr lang="da-DK" dirty="0" smtClean="0">
                <a:cs typeface="ＭＳ Ｐゴシック" charset="-128"/>
              </a:rPr>
              <a:t>Tegnets udtryksside, X er </a:t>
            </a:r>
            <a:r>
              <a:rPr lang="da-DK" dirty="0">
                <a:cs typeface="ＭＳ Ｐゴシック" charset="-128"/>
              </a:rPr>
              <a:t>altså en kombination af form og placering. </a:t>
            </a:r>
            <a:endParaRPr lang="da-DK" dirty="0" smtClean="0">
              <a:cs typeface="ＭＳ Ｐゴシック" charset="-128"/>
            </a:endParaRPr>
          </a:p>
          <a:p>
            <a:endParaRPr lang="da-DK" dirty="0"/>
          </a:p>
          <a:p>
            <a:endParaRPr lang="da-DK" dirty="0"/>
          </a:p>
        </p:txBody>
      </p:sp>
      <p:sp>
        <p:nvSpPr>
          <p:cNvPr id="7" name="Tekstboks 6"/>
          <p:cNvSpPr txBox="1"/>
          <p:nvPr/>
        </p:nvSpPr>
        <p:spPr>
          <a:xfrm>
            <a:off x="1547664" y="5717101"/>
            <a:ext cx="6768752" cy="369332"/>
          </a:xfrm>
          <a:prstGeom prst="rect">
            <a:avLst/>
          </a:prstGeom>
          <a:noFill/>
        </p:spPr>
        <p:txBody>
          <a:bodyPr wrap="square" rtlCol="0">
            <a:spAutoFit/>
          </a:bodyPr>
          <a:lstStyle/>
          <a:p>
            <a:r>
              <a:rPr lang="da-DK" dirty="0">
                <a:cs typeface="ＭＳ Ｐゴシック" charset="-128"/>
              </a:rPr>
              <a:t>Som tegnhandlingstype er lyskurve således </a:t>
            </a:r>
            <a:r>
              <a:rPr lang="da-DK" b="1" dirty="0" err="1" smtClean="0">
                <a:cs typeface="ＭＳ Ｐゴシック" charset="-128"/>
              </a:rPr>
              <a:t>regulative</a:t>
            </a:r>
            <a:endParaRPr lang="da-DK" b="1" dirty="0"/>
          </a:p>
        </p:txBody>
      </p:sp>
    </p:spTree>
    <p:extLst>
      <p:ext uri="{BB962C8B-B14F-4D97-AF65-F5344CB8AC3E}">
        <p14:creationId xmlns:p14="http://schemas.microsoft.com/office/powerpoint/2010/main" val="5457531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Højresvingsarm: </a:t>
            </a:r>
            <a:br>
              <a:rPr lang="da-DK" dirty="0" smtClean="0"/>
            </a:br>
            <a:r>
              <a:rPr lang="da-DK" sz="3200" b="0" i="1" dirty="0" smtClean="0"/>
              <a:t>Jeg har til hensigt at dreje til højre</a:t>
            </a:r>
            <a:endParaRPr lang="da-DK" sz="3200" b="0" i="1" dirty="0"/>
          </a:p>
        </p:txBody>
      </p:sp>
      <p:pic>
        <p:nvPicPr>
          <p:cNvPr id="5" name="Pladsholder til indhold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131581" y="1628775"/>
            <a:ext cx="2880838" cy="3671888"/>
          </a:xfrm>
        </p:spPr>
      </p:pic>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sp>
        <p:nvSpPr>
          <p:cNvPr id="6" name="Tekstboks 5"/>
          <p:cNvSpPr txBox="1"/>
          <p:nvPr/>
        </p:nvSpPr>
        <p:spPr>
          <a:xfrm>
            <a:off x="2483768" y="5517232"/>
            <a:ext cx="4248472" cy="369332"/>
          </a:xfrm>
          <a:prstGeom prst="rect">
            <a:avLst/>
          </a:prstGeom>
          <a:noFill/>
        </p:spPr>
        <p:txBody>
          <a:bodyPr wrap="square" rtlCol="0">
            <a:spAutoFit/>
          </a:bodyPr>
          <a:lstStyle/>
          <a:p>
            <a:r>
              <a:rPr lang="da-DK" dirty="0">
                <a:cs typeface="ＭＳ Ｐゴシック" charset="-128"/>
              </a:rPr>
              <a:t>Budskabet er </a:t>
            </a:r>
            <a:r>
              <a:rPr lang="da-DK" b="1" dirty="0">
                <a:cs typeface="ＭＳ Ｐゴシック" charset="-128"/>
              </a:rPr>
              <a:t>ekspressiv handling</a:t>
            </a:r>
            <a:endParaRPr lang="da-DK" b="1" dirty="0"/>
          </a:p>
        </p:txBody>
      </p:sp>
    </p:spTree>
    <p:extLst>
      <p:ext uri="{BB962C8B-B14F-4D97-AF65-F5344CB8AC3E}">
        <p14:creationId xmlns:p14="http://schemas.microsoft.com/office/powerpoint/2010/main" val="14681999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Trafikskilt:</a:t>
            </a:r>
            <a:br>
              <a:rPr lang="da-DK" dirty="0" smtClean="0"/>
            </a:br>
            <a:r>
              <a:rPr lang="da-DK" sz="2400" b="0" i="1" kern="1200" dirty="0">
                <a:latin typeface="Arial" charset="0"/>
              </a:rPr>
              <a:t>Der er vejarbejde </a:t>
            </a:r>
            <a:r>
              <a:rPr lang="da-DK" sz="2400" b="0" i="1" kern="1200" dirty="0" smtClean="0">
                <a:latin typeface="Arial" charset="0"/>
              </a:rPr>
              <a:t>og </a:t>
            </a:r>
            <a:r>
              <a:rPr lang="da-DK" sz="2400" b="0" i="1" kern="1200" dirty="0" err="1">
                <a:latin typeface="Arial" charset="0"/>
              </a:rPr>
              <a:t>indsnævnet</a:t>
            </a:r>
            <a:r>
              <a:rPr lang="da-DK" sz="2400" b="0" i="1" kern="1200" dirty="0">
                <a:latin typeface="Arial" charset="0"/>
              </a:rPr>
              <a:t> </a:t>
            </a:r>
            <a:r>
              <a:rPr lang="da-DK" sz="2400" b="0" i="1" kern="1200" dirty="0" smtClean="0">
                <a:latin typeface="Arial" charset="0"/>
              </a:rPr>
              <a:t>vej </a:t>
            </a:r>
            <a:r>
              <a:rPr lang="da-DK" sz="2400" b="0" i="1" kern="1200" dirty="0">
                <a:latin typeface="Arial" charset="0"/>
              </a:rPr>
              <a:t>forude for dig</a:t>
            </a:r>
            <a:endParaRPr lang="da-DK" sz="2400" dirty="0"/>
          </a:p>
        </p:txBody>
      </p:sp>
      <p:pic>
        <p:nvPicPr>
          <p:cNvPr id="5" name="Pladsholder til indhold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203001" y="1628775"/>
            <a:ext cx="2737997" cy="3671888"/>
          </a:xfrm>
        </p:spPr>
      </p:pic>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sp>
        <p:nvSpPr>
          <p:cNvPr id="6" name="Tekstboks 5"/>
          <p:cNvSpPr txBox="1"/>
          <p:nvPr/>
        </p:nvSpPr>
        <p:spPr>
          <a:xfrm>
            <a:off x="2051720" y="5589240"/>
            <a:ext cx="5688632" cy="646331"/>
          </a:xfrm>
          <a:prstGeom prst="rect">
            <a:avLst/>
          </a:prstGeom>
          <a:noFill/>
        </p:spPr>
        <p:txBody>
          <a:bodyPr wrap="square" rtlCol="0">
            <a:spAutoFit/>
          </a:bodyPr>
          <a:lstStyle/>
          <a:p>
            <a:r>
              <a:rPr lang="da-DK" dirty="0">
                <a:cs typeface="ＭＳ Ｐゴシック" charset="-128"/>
              </a:rPr>
              <a:t>S</a:t>
            </a:r>
            <a:r>
              <a:rPr lang="da-DK" dirty="0" smtClean="0">
                <a:cs typeface="ＭＳ Ｐゴシック" charset="-128"/>
              </a:rPr>
              <a:t>om </a:t>
            </a:r>
            <a:r>
              <a:rPr lang="da-DK" dirty="0">
                <a:cs typeface="ＭＳ Ｐゴシック" charset="-128"/>
              </a:rPr>
              <a:t>handling er det en advarsel, ikke en regulering, dvs. en </a:t>
            </a:r>
            <a:r>
              <a:rPr lang="da-DK" b="1" dirty="0">
                <a:cs typeface="ＭＳ Ｐゴシック" charset="-128"/>
              </a:rPr>
              <a:t>konstaterende tegnhandling</a:t>
            </a:r>
            <a:endParaRPr lang="da-DK" b="1" dirty="0"/>
          </a:p>
        </p:txBody>
      </p:sp>
    </p:spTree>
    <p:extLst>
      <p:ext uri="{BB962C8B-B14F-4D97-AF65-F5344CB8AC3E}">
        <p14:creationId xmlns:p14="http://schemas.microsoft.com/office/powerpoint/2010/main" val="9707022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
            </a:r>
            <a:br>
              <a:rPr lang="da-DK" dirty="0" smtClean="0"/>
            </a:br>
            <a:r>
              <a:rPr lang="da-DK" dirty="0"/>
              <a:t/>
            </a:r>
            <a:br>
              <a:rPr lang="da-DK" dirty="0"/>
            </a:br>
            <a:r>
              <a:rPr lang="da-DK" dirty="0" smtClean="0"/>
              <a:t>Forgængerovergang:</a:t>
            </a:r>
            <a:br>
              <a:rPr lang="da-DK" dirty="0" smtClean="0"/>
            </a:br>
            <a:r>
              <a:rPr lang="da-DK" sz="2000" b="0" i="1" kern="1200" dirty="0">
                <a:latin typeface="Arial" charset="0"/>
              </a:rPr>
              <a:t>dette er og skal være et sted hvor fodgængere må og skal gå</a:t>
            </a:r>
            <a:r>
              <a:rPr lang="da-DK" sz="2000" b="0" kern="1200" dirty="0">
                <a:latin typeface="Arial" charset="0"/>
              </a:rPr>
              <a:t>, og </a:t>
            </a:r>
            <a:r>
              <a:rPr lang="da-DK" sz="2000" b="0" i="1" kern="1200" dirty="0">
                <a:latin typeface="Arial" charset="0"/>
              </a:rPr>
              <a:t>hvor bilister skal holde tilbage for dem</a:t>
            </a:r>
            <a:r>
              <a:rPr lang="da-DK" sz="2000" b="0" kern="1200" dirty="0">
                <a:latin typeface="Arial" charset="0"/>
              </a:rPr>
              <a:t>. </a:t>
            </a:r>
            <a:r>
              <a:rPr lang="da-DK" sz="2000" dirty="0"/>
              <a:t/>
            </a:r>
            <a:br>
              <a:rPr lang="da-DK" sz="2000" dirty="0"/>
            </a:br>
            <a:r>
              <a:rPr lang="da-DK" dirty="0" smtClean="0"/>
              <a:t/>
            </a:r>
            <a:br>
              <a:rPr lang="da-DK" dirty="0" smtClean="0"/>
            </a:br>
            <a:endParaRPr lang="da-DK"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717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95536" y="2204864"/>
            <a:ext cx="2520280" cy="3406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Billed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1869" y="2276872"/>
            <a:ext cx="4602752" cy="3384376"/>
          </a:xfrm>
          <a:prstGeom prst="rect">
            <a:avLst/>
          </a:prstGeom>
        </p:spPr>
      </p:pic>
      <p:sp>
        <p:nvSpPr>
          <p:cNvPr id="6" name="Tekstboks 5"/>
          <p:cNvSpPr txBox="1"/>
          <p:nvPr/>
        </p:nvSpPr>
        <p:spPr>
          <a:xfrm>
            <a:off x="539552" y="5805264"/>
            <a:ext cx="7272808" cy="369332"/>
          </a:xfrm>
          <a:prstGeom prst="rect">
            <a:avLst/>
          </a:prstGeom>
          <a:noFill/>
        </p:spPr>
        <p:txBody>
          <a:bodyPr wrap="square" rtlCol="0">
            <a:spAutoFit/>
          </a:bodyPr>
          <a:lstStyle/>
          <a:p>
            <a:endParaRPr lang="da-DK" dirty="0"/>
          </a:p>
        </p:txBody>
      </p:sp>
      <p:sp>
        <p:nvSpPr>
          <p:cNvPr id="7" name="Tekstboks 6"/>
          <p:cNvSpPr txBox="1"/>
          <p:nvPr/>
        </p:nvSpPr>
        <p:spPr>
          <a:xfrm>
            <a:off x="1619672" y="5805264"/>
            <a:ext cx="6696744" cy="461665"/>
          </a:xfrm>
          <a:prstGeom prst="rect">
            <a:avLst/>
          </a:prstGeom>
          <a:noFill/>
        </p:spPr>
        <p:txBody>
          <a:bodyPr wrap="square" rtlCol="0">
            <a:spAutoFit/>
          </a:bodyPr>
          <a:lstStyle/>
          <a:p>
            <a:r>
              <a:rPr lang="da-DK" sz="1200" dirty="0">
                <a:cs typeface="ＭＳ Ｐゴシック" charset="-128"/>
              </a:rPr>
              <a:t>Som handling er fodgængerfeltet både </a:t>
            </a:r>
            <a:r>
              <a:rPr lang="da-DK" sz="1200" dirty="0" err="1">
                <a:cs typeface="ＭＳ Ｐゴシック" charset="-128"/>
              </a:rPr>
              <a:t>expressivt</a:t>
            </a:r>
            <a:r>
              <a:rPr lang="da-DK" sz="1200" dirty="0">
                <a:cs typeface="ＭＳ Ｐゴシック" charset="-128"/>
              </a:rPr>
              <a:t>, konstaterende, regulerende, dvs. det man kan kalde en </a:t>
            </a:r>
            <a:r>
              <a:rPr lang="da-DK" sz="1200" b="1" dirty="0">
                <a:cs typeface="ＭＳ Ｐゴシック" charset="-128"/>
              </a:rPr>
              <a:t>deklaration;</a:t>
            </a:r>
            <a:r>
              <a:rPr lang="da-DK" sz="1200" dirty="0">
                <a:cs typeface="ＭＳ Ｐゴシック" charset="-128"/>
              </a:rPr>
              <a:t> den fortæller trafikanterne hvilken status det markerede stykke gade har</a:t>
            </a:r>
            <a:endParaRPr lang="da-DK" sz="1200" dirty="0"/>
          </a:p>
        </p:txBody>
      </p:sp>
    </p:spTree>
    <p:extLst>
      <p:ext uri="{BB962C8B-B14F-4D97-AF65-F5344CB8AC3E}">
        <p14:creationId xmlns:p14="http://schemas.microsoft.com/office/powerpoint/2010/main" val="3445556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
            </a:r>
            <a:br>
              <a:rPr lang="da-DK" dirty="0" smtClean="0"/>
            </a:br>
            <a:r>
              <a:rPr lang="da-DK" dirty="0" smtClean="0"/>
              <a:t>Kantstene:</a:t>
            </a:r>
            <a:br>
              <a:rPr lang="da-DK" dirty="0" smtClean="0"/>
            </a:br>
            <a:r>
              <a:rPr lang="da-DK" sz="1800" b="0" i="1" dirty="0" smtClean="0"/>
              <a:t>til venstre er der kørebane, i midten cykelsti og til højre fortov</a:t>
            </a:r>
            <a:r>
              <a:rPr lang="da-DK" dirty="0" smtClean="0"/>
              <a:t/>
            </a:r>
            <a:br>
              <a:rPr lang="da-DK" dirty="0" smtClean="0"/>
            </a:br>
            <a:endParaRPr lang="da-DK"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3076"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74287" y="2060848"/>
            <a:ext cx="7514137"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kstboks 5"/>
          <p:cNvSpPr txBox="1"/>
          <p:nvPr/>
        </p:nvSpPr>
        <p:spPr>
          <a:xfrm>
            <a:off x="539552" y="4653136"/>
            <a:ext cx="8712968" cy="1600438"/>
          </a:xfrm>
          <a:prstGeom prst="rect">
            <a:avLst/>
          </a:prstGeom>
          <a:noFill/>
        </p:spPr>
        <p:txBody>
          <a:bodyPr wrap="square" rtlCol="0">
            <a:spAutoFit/>
          </a:bodyPr>
          <a:lstStyle/>
          <a:p>
            <a:r>
              <a:rPr lang="da-DK" sz="1600" dirty="0" smtClean="0">
                <a:cs typeface="ＭＳ Ｐゴシック" charset="-128"/>
              </a:rPr>
              <a:t>Kantstene, asfalt og fliser </a:t>
            </a:r>
            <a:r>
              <a:rPr lang="da-DK" sz="1600" dirty="0">
                <a:cs typeface="ＭＳ Ｐゴシック" charset="-128"/>
              </a:rPr>
              <a:t>er en deklaration om hvor der er og skal være hhv. </a:t>
            </a:r>
            <a:r>
              <a:rPr lang="da-DK" sz="1600" dirty="0" smtClean="0">
                <a:cs typeface="ＭＳ Ｐゴシック" charset="-128"/>
              </a:rPr>
              <a:t>kørebane, cykelsti </a:t>
            </a:r>
            <a:r>
              <a:rPr lang="da-DK" sz="1600" dirty="0">
                <a:cs typeface="ＭＳ Ｐゴシック" charset="-128"/>
              </a:rPr>
              <a:t>og fortov.  </a:t>
            </a:r>
            <a:r>
              <a:rPr lang="da-DK" sz="1600" dirty="0" smtClean="0">
                <a:cs typeface="ＭＳ Ｐゴシック" charset="-128"/>
              </a:rPr>
              <a:t>Også </a:t>
            </a:r>
            <a:r>
              <a:rPr lang="da-DK" sz="1600" dirty="0">
                <a:cs typeface="ＭＳ Ｐゴシック" charset="-128"/>
              </a:rPr>
              <a:t>hækken er en deklaration der markerer skellet mellem den offentlige gade (med kørebane, cykelsti og fortov) og den private have (med græs</a:t>
            </a:r>
            <a:r>
              <a:rPr lang="da-DK" sz="1600" dirty="0" smtClean="0">
                <a:cs typeface="ＭＳ Ｐゴシック" charset="-128"/>
              </a:rPr>
              <a:t>). </a:t>
            </a:r>
            <a:r>
              <a:rPr lang="da-DK" sz="1600" dirty="0">
                <a:cs typeface="ＭＳ Ｐゴシック" charset="-128"/>
              </a:rPr>
              <a:t>Deklarationer hviler på magt og status. Det er kun vejmyndighederne der må bygge kantstene, og det er kun grundejere der må plante hække. </a:t>
            </a:r>
            <a:endParaRPr lang="da-DK" sz="1600" dirty="0"/>
          </a:p>
          <a:p>
            <a:endParaRPr lang="da-DK" dirty="0"/>
          </a:p>
        </p:txBody>
      </p:sp>
    </p:spTree>
    <p:extLst>
      <p:ext uri="{BB962C8B-B14F-4D97-AF65-F5344CB8AC3E}">
        <p14:creationId xmlns:p14="http://schemas.microsoft.com/office/powerpoint/2010/main" val="1454335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3204" y="172542"/>
            <a:ext cx="8229600" cy="1143000"/>
          </a:xfrm>
        </p:spPr>
        <p:txBody>
          <a:bodyPr/>
          <a:lstStyle/>
          <a:p>
            <a:r>
              <a:rPr lang="da-DK" dirty="0" smtClean="0"/>
              <a:t>Tegn er sociale handlinger</a:t>
            </a:r>
            <a:br>
              <a:rPr lang="da-DK" dirty="0" smtClean="0"/>
            </a:br>
            <a:r>
              <a:rPr lang="da-DK" sz="2400" b="0" dirty="0" smtClean="0"/>
              <a:t>med </a:t>
            </a:r>
            <a:r>
              <a:rPr lang="da-DK" sz="2400" b="0" dirty="0" err="1" smtClean="0"/>
              <a:t>direction</a:t>
            </a:r>
            <a:r>
              <a:rPr lang="da-DK" sz="2400" b="0" dirty="0" smtClean="0"/>
              <a:t> of </a:t>
            </a:r>
            <a:r>
              <a:rPr lang="da-DK" sz="2400" b="0" dirty="0" err="1" smtClean="0"/>
              <a:t>fit</a:t>
            </a:r>
            <a:endParaRPr lang="da-DK" b="0"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99592" y="3933056"/>
            <a:ext cx="7851006" cy="1811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ladsholder til indhold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251520" y="1268760"/>
            <a:ext cx="1637642" cy="2080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ladsholder til indhold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2214132" y="1268760"/>
            <a:ext cx="1632153" cy="2080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39952" y="1297663"/>
            <a:ext cx="1584175" cy="2123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40152" y="1315542"/>
            <a:ext cx="2892077" cy="2125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kstboks 7"/>
          <p:cNvSpPr txBox="1"/>
          <p:nvPr/>
        </p:nvSpPr>
        <p:spPr>
          <a:xfrm>
            <a:off x="251520" y="3573016"/>
            <a:ext cx="8712968" cy="369332"/>
          </a:xfrm>
          <a:prstGeom prst="rect">
            <a:avLst/>
          </a:prstGeom>
          <a:noFill/>
        </p:spPr>
        <p:txBody>
          <a:bodyPr wrap="square" rtlCol="0">
            <a:spAutoFit/>
          </a:bodyPr>
          <a:lstStyle/>
          <a:p>
            <a:r>
              <a:rPr lang="da-DK" dirty="0" smtClean="0"/>
              <a:t>Regulativ               Ekspressiv              </a:t>
            </a:r>
            <a:r>
              <a:rPr lang="da-DK" dirty="0" err="1" smtClean="0"/>
              <a:t>Konstativ</a:t>
            </a:r>
            <a:r>
              <a:rPr lang="da-DK" dirty="0" smtClean="0"/>
              <a:t>              Deklaration </a:t>
            </a:r>
            <a:endParaRPr lang="da-DK" dirty="0"/>
          </a:p>
        </p:txBody>
      </p:sp>
    </p:spTree>
    <p:extLst>
      <p:ext uri="{BB962C8B-B14F-4D97-AF65-F5344CB8AC3E}">
        <p14:creationId xmlns:p14="http://schemas.microsoft.com/office/powerpoint/2010/main" val="5345395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pic>
        <p:nvPicPr>
          <p:cNvPr id="5" name="Pladsholder til indhold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24075" y="1628775"/>
            <a:ext cx="4895850" cy="3671888"/>
          </a:xfrm>
        </p:spPr>
      </p:pic>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spTree>
    <p:extLst>
      <p:ext uri="{BB962C8B-B14F-4D97-AF65-F5344CB8AC3E}">
        <p14:creationId xmlns:p14="http://schemas.microsoft.com/office/powerpoint/2010/main" val="2432067096"/>
      </p:ext>
    </p:extLst>
  </p:cSld>
  <p:clrMapOvr>
    <a:masterClrMapping/>
  </p:clrMapOvr>
</p:sld>
</file>

<file path=ppt/theme/theme1.xml><?xml version="1.0" encoding="utf-8"?>
<a:theme xmlns:a="http://schemas.openxmlformats.org/drawingml/2006/main" name="AU design">
  <a:themeElements>
    <a:clrScheme name="AU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U design">
      <a:majorFont>
        <a:latin typeface="Verdana"/>
        <a:ea typeface=""/>
        <a:cs typeface=""/>
      </a:majorFont>
      <a:minorFont>
        <a:latin typeface="Verdana"/>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U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U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U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U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U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U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U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U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U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U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U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Kontor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ontor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21108</TotalTime>
  <Words>2988</Words>
  <Application>Microsoft Office PowerPoint</Application>
  <PresentationFormat>Skærmshow (4:3)</PresentationFormat>
  <Paragraphs>187</Paragraphs>
  <Slides>23</Slides>
  <Notes>18</Notes>
  <HiddenSlides>0</HiddenSlides>
  <MMClips>0</MMClips>
  <ScaleCrop>false</ScaleCrop>
  <HeadingPairs>
    <vt:vector size="6" baseType="variant">
      <vt:variant>
        <vt:lpstr>Benyttede skrifttyper</vt:lpstr>
      </vt:variant>
      <vt:variant>
        <vt:i4>5</vt:i4>
      </vt:variant>
      <vt:variant>
        <vt:lpstr>Tema</vt:lpstr>
      </vt:variant>
      <vt:variant>
        <vt:i4>1</vt:i4>
      </vt:variant>
      <vt:variant>
        <vt:lpstr>Diastitler</vt:lpstr>
      </vt:variant>
      <vt:variant>
        <vt:i4>23</vt:i4>
      </vt:variant>
    </vt:vector>
  </HeadingPairs>
  <TitlesOfParts>
    <vt:vector size="29" baseType="lpstr">
      <vt:lpstr>Arial</vt:lpstr>
      <vt:lpstr>Futura Medium</vt:lpstr>
      <vt:lpstr>Wingdings</vt:lpstr>
      <vt:lpstr>ＭＳ Ｐゴシック</vt:lpstr>
      <vt:lpstr>Verdana</vt:lpstr>
      <vt:lpstr>AU design</vt:lpstr>
      <vt:lpstr>Gaden er et hav af tegn – Lær at svømme!</vt:lpstr>
      <vt:lpstr>Langelandsgade-Paludan-Müllersvej-Kaserneboulevarden.</vt:lpstr>
      <vt:lpstr>Lyskurv: Stop stadigvæk!</vt:lpstr>
      <vt:lpstr>Højresvingsarm:  Jeg har til hensigt at dreje til højre</vt:lpstr>
      <vt:lpstr>Trafikskilt: Der er vejarbejde og indsnævnet vej forude for dig</vt:lpstr>
      <vt:lpstr>  Forgængerovergang: dette er og skal være et sted hvor fodgængere må og skal gå, og hvor bilister skal holde tilbage for dem.   </vt:lpstr>
      <vt:lpstr> Kantstene: til venstre er der kørebane, i midten cykelsti og til højre fortov </vt:lpstr>
      <vt:lpstr>Tegn er sociale handlinger med direction of fit</vt:lpstr>
      <vt:lpstr>PowerPoint-præsentation</vt:lpstr>
      <vt:lpstr>Husnavne og gadenavne</vt:lpstr>
      <vt:lpstr>Vejnavneskilte med stavefejl</vt:lpstr>
      <vt:lpstr>Unipizza</vt:lpstr>
      <vt:lpstr>Typer af tegn</vt:lpstr>
      <vt:lpstr>Vilkårligt placerede tegn</vt:lpstr>
      <vt:lpstr>Tegn på tegn  ulovlig placering</vt:lpstr>
      <vt:lpstr>Uautoriseret placering</vt:lpstr>
      <vt:lpstr>Metategn dobbelt nægtelse</vt:lpstr>
      <vt:lpstr>Fodgængere henvises … - fejlplacering</vt:lpstr>
      <vt:lpstr>Tegns placering</vt:lpstr>
      <vt:lpstr>Kunst er ikke kommunikative tegn</vt:lpstr>
      <vt:lpstr>Håndtegn</vt:lpstr>
      <vt:lpstr>Hvad er betydningen af håndtegn?</vt:lpstr>
      <vt:lpstr>PowerPoint-præsentation</vt:lpstr>
    </vt:vector>
  </TitlesOfParts>
  <Company>Aarhus Universitet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Tekstkomposition</dc:title>
  <dc:creator>Ole Togeby</dc:creator>
  <cp:lastModifiedBy>Ole Togeby</cp:lastModifiedBy>
  <cp:revision>193</cp:revision>
  <cp:lastPrinted>2017-05-04T15:56:48Z</cp:lastPrinted>
  <dcterms:created xsi:type="dcterms:W3CDTF">2005-09-07T13:38:28Z</dcterms:created>
  <dcterms:modified xsi:type="dcterms:W3CDTF">2017-05-04T16:12:37Z</dcterms:modified>
</cp:coreProperties>
</file>