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1"/>
  </p:notesMasterIdLst>
  <p:handoutMasterIdLst>
    <p:handoutMasterId r:id="rId42"/>
  </p:handoutMasterIdLst>
  <p:sldIdLst>
    <p:sldId id="257" r:id="rId2"/>
    <p:sldId id="258" r:id="rId3"/>
    <p:sldId id="259" r:id="rId4"/>
    <p:sldId id="260" r:id="rId5"/>
    <p:sldId id="261" r:id="rId6"/>
    <p:sldId id="262" r:id="rId7"/>
    <p:sldId id="263" r:id="rId8"/>
    <p:sldId id="264" r:id="rId9"/>
    <p:sldId id="265" r:id="rId10"/>
    <p:sldId id="266" r:id="rId11"/>
    <p:sldId id="267" r:id="rId12"/>
    <p:sldId id="277" r:id="rId13"/>
    <p:sldId id="278" r:id="rId14"/>
    <p:sldId id="279" r:id="rId15"/>
    <p:sldId id="280" r:id="rId16"/>
    <p:sldId id="281" r:id="rId17"/>
    <p:sldId id="268" r:id="rId18"/>
    <p:sldId id="269" r:id="rId19"/>
    <p:sldId id="270" r:id="rId20"/>
    <p:sldId id="294" r:id="rId21"/>
    <p:sldId id="295" r:id="rId22"/>
    <p:sldId id="296" r:id="rId23"/>
    <p:sldId id="271" r:id="rId24"/>
    <p:sldId id="272" r:id="rId25"/>
    <p:sldId id="273" r:id="rId26"/>
    <p:sldId id="274" r:id="rId27"/>
    <p:sldId id="275" r:id="rId28"/>
    <p:sldId id="282" r:id="rId29"/>
    <p:sldId id="283" r:id="rId30"/>
    <p:sldId id="284" r:id="rId31"/>
    <p:sldId id="285" r:id="rId32"/>
    <p:sldId id="286" r:id="rId33"/>
    <p:sldId id="287" r:id="rId34"/>
    <p:sldId id="288" r:id="rId35"/>
    <p:sldId id="290" r:id="rId36"/>
    <p:sldId id="291" r:id="rId37"/>
    <p:sldId id="292" r:id="rId38"/>
    <p:sldId id="293" r:id="rId39"/>
    <p:sldId id="276" r:id="rId40"/>
  </p:sldIdLst>
  <p:sldSz cx="9144000" cy="6858000" type="screen4x3"/>
  <p:notesSz cx="6808788" cy="9940925"/>
  <p:defaultTextStyle>
    <a:defPPr>
      <a:defRPr lang="da-DK"/>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6923" autoAdjust="0"/>
  </p:normalViewPr>
  <p:slideViewPr>
    <p:cSldViewPr>
      <p:cViewPr varScale="1">
        <p:scale>
          <a:sx n="47" d="100"/>
          <a:sy n="47" d="100"/>
        </p:scale>
        <p:origin x="53" y="1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notesViewPr>
    <p:cSldViewPr>
      <p:cViewPr varScale="1">
        <p:scale>
          <a:sx n="76" d="100"/>
          <a:sy n="76" d="100"/>
        </p:scale>
        <p:origin x="-1962"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1" y="1"/>
            <a:ext cx="4261297" cy="4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lvl1pPr eaLnBrk="1" hangingPunct="1">
              <a:defRPr sz="1300">
                <a:latin typeface="Arial" charset="0"/>
              </a:defRPr>
            </a:lvl1pPr>
          </a:lstStyle>
          <a:p>
            <a:pPr>
              <a:defRPr/>
            </a:pPr>
            <a:r>
              <a:rPr lang="da-DK" altLang="da-DK" dirty="0"/>
              <a:t>Ole Togeby 2017: </a:t>
            </a:r>
            <a:r>
              <a:rPr lang="da-DK" altLang="da-DK" dirty="0" smtClean="0"/>
              <a:t>Dannelse, genrer og kreativitet</a:t>
            </a:r>
            <a:endParaRPr lang="da-DK" altLang="da-DK" dirty="0"/>
          </a:p>
        </p:txBody>
      </p:sp>
      <p:sp>
        <p:nvSpPr>
          <p:cNvPr id="174083" name="Rectangle 3"/>
          <p:cNvSpPr>
            <a:spLocks noGrp="1" noChangeArrowheads="1"/>
          </p:cNvSpPr>
          <p:nvPr>
            <p:ph type="dt" sz="quarter" idx="1"/>
          </p:nvPr>
        </p:nvSpPr>
        <p:spPr bwMode="auto">
          <a:xfrm>
            <a:off x="3856386" y="1"/>
            <a:ext cx="2950882" cy="4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lvl1pPr algn="r" eaLnBrk="1" hangingPunct="1">
              <a:defRPr sz="1300">
                <a:latin typeface="Arial" charset="0"/>
              </a:defRPr>
            </a:lvl1pPr>
          </a:lstStyle>
          <a:p>
            <a:pPr>
              <a:defRPr/>
            </a:pPr>
            <a:fld id="{514297A7-7C0E-4D75-AC69-C398E0187D21}" type="datetime1">
              <a:rPr lang="da-DK" altLang="da-DK"/>
              <a:pPr>
                <a:defRPr/>
              </a:pPr>
              <a:t>07-11-2017</a:t>
            </a:fld>
            <a:endParaRPr lang="da-DK" altLang="da-DK"/>
          </a:p>
        </p:txBody>
      </p:sp>
      <p:sp>
        <p:nvSpPr>
          <p:cNvPr id="174084" name="Rectangle 4"/>
          <p:cNvSpPr>
            <a:spLocks noGrp="1" noChangeArrowheads="1"/>
          </p:cNvSpPr>
          <p:nvPr>
            <p:ph type="ftr" sz="quarter" idx="2"/>
          </p:nvPr>
        </p:nvSpPr>
        <p:spPr bwMode="auto">
          <a:xfrm>
            <a:off x="-1" y="9441334"/>
            <a:ext cx="4047072"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b" anchorCtr="0" compatLnSpc="1">
            <a:prstTxWarp prst="textNoShape">
              <a:avLst/>
            </a:prstTxWarp>
          </a:bodyPr>
          <a:lstStyle>
            <a:lvl1pPr eaLnBrk="1" hangingPunct="1">
              <a:defRPr sz="1300">
                <a:latin typeface="Arial" charset="0"/>
              </a:defRPr>
            </a:lvl1pPr>
          </a:lstStyle>
          <a:p>
            <a:pPr>
              <a:defRPr/>
            </a:pPr>
            <a:r>
              <a:rPr lang="da-DK" altLang="da-DK" dirty="0"/>
              <a:t>Ole Togeby: </a:t>
            </a:r>
            <a:r>
              <a:rPr lang="da-DK" altLang="da-DK" dirty="0" smtClean="0"/>
              <a:t>Dannelse, genrer og kreativitet</a:t>
            </a:r>
            <a:endParaRPr lang="da-DK" altLang="da-DK" dirty="0"/>
          </a:p>
        </p:txBody>
      </p:sp>
      <p:sp>
        <p:nvSpPr>
          <p:cNvPr id="174085" name="Rectangle 5"/>
          <p:cNvSpPr>
            <a:spLocks noGrp="1" noChangeArrowheads="1"/>
          </p:cNvSpPr>
          <p:nvPr>
            <p:ph type="sldNum" sz="quarter" idx="3"/>
          </p:nvPr>
        </p:nvSpPr>
        <p:spPr bwMode="auto">
          <a:xfrm>
            <a:off x="3856386" y="9441334"/>
            <a:ext cx="2950882"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b" anchorCtr="0" compatLnSpc="1">
            <a:prstTxWarp prst="textNoShape">
              <a:avLst/>
            </a:prstTxWarp>
          </a:bodyPr>
          <a:lstStyle>
            <a:lvl1pPr algn="r" eaLnBrk="1" hangingPunct="1">
              <a:defRPr sz="1300" smtClean="0"/>
            </a:lvl1pPr>
          </a:lstStyle>
          <a:p>
            <a:pPr>
              <a:defRPr/>
            </a:pPr>
            <a:fld id="{EF87F24D-469A-4CE3-88F9-9E98042751E5}" type="slidenum">
              <a:rPr lang="da-DK" altLang="da-DK"/>
              <a:pPr>
                <a:defRPr/>
              </a:pPr>
              <a:t>‹nr.›</a:t>
            </a:fld>
            <a:endParaRPr lang="da-DK" altLang="da-DK"/>
          </a:p>
        </p:txBody>
      </p:sp>
    </p:spTree>
    <p:extLst>
      <p:ext uri="{BB962C8B-B14F-4D97-AF65-F5344CB8AC3E}">
        <p14:creationId xmlns:p14="http://schemas.microsoft.com/office/powerpoint/2010/main" val="2743033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261340" cy="4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lvl1pPr eaLnBrk="1" hangingPunct="1">
              <a:defRPr sz="1300">
                <a:latin typeface="Arial" charset="0"/>
              </a:defRPr>
            </a:lvl1pPr>
          </a:lstStyle>
          <a:p>
            <a:pPr>
              <a:defRPr/>
            </a:pPr>
            <a:r>
              <a:rPr lang="da-DK" altLang="da-DK"/>
              <a:t>Ole Togeby 2017: Aftrædelsesforelæsning</a:t>
            </a:r>
          </a:p>
        </p:txBody>
      </p:sp>
      <p:sp>
        <p:nvSpPr>
          <p:cNvPr id="4099" name="Rectangle 3"/>
          <p:cNvSpPr>
            <a:spLocks noGrp="1" noChangeArrowheads="1"/>
          </p:cNvSpPr>
          <p:nvPr>
            <p:ph type="dt" idx="1"/>
          </p:nvPr>
        </p:nvSpPr>
        <p:spPr bwMode="auto">
          <a:xfrm>
            <a:off x="3856386" y="1"/>
            <a:ext cx="2950882" cy="4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lvl1pPr algn="r" eaLnBrk="1" hangingPunct="1">
              <a:defRPr sz="1300">
                <a:latin typeface="Arial" charset="0"/>
              </a:defRPr>
            </a:lvl1pPr>
          </a:lstStyle>
          <a:p>
            <a:pPr>
              <a:defRPr/>
            </a:pPr>
            <a:fld id="{CB7946F3-2317-4F8A-9273-6752917E5E2F}" type="datetime1">
              <a:rPr lang="da-DK" altLang="da-DK"/>
              <a:pPr>
                <a:defRPr/>
              </a:pPr>
              <a:t>07-11-2017</a:t>
            </a:fld>
            <a:endParaRPr lang="da-DK" altLang="da-DK"/>
          </a:p>
        </p:txBody>
      </p:sp>
      <p:sp>
        <p:nvSpPr>
          <p:cNvPr id="52228" name="Rectangle 4"/>
          <p:cNvSpPr>
            <a:spLocks noGrp="1" noRot="1" noChangeAspect="1" noChangeArrowheads="1" noTextEdit="1"/>
          </p:cNvSpPr>
          <p:nvPr>
            <p:ph type="sldImg" idx="2"/>
          </p:nvPr>
        </p:nvSpPr>
        <p:spPr bwMode="auto">
          <a:xfrm>
            <a:off x="919163" y="744538"/>
            <a:ext cx="4970462"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792" y="4721439"/>
            <a:ext cx="5446727" cy="447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p>
            <a:pPr lvl="0"/>
            <a:r>
              <a:rPr lang="da-DK" altLang="da-DK" noProof="0" dirty="0" smtClean="0"/>
              <a:t>Klik for at redigere teksttypografierne i masteren</a:t>
            </a:r>
          </a:p>
          <a:p>
            <a:pPr lvl="1"/>
            <a:r>
              <a:rPr lang="da-DK" altLang="da-DK" noProof="0" dirty="0" smtClean="0"/>
              <a:t>Andet niveau</a:t>
            </a:r>
          </a:p>
          <a:p>
            <a:pPr lvl="2"/>
            <a:r>
              <a:rPr lang="da-DK" altLang="da-DK" noProof="0" dirty="0" smtClean="0"/>
              <a:t>Tredje niveau</a:t>
            </a:r>
          </a:p>
          <a:p>
            <a:pPr lvl="3"/>
            <a:r>
              <a:rPr lang="da-DK" altLang="da-DK" noProof="0" dirty="0" smtClean="0"/>
              <a:t>Fjerde niveau</a:t>
            </a:r>
          </a:p>
          <a:p>
            <a:pPr lvl="4"/>
            <a:r>
              <a:rPr lang="da-DK" altLang="da-DK" noProof="0" dirty="0" smtClean="0"/>
              <a:t>Femte niveau</a:t>
            </a:r>
          </a:p>
        </p:txBody>
      </p:sp>
      <p:sp>
        <p:nvSpPr>
          <p:cNvPr id="4102" name="Rectangle 6"/>
          <p:cNvSpPr>
            <a:spLocks noGrp="1" noChangeArrowheads="1"/>
          </p:cNvSpPr>
          <p:nvPr>
            <p:ph type="ftr" sz="quarter" idx="4"/>
          </p:nvPr>
        </p:nvSpPr>
        <p:spPr bwMode="auto">
          <a:xfrm>
            <a:off x="0" y="9441334"/>
            <a:ext cx="2950882"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b" anchorCtr="0" compatLnSpc="1">
            <a:prstTxWarp prst="textNoShape">
              <a:avLst/>
            </a:prstTxWarp>
          </a:bodyPr>
          <a:lstStyle>
            <a:lvl1pPr eaLnBrk="1" hangingPunct="1">
              <a:defRPr sz="1300">
                <a:latin typeface="Arial" charset="0"/>
              </a:defRPr>
            </a:lvl1pPr>
          </a:lstStyle>
          <a:p>
            <a:pPr>
              <a:defRPr/>
            </a:pPr>
            <a:r>
              <a:rPr lang="da-DK" altLang="da-DK"/>
              <a:t>Ole Togeby: Siger et billede mere end 1000 ord?</a:t>
            </a:r>
          </a:p>
        </p:txBody>
      </p:sp>
      <p:sp>
        <p:nvSpPr>
          <p:cNvPr id="4103" name="Rectangle 7"/>
          <p:cNvSpPr>
            <a:spLocks noGrp="1" noChangeArrowheads="1"/>
          </p:cNvSpPr>
          <p:nvPr>
            <p:ph type="sldNum" sz="quarter" idx="5"/>
          </p:nvPr>
        </p:nvSpPr>
        <p:spPr bwMode="auto">
          <a:xfrm>
            <a:off x="3856386" y="9441334"/>
            <a:ext cx="2950882"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b" anchorCtr="0" compatLnSpc="1">
            <a:prstTxWarp prst="textNoShape">
              <a:avLst/>
            </a:prstTxWarp>
          </a:bodyPr>
          <a:lstStyle>
            <a:lvl1pPr algn="r" eaLnBrk="1" hangingPunct="1">
              <a:defRPr sz="1300" smtClean="0"/>
            </a:lvl1pPr>
          </a:lstStyle>
          <a:p>
            <a:pPr>
              <a:defRPr/>
            </a:pPr>
            <a:fld id="{B0C83B6D-DCA7-4185-A9CB-A99B30844F92}" type="slidenum">
              <a:rPr lang="da-DK" altLang="da-DK"/>
              <a:pPr>
                <a:defRPr/>
              </a:pPr>
              <a:t>‹nr.›</a:t>
            </a:fld>
            <a:endParaRPr lang="da-DK" altLang="da-DK"/>
          </a:p>
        </p:txBody>
      </p:sp>
    </p:spTree>
    <p:extLst>
      <p:ext uri="{BB962C8B-B14F-4D97-AF65-F5344CB8AC3E}">
        <p14:creationId xmlns:p14="http://schemas.microsoft.com/office/powerpoint/2010/main" val="51755918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lvl1pPr>
              <a:spcBef>
                <a:spcPct val="30000"/>
              </a:spcBef>
              <a:defRPr sz="1200">
                <a:solidFill>
                  <a:schemeClr val="tx1"/>
                </a:solidFill>
                <a:latin typeface="Arial" charset="0"/>
              </a:defRPr>
            </a:lvl1pPr>
            <a:lvl2pPr marL="737690" indent="-283727">
              <a:spcBef>
                <a:spcPct val="30000"/>
              </a:spcBef>
              <a:defRPr sz="1200">
                <a:solidFill>
                  <a:schemeClr val="tx1"/>
                </a:solidFill>
                <a:latin typeface="Arial" charset="0"/>
              </a:defRPr>
            </a:lvl2pPr>
            <a:lvl3pPr marL="1134907" indent="-226981">
              <a:spcBef>
                <a:spcPct val="30000"/>
              </a:spcBef>
              <a:defRPr sz="1200">
                <a:solidFill>
                  <a:schemeClr val="tx1"/>
                </a:solidFill>
                <a:latin typeface="Arial" charset="0"/>
              </a:defRPr>
            </a:lvl3pPr>
            <a:lvl4pPr marL="1588870" indent="-226981">
              <a:spcBef>
                <a:spcPct val="30000"/>
              </a:spcBef>
              <a:defRPr sz="1200">
                <a:solidFill>
                  <a:schemeClr val="tx1"/>
                </a:solidFill>
                <a:latin typeface="Arial" charset="0"/>
              </a:defRPr>
            </a:lvl4pPr>
            <a:lvl5pPr marL="2042832" indent="-226981">
              <a:spcBef>
                <a:spcPct val="30000"/>
              </a:spcBef>
              <a:defRPr sz="1200">
                <a:solidFill>
                  <a:schemeClr val="tx1"/>
                </a:solidFill>
                <a:latin typeface="Arial" charset="0"/>
              </a:defRPr>
            </a:lvl5pPr>
            <a:lvl6pPr marL="2484525" indent="-226981" eaLnBrk="0" fontAlgn="base" hangingPunct="0">
              <a:spcBef>
                <a:spcPct val="30000"/>
              </a:spcBef>
              <a:spcAft>
                <a:spcPct val="0"/>
              </a:spcAft>
              <a:defRPr sz="1200">
                <a:solidFill>
                  <a:schemeClr val="tx1"/>
                </a:solidFill>
                <a:latin typeface="Arial" charset="0"/>
              </a:defRPr>
            </a:lvl6pPr>
            <a:lvl7pPr marL="2926219" indent="-226981" eaLnBrk="0" fontAlgn="base" hangingPunct="0">
              <a:spcBef>
                <a:spcPct val="30000"/>
              </a:spcBef>
              <a:spcAft>
                <a:spcPct val="0"/>
              </a:spcAft>
              <a:defRPr sz="1200">
                <a:solidFill>
                  <a:schemeClr val="tx1"/>
                </a:solidFill>
                <a:latin typeface="Arial" charset="0"/>
              </a:defRPr>
            </a:lvl7pPr>
            <a:lvl8pPr marL="3367912" indent="-226981" eaLnBrk="0" fontAlgn="base" hangingPunct="0">
              <a:spcBef>
                <a:spcPct val="30000"/>
              </a:spcBef>
              <a:spcAft>
                <a:spcPct val="0"/>
              </a:spcAft>
              <a:defRPr sz="1200">
                <a:solidFill>
                  <a:schemeClr val="tx1"/>
                </a:solidFill>
                <a:latin typeface="Arial" charset="0"/>
              </a:defRPr>
            </a:lvl8pPr>
            <a:lvl9pPr marL="3809605" indent="-226981" eaLnBrk="0" fontAlgn="base" hangingPunct="0">
              <a:spcBef>
                <a:spcPct val="30000"/>
              </a:spcBef>
              <a:spcAft>
                <a:spcPct val="0"/>
              </a:spcAft>
              <a:defRPr sz="1200">
                <a:solidFill>
                  <a:schemeClr val="tx1"/>
                </a:solidFill>
                <a:latin typeface="Arial" charset="0"/>
              </a:defRPr>
            </a:lvl9pPr>
          </a:lstStyle>
          <a:p>
            <a:pPr>
              <a:spcBef>
                <a:spcPct val="0"/>
              </a:spcBef>
            </a:pPr>
            <a:fld id="{955F1EC3-6347-4C91-97C3-61269B1FB411}" type="datetime1">
              <a:rPr lang="da-DK" altLang="da-DK" sz="1300"/>
              <a:pPr>
                <a:spcBef>
                  <a:spcPct val="0"/>
                </a:spcBef>
              </a:pPr>
              <a:t>07-11-2017</a:t>
            </a:fld>
            <a:endParaRPr lang="da-DK" altLang="da-DK" sz="1300"/>
          </a:p>
        </p:txBody>
      </p:sp>
      <p:sp>
        <p:nvSpPr>
          <p:cNvPr id="53251" name="Rectangle 6"/>
          <p:cNvSpPr>
            <a:spLocks noGrp="1" noChangeArrowheads="1"/>
          </p:cNvSpPr>
          <p:nvPr>
            <p:ph type="ftr" sz="quarter" idx="4"/>
          </p:nvPr>
        </p:nvSpPr>
        <p:spPr>
          <a:noFill/>
        </p:spPr>
        <p:txBody>
          <a:bodyPr/>
          <a:lstStyle>
            <a:lvl1pPr>
              <a:spcBef>
                <a:spcPct val="30000"/>
              </a:spcBef>
              <a:defRPr sz="1200">
                <a:solidFill>
                  <a:schemeClr val="tx1"/>
                </a:solidFill>
                <a:latin typeface="Arial" charset="0"/>
              </a:defRPr>
            </a:lvl1pPr>
            <a:lvl2pPr marL="737690" indent="-283727">
              <a:spcBef>
                <a:spcPct val="30000"/>
              </a:spcBef>
              <a:defRPr sz="1200">
                <a:solidFill>
                  <a:schemeClr val="tx1"/>
                </a:solidFill>
                <a:latin typeface="Arial" charset="0"/>
              </a:defRPr>
            </a:lvl2pPr>
            <a:lvl3pPr marL="1134907" indent="-226981">
              <a:spcBef>
                <a:spcPct val="30000"/>
              </a:spcBef>
              <a:defRPr sz="1200">
                <a:solidFill>
                  <a:schemeClr val="tx1"/>
                </a:solidFill>
                <a:latin typeface="Arial" charset="0"/>
              </a:defRPr>
            </a:lvl3pPr>
            <a:lvl4pPr marL="1588870" indent="-226981">
              <a:spcBef>
                <a:spcPct val="30000"/>
              </a:spcBef>
              <a:defRPr sz="1200">
                <a:solidFill>
                  <a:schemeClr val="tx1"/>
                </a:solidFill>
                <a:latin typeface="Arial" charset="0"/>
              </a:defRPr>
            </a:lvl4pPr>
            <a:lvl5pPr marL="2042832" indent="-226981">
              <a:spcBef>
                <a:spcPct val="30000"/>
              </a:spcBef>
              <a:defRPr sz="1200">
                <a:solidFill>
                  <a:schemeClr val="tx1"/>
                </a:solidFill>
                <a:latin typeface="Arial" charset="0"/>
              </a:defRPr>
            </a:lvl5pPr>
            <a:lvl6pPr marL="2484525" indent="-226981" eaLnBrk="0" fontAlgn="base" hangingPunct="0">
              <a:spcBef>
                <a:spcPct val="30000"/>
              </a:spcBef>
              <a:spcAft>
                <a:spcPct val="0"/>
              </a:spcAft>
              <a:defRPr sz="1200">
                <a:solidFill>
                  <a:schemeClr val="tx1"/>
                </a:solidFill>
                <a:latin typeface="Arial" charset="0"/>
              </a:defRPr>
            </a:lvl6pPr>
            <a:lvl7pPr marL="2926219" indent="-226981" eaLnBrk="0" fontAlgn="base" hangingPunct="0">
              <a:spcBef>
                <a:spcPct val="30000"/>
              </a:spcBef>
              <a:spcAft>
                <a:spcPct val="0"/>
              </a:spcAft>
              <a:defRPr sz="1200">
                <a:solidFill>
                  <a:schemeClr val="tx1"/>
                </a:solidFill>
                <a:latin typeface="Arial" charset="0"/>
              </a:defRPr>
            </a:lvl7pPr>
            <a:lvl8pPr marL="3367912" indent="-226981" eaLnBrk="0" fontAlgn="base" hangingPunct="0">
              <a:spcBef>
                <a:spcPct val="30000"/>
              </a:spcBef>
              <a:spcAft>
                <a:spcPct val="0"/>
              </a:spcAft>
              <a:defRPr sz="1200">
                <a:solidFill>
                  <a:schemeClr val="tx1"/>
                </a:solidFill>
                <a:latin typeface="Arial" charset="0"/>
              </a:defRPr>
            </a:lvl8pPr>
            <a:lvl9pPr marL="3809605" indent="-226981" eaLnBrk="0" fontAlgn="base" hangingPunct="0">
              <a:spcBef>
                <a:spcPct val="30000"/>
              </a:spcBef>
              <a:spcAft>
                <a:spcPct val="0"/>
              </a:spcAft>
              <a:defRPr sz="1200">
                <a:solidFill>
                  <a:schemeClr val="tx1"/>
                </a:solidFill>
                <a:latin typeface="Arial" charset="0"/>
              </a:defRPr>
            </a:lvl9pPr>
          </a:lstStyle>
          <a:p>
            <a:pPr>
              <a:spcBef>
                <a:spcPct val="0"/>
              </a:spcBef>
            </a:pPr>
            <a:r>
              <a:rPr lang="da-DK" altLang="da-DK" sz="1300"/>
              <a:t>Ole Togeby: Multimodale tekster - 2009</a:t>
            </a:r>
          </a:p>
        </p:txBody>
      </p:sp>
      <p:sp>
        <p:nvSpPr>
          <p:cNvPr id="5325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37690" indent="-283727">
              <a:spcBef>
                <a:spcPct val="30000"/>
              </a:spcBef>
              <a:defRPr sz="1200">
                <a:solidFill>
                  <a:schemeClr val="tx1"/>
                </a:solidFill>
                <a:latin typeface="Arial" charset="0"/>
              </a:defRPr>
            </a:lvl2pPr>
            <a:lvl3pPr marL="1134907" indent="-226981">
              <a:spcBef>
                <a:spcPct val="30000"/>
              </a:spcBef>
              <a:defRPr sz="1200">
                <a:solidFill>
                  <a:schemeClr val="tx1"/>
                </a:solidFill>
                <a:latin typeface="Arial" charset="0"/>
              </a:defRPr>
            </a:lvl3pPr>
            <a:lvl4pPr marL="1588870" indent="-226981">
              <a:spcBef>
                <a:spcPct val="30000"/>
              </a:spcBef>
              <a:defRPr sz="1200">
                <a:solidFill>
                  <a:schemeClr val="tx1"/>
                </a:solidFill>
                <a:latin typeface="Arial" charset="0"/>
              </a:defRPr>
            </a:lvl4pPr>
            <a:lvl5pPr marL="2042832" indent="-226981">
              <a:spcBef>
                <a:spcPct val="30000"/>
              </a:spcBef>
              <a:defRPr sz="1200">
                <a:solidFill>
                  <a:schemeClr val="tx1"/>
                </a:solidFill>
                <a:latin typeface="Arial" charset="0"/>
              </a:defRPr>
            </a:lvl5pPr>
            <a:lvl6pPr marL="2484525" indent="-226981" eaLnBrk="0" fontAlgn="base" hangingPunct="0">
              <a:spcBef>
                <a:spcPct val="30000"/>
              </a:spcBef>
              <a:spcAft>
                <a:spcPct val="0"/>
              </a:spcAft>
              <a:defRPr sz="1200">
                <a:solidFill>
                  <a:schemeClr val="tx1"/>
                </a:solidFill>
                <a:latin typeface="Arial" charset="0"/>
              </a:defRPr>
            </a:lvl6pPr>
            <a:lvl7pPr marL="2926219" indent="-226981" eaLnBrk="0" fontAlgn="base" hangingPunct="0">
              <a:spcBef>
                <a:spcPct val="30000"/>
              </a:spcBef>
              <a:spcAft>
                <a:spcPct val="0"/>
              </a:spcAft>
              <a:defRPr sz="1200">
                <a:solidFill>
                  <a:schemeClr val="tx1"/>
                </a:solidFill>
                <a:latin typeface="Arial" charset="0"/>
              </a:defRPr>
            </a:lvl7pPr>
            <a:lvl8pPr marL="3367912" indent="-226981" eaLnBrk="0" fontAlgn="base" hangingPunct="0">
              <a:spcBef>
                <a:spcPct val="30000"/>
              </a:spcBef>
              <a:spcAft>
                <a:spcPct val="0"/>
              </a:spcAft>
              <a:defRPr sz="1200">
                <a:solidFill>
                  <a:schemeClr val="tx1"/>
                </a:solidFill>
                <a:latin typeface="Arial" charset="0"/>
              </a:defRPr>
            </a:lvl8pPr>
            <a:lvl9pPr marL="3809605" indent="-226981" eaLnBrk="0" fontAlgn="base" hangingPunct="0">
              <a:spcBef>
                <a:spcPct val="30000"/>
              </a:spcBef>
              <a:spcAft>
                <a:spcPct val="0"/>
              </a:spcAft>
              <a:defRPr sz="1200">
                <a:solidFill>
                  <a:schemeClr val="tx1"/>
                </a:solidFill>
                <a:latin typeface="Arial" charset="0"/>
              </a:defRPr>
            </a:lvl9pPr>
          </a:lstStyle>
          <a:p>
            <a:pPr>
              <a:spcBef>
                <a:spcPct val="0"/>
              </a:spcBef>
            </a:pPr>
            <a:fld id="{F62B060A-226A-4E2A-A47C-F1C845996E69}" type="slidenum">
              <a:rPr lang="da-DK" altLang="da-DK" sz="1300"/>
              <a:pPr>
                <a:spcBef>
                  <a:spcPct val="0"/>
                </a:spcBef>
              </a:pPr>
              <a:t>1</a:t>
            </a:fld>
            <a:endParaRPr lang="da-DK" altLang="da-DK" sz="130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eaLnBrk="1" hangingPunct="1"/>
            <a:endParaRPr lang="da-DK" altLang="da-DK"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sz="3200" baseline="0"/>
            </a:lvl1pPr>
          </a:lstStyle>
          <a:p>
            <a:endParaRPr lang="da-DK" dirty="0"/>
          </a:p>
        </p:txBody>
      </p:sp>
      <p:sp>
        <p:nvSpPr>
          <p:cNvPr id="3" name="Undertitel 2"/>
          <p:cNvSpPr>
            <a:spLocks noGrp="1"/>
          </p:cNvSpPr>
          <p:nvPr>
            <p:ph type="subTitle" idx="1" hasCustomPrompt="1"/>
          </p:nvPr>
        </p:nvSpPr>
        <p:spPr>
          <a:xfrm>
            <a:off x="1371600" y="3886200"/>
            <a:ext cx="6400800" cy="1752600"/>
          </a:xfrm>
        </p:spPr>
        <p:txBody>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dirty="0" smtClean="0"/>
              <a:t>Ole Togeby</a:t>
            </a:r>
          </a:p>
          <a:p>
            <a:endParaRPr lang="da-DK" dirty="0" smtClean="0"/>
          </a:p>
          <a:p>
            <a:r>
              <a:rPr lang="da-DK" dirty="0" smtClean="0"/>
              <a:t>Professor emeritus</a:t>
            </a:r>
          </a:p>
          <a:p>
            <a:r>
              <a:rPr lang="da-DK" dirty="0" smtClean="0"/>
              <a:t>Institut for Kommunikation og kultur</a:t>
            </a:r>
          </a:p>
          <a:p>
            <a:r>
              <a:rPr lang="da-DK" dirty="0" smtClean="0"/>
              <a:t>Aarhus universitet</a:t>
            </a:r>
            <a:endParaRPr lang="da-DK" dirty="0"/>
          </a:p>
        </p:txBody>
      </p:sp>
      <p:sp>
        <p:nvSpPr>
          <p:cNvPr id="4" name="Pladsholder til sidefod 3"/>
          <p:cNvSpPr>
            <a:spLocks noGrp="1"/>
          </p:cNvSpPr>
          <p:nvPr>
            <p:ph type="ftr" sz="quarter" idx="10"/>
          </p:nvPr>
        </p:nvSpPr>
        <p:spPr>
          <a:xfrm>
            <a:off x="1547813" y="6165850"/>
            <a:ext cx="2895600" cy="628650"/>
          </a:xfrm>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a:xfrm>
            <a:off x="5003800" y="6453188"/>
            <a:ext cx="3646488" cy="268287"/>
          </a:xfrm>
        </p:spPr>
        <p:txBody>
          <a:bodyPr/>
          <a:lstStyle>
            <a:lvl1pPr>
              <a:defRPr/>
            </a:lvl1pPr>
          </a:lstStyle>
          <a:p>
            <a:pPr>
              <a:defRPr/>
            </a:pPr>
            <a:r>
              <a:rPr lang="da-DK" altLang="da-DK" dirty="0" smtClean="0"/>
              <a:t>Ole Togeby 2017: </a:t>
            </a:r>
            <a:r>
              <a:rPr lang="da-DK" altLang="da-DK" i="1" dirty="0" smtClean="0"/>
              <a:t>Dannelse, genrer og kreativitet</a:t>
            </a:r>
            <a:endParaRPr lang="da-DK" altLang="da-DK" i="1" dirty="0"/>
          </a:p>
        </p:txBody>
      </p:sp>
    </p:spTree>
    <p:extLst>
      <p:ext uri="{BB962C8B-B14F-4D97-AF65-F5344CB8AC3E}">
        <p14:creationId xmlns:p14="http://schemas.microsoft.com/office/powerpoint/2010/main" val="75488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p:txBody>
          <a:bodyPr/>
          <a:lstStyle>
            <a:lvl1pPr>
              <a:defRPr/>
            </a:lvl1pPr>
          </a:lstStyle>
          <a:p>
            <a:pPr>
              <a:defRPr/>
            </a:pPr>
            <a:r>
              <a:rPr lang="da-DK" altLang="da-DK" dirty="0" smtClean="0"/>
              <a:t>Ole Togeby 2017: : </a:t>
            </a:r>
            <a:r>
              <a:rPr lang="da-DK" altLang="da-DK" i="1" dirty="0" smtClean="0"/>
              <a:t>Dannelse, genrer og kreativitet</a:t>
            </a:r>
          </a:p>
          <a:p>
            <a:pPr>
              <a:defRPr/>
            </a:pPr>
            <a:endParaRPr lang="da-DK" altLang="da-DK" i="1" dirty="0" smtClean="0"/>
          </a:p>
          <a:p>
            <a:pPr>
              <a:defRPr/>
            </a:pPr>
            <a:endParaRPr lang="da-DK" altLang="da-DK" i="1" dirty="0" smtClean="0"/>
          </a:p>
          <a:p>
            <a:pPr>
              <a:defRPr/>
            </a:pPr>
            <a:endParaRPr lang="da-DK" altLang="da-DK" i="1" dirty="0"/>
          </a:p>
        </p:txBody>
      </p:sp>
    </p:spTree>
    <p:extLst>
      <p:ext uri="{BB962C8B-B14F-4D97-AF65-F5344CB8AC3E}">
        <p14:creationId xmlns:p14="http://schemas.microsoft.com/office/powerpoint/2010/main" val="246675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sidefod 6"/>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8" name="Pladsholder til diasnummer 7"/>
          <p:cNvSpPr>
            <a:spLocks noGrp="1"/>
          </p:cNvSpPr>
          <p:nvPr>
            <p:ph type="sldNum" sz="quarter" idx="11"/>
          </p:nvPr>
        </p:nvSpPr>
        <p:spPr/>
        <p:txBody>
          <a:bodyPr/>
          <a:lstStyle>
            <a:lvl1pPr>
              <a:defRPr/>
            </a:lvl1pPr>
          </a:lstStyle>
          <a:p>
            <a:pPr>
              <a:defRPr/>
            </a:pPr>
            <a:r>
              <a:rPr lang="da-DK" altLang="da-DK" dirty="0" smtClean="0"/>
              <a:t>Ole Togeby 2017: : </a:t>
            </a:r>
            <a:r>
              <a:rPr lang="da-DK" altLang="da-DK" i="1" dirty="0" smtClean="0"/>
              <a:t>Dannelse, genrer og kreativitet</a:t>
            </a:r>
            <a:endParaRPr lang="da-DK" altLang="da-DK" i="1" dirty="0"/>
          </a:p>
        </p:txBody>
      </p:sp>
    </p:spTree>
    <p:extLst>
      <p:ext uri="{BB962C8B-B14F-4D97-AF65-F5344CB8AC3E}">
        <p14:creationId xmlns:p14="http://schemas.microsoft.com/office/powerpoint/2010/main" val="16753877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dirty="0" smtClean="0"/>
              <a:t>Klik for at redigere teksttypografierne i masteren</a:t>
            </a:r>
          </a:p>
          <a:p>
            <a:pPr lvl="1"/>
            <a:r>
              <a:rPr lang="da-DK" altLang="da-DK" dirty="0" smtClean="0"/>
              <a:t>Andet niveau</a:t>
            </a:r>
          </a:p>
          <a:p>
            <a:pPr lvl="2"/>
            <a:r>
              <a:rPr lang="da-DK" altLang="da-DK" dirty="0" smtClean="0"/>
              <a:t>Tredje niveau</a:t>
            </a:r>
          </a:p>
          <a:p>
            <a:pPr lvl="3"/>
            <a:r>
              <a:rPr lang="da-DK" altLang="da-DK" dirty="0" smtClean="0"/>
              <a:t>Fjerde niveau</a:t>
            </a:r>
          </a:p>
          <a:p>
            <a:pPr lvl="4"/>
            <a:r>
              <a:rPr lang="da-DK" altLang="da-DK" dirty="0" smtClean="0"/>
              <a:t>Femte niveau</a:t>
            </a:r>
          </a:p>
        </p:txBody>
      </p:sp>
      <p:sp>
        <p:nvSpPr>
          <p:cNvPr id="176133" name="Rectangle 5"/>
          <p:cNvSpPr>
            <a:spLocks noGrp="1" noChangeArrowheads="1"/>
          </p:cNvSpPr>
          <p:nvPr>
            <p:ph type="ftr" sz="quarter" idx="3"/>
          </p:nvPr>
        </p:nvSpPr>
        <p:spPr bwMode="auto">
          <a:xfrm>
            <a:off x="1584325" y="6132513"/>
            <a:ext cx="2895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a:latin typeface="Futura Medium" pitchFamily="34" charset="0"/>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176134" name="Rectangle 6"/>
          <p:cNvSpPr>
            <a:spLocks noGrp="1" noChangeArrowheads="1"/>
          </p:cNvSpPr>
          <p:nvPr>
            <p:ph type="sldNum" sz="quarter" idx="4"/>
          </p:nvPr>
        </p:nvSpPr>
        <p:spPr bwMode="auto">
          <a:xfrm>
            <a:off x="5364163" y="6453188"/>
            <a:ext cx="32861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r>
              <a:rPr lang="da-DK" altLang="da-DK" dirty="0" smtClean="0"/>
              <a:t>Ole Togeby 2017:</a:t>
            </a:r>
            <a:r>
              <a:rPr lang="da-DK" altLang="da-DK" i="1" dirty="0" smtClean="0"/>
              <a:t> </a:t>
            </a:r>
            <a:r>
              <a:rPr lang="da-DK" altLang="da-DK" dirty="0" smtClean="0"/>
              <a:t>: </a:t>
            </a:r>
            <a:r>
              <a:rPr lang="da-DK" altLang="da-DK" i="1" dirty="0" smtClean="0"/>
              <a:t>Dannelse, genrer og kreativitet</a:t>
            </a:r>
            <a:endParaRPr lang="da-DK" altLang="da-DK" i="1" dirty="0"/>
          </a:p>
        </p:txBody>
      </p:sp>
      <p:pic>
        <p:nvPicPr>
          <p:cNvPr id="1031" name="Picture 7" descr="roedlinje"/>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userDrawn="1"/>
        </p:nvSpPr>
        <p:spPr bwMode="auto">
          <a:xfrm>
            <a:off x="7956550" y="594995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19E890F-4F3A-4A5E-964A-55C83B7E479A}" type="slidenum">
              <a:rPr lang="da-DK" altLang="da-DK" smtClean="0"/>
              <a:pPr eaLnBrk="1" hangingPunct="1">
                <a:defRPr/>
              </a:pPr>
              <a:t>‹nr.›</a:t>
            </a:fld>
            <a:endParaRPr lang="da-DK" altLang="da-DK" smtClean="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dt="0"/>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Verdana" pitchFamily="34" charset="0"/>
        </a:defRPr>
      </a:lvl2pPr>
      <a:lvl3pPr algn="ctr" rtl="0" eaLnBrk="0" fontAlgn="base" hangingPunct="0">
        <a:spcBef>
          <a:spcPct val="0"/>
        </a:spcBef>
        <a:spcAft>
          <a:spcPct val="0"/>
        </a:spcAft>
        <a:defRPr sz="4000" b="1">
          <a:solidFill>
            <a:schemeClr val="tx1"/>
          </a:solidFill>
          <a:latin typeface="Verdana" pitchFamily="34" charset="0"/>
        </a:defRPr>
      </a:lvl3pPr>
      <a:lvl4pPr algn="ctr" rtl="0" eaLnBrk="0" fontAlgn="base" hangingPunct="0">
        <a:spcBef>
          <a:spcPct val="0"/>
        </a:spcBef>
        <a:spcAft>
          <a:spcPct val="0"/>
        </a:spcAft>
        <a:defRPr sz="4000" b="1">
          <a:solidFill>
            <a:schemeClr val="tx1"/>
          </a:solidFill>
          <a:latin typeface="Verdana" pitchFamily="34" charset="0"/>
        </a:defRPr>
      </a:lvl4pPr>
      <a:lvl5pPr algn="ctr" rtl="0" eaLnBrk="0" fontAlgn="base" hangingPunct="0">
        <a:spcBef>
          <a:spcPct val="0"/>
        </a:spcBef>
        <a:spcAft>
          <a:spcPct val="0"/>
        </a:spcAft>
        <a:defRPr sz="4000" b="1">
          <a:solidFill>
            <a:schemeClr val="tx1"/>
          </a:solidFill>
          <a:latin typeface="Verdana" pitchFamily="34" charset="0"/>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198568" cy="1470025"/>
          </a:xfrm>
        </p:spPr>
        <p:txBody>
          <a:bodyPr/>
          <a:lstStyle/>
          <a:p>
            <a:pPr eaLnBrk="1" hangingPunct="1"/>
            <a:r>
              <a:rPr lang="da-DK" altLang="da-DK" dirty="0" smtClean="0"/>
              <a:t/>
            </a:r>
            <a:br>
              <a:rPr lang="da-DK" altLang="da-DK" dirty="0" smtClean="0"/>
            </a:br>
            <a:r>
              <a:rPr lang="da-DK" altLang="da-DK" sz="2800" dirty="0" smtClean="0"/>
              <a:t>Dannelse, genrer og kreativitet</a:t>
            </a:r>
            <a:br>
              <a:rPr lang="da-DK" altLang="da-DK" sz="2800" dirty="0" smtClean="0"/>
            </a:br>
            <a:r>
              <a:rPr lang="da-DK" altLang="da-DK" sz="2000" dirty="0" smtClean="0"/>
              <a:t>(Update)</a:t>
            </a:r>
            <a:endParaRPr lang="da-DK" altLang="da-DK" sz="2800" dirty="0" smtClean="0"/>
          </a:p>
        </p:txBody>
      </p:sp>
      <p:sp>
        <p:nvSpPr>
          <p:cNvPr id="5123" name="Rectangle 3"/>
          <p:cNvSpPr>
            <a:spLocks noGrp="1" noChangeArrowheads="1"/>
          </p:cNvSpPr>
          <p:nvPr>
            <p:ph type="subTitle" idx="1"/>
          </p:nvPr>
        </p:nvSpPr>
        <p:spPr/>
        <p:txBody>
          <a:bodyPr/>
          <a:lstStyle/>
          <a:p>
            <a:pPr eaLnBrk="1" hangingPunct="1"/>
            <a:endParaRPr lang="da-DK" altLang="da-DK" dirty="0" smtClean="0"/>
          </a:p>
          <a:p>
            <a:pPr eaLnBrk="1" hangingPunct="1"/>
            <a:r>
              <a:rPr lang="da-DK" altLang="da-DK" sz="2000" dirty="0" smtClean="0"/>
              <a:t>Ole Togeby</a:t>
            </a:r>
          </a:p>
          <a:p>
            <a:pPr eaLnBrk="1" hangingPunct="1"/>
            <a:r>
              <a:rPr lang="da-DK" altLang="da-DK" sz="1600" dirty="0" smtClean="0"/>
              <a:t>Professor emeritus</a:t>
            </a:r>
          </a:p>
          <a:p>
            <a:pPr eaLnBrk="1" hangingPunct="1"/>
            <a:r>
              <a:rPr lang="da-DK" altLang="da-DK" sz="1600" dirty="0" smtClean="0"/>
              <a:t>Institut for Kommunikation og Kultur</a:t>
            </a:r>
          </a:p>
          <a:p>
            <a:pPr eaLnBrk="1" hangingPunct="1"/>
            <a:r>
              <a:rPr lang="da-DK" altLang="da-DK" sz="1600" dirty="0" smtClean="0"/>
              <a:t>Aarhus Universitet</a:t>
            </a:r>
          </a:p>
        </p:txBody>
      </p:sp>
      <p:sp>
        <p:nvSpPr>
          <p:cNvPr id="5124" name="Pladsholder til sidefod 3"/>
          <p:cNvSpPr>
            <a:spLocks noGrp="1"/>
          </p:cNvSpPr>
          <p:nvPr>
            <p:ph type="ftr" sz="quarter" idx="10"/>
          </p:nvPr>
        </p:nvSpPr>
        <p:spPr>
          <a:noFill/>
        </p:spPr>
        <p:txBody>
          <a:bodyPr/>
          <a:lstStyle>
            <a:lvl1pPr>
              <a:spcBef>
                <a:spcPct val="20000"/>
              </a:spcBef>
              <a:buClr>
                <a:srgbClr val="FF0000"/>
              </a:buClr>
              <a:buFont typeface="Wingdings" pitchFamily="2" charset="2"/>
              <a:buChar char="§"/>
              <a:defRPr sz="2800">
                <a:solidFill>
                  <a:schemeClr val="tx1"/>
                </a:solidFill>
                <a:latin typeface="Verdana" pitchFamily="34" charset="0"/>
              </a:defRPr>
            </a:lvl1pPr>
            <a:lvl2pPr marL="742950" indent="-285750">
              <a:spcBef>
                <a:spcPct val="20000"/>
              </a:spcBef>
              <a:buClr>
                <a:srgbClr val="FF0000"/>
              </a:buClr>
              <a:buFont typeface="Wingdings" pitchFamily="2" charset="2"/>
              <a:buChar char="§"/>
              <a:defRPr sz="2400">
                <a:solidFill>
                  <a:schemeClr val="tx1"/>
                </a:solidFill>
                <a:latin typeface="Verdana" pitchFamily="34" charset="0"/>
              </a:defRPr>
            </a:lvl2pPr>
            <a:lvl3pPr marL="1143000" indent="-228600">
              <a:spcBef>
                <a:spcPct val="20000"/>
              </a:spcBef>
              <a:buClr>
                <a:srgbClr val="FF0000"/>
              </a:buClr>
              <a:buFont typeface="Wingdings" pitchFamily="2" charset="2"/>
              <a:buChar char="§"/>
              <a:defRPr sz="2000">
                <a:solidFill>
                  <a:schemeClr val="tx1"/>
                </a:solidFill>
                <a:latin typeface="Verdana" pitchFamily="34" charset="0"/>
              </a:defRPr>
            </a:lvl3pPr>
            <a:lvl4pPr marL="1600200" indent="-228600">
              <a:spcBef>
                <a:spcPct val="20000"/>
              </a:spcBef>
              <a:buClr>
                <a:srgbClr val="FF0000"/>
              </a:buClr>
              <a:buFont typeface="Wingdings" pitchFamily="2" charset="2"/>
              <a:buChar char="§"/>
              <a:defRPr sz="1600">
                <a:solidFill>
                  <a:schemeClr val="tx1"/>
                </a:solidFill>
                <a:latin typeface="Verdana" pitchFamily="34" charset="0"/>
              </a:defRPr>
            </a:lvl4pPr>
            <a:lvl5pPr marL="2057400" indent="-228600">
              <a:spcBef>
                <a:spcPct val="20000"/>
              </a:spcBef>
              <a:buClr>
                <a:srgbClr val="FF0000"/>
              </a:buClr>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9pPr>
          </a:lstStyle>
          <a:p>
            <a:pPr>
              <a:spcBef>
                <a:spcPct val="0"/>
              </a:spcBef>
              <a:buClrTx/>
              <a:buFontTx/>
              <a:buNone/>
            </a:pPr>
            <a:r>
              <a:rPr lang="da-DK" altLang="da-DK" sz="1200" smtClean="0">
                <a:latin typeface="Futura Medium" pitchFamily="34" charset="0"/>
              </a:rPr>
              <a:t>A R H U S   U N I V E R S I T E T</a:t>
            </a:r>
          </a:p>
          <a:p>
            <a:pPr>
              <a:spcBef>
                <a:spcPct val="0"/>
              </a:spcBef>
              <a:buClrTx/>
              <a:buFontTx/>
              <a:buNone/>
            </a:pPr>
            <a:endParaRPr lang="da-DK" altLang="da-DK" sz="1200" smtClean="0">
              <a:latin typeface="Futura Medium" pitchFamily="34" charset="0"/>
            </a:endParaRPr>
          </a:p>
          <a:p>
            <a:pPr>
              <a:spcBef>
                <a:spcPct val="0"/>
              </a:spcBef>
              <a:buClrTx/>
              <a:buFontTx/>
              <a:buNone/>
            </a:pPr>
            <a:r>
              <a:rPr lang="da-DK" altLang="da-DK" sz="1200" smtClean="0">
                <a:latin typeface="Futura Medium" pitchFamily="34" charset="0"/>
              </a:rPr>
              <a:t>Institut for Kommunikation og kultur</a:t>
            </a:r>
          </a:p>
        </p:txBody>
      </p:sp>
      <p:sp>
        <p:nvSpPr>
          <p:cNvPr id="5125" name="Pladsholder til diasnummer 4"/>
          <p:cNvSpPr>
            <a:spLocks noGrp="1"/>
          </p:cNvSpPr>
          <p:nvPr>
            <p:ph type="sldNum" sz="quarter" idx="11"/>
          </p:nvPr>
        </p:nvSpPr>
        <p:spPr>
          <a:xfrm>
            <a:off x="5148263" y="6453188"/>
            <a:ext cx="3646487" cy="268287"/>
          </a:xfrm>
          <a:noFill/>
        </p:spPr>
        <p:txBody>
          <a:bodyPr/>
          <a:lstStyle>
            <a:lvl1pPr>
              <a:spcBef>
                <a:spcPct val="20000"/>
              </a:spcBef>
              <a:buClr>
                <a:srgbClr val="FF0000"/>
              </a:buClr>
              <a:buFont typeface="Wingdings" pitchFamily="2" charset="2"/>
              <a:buChar char="§"/>
              <a:defRPr sz="2800">
                <a:solidFill>
                  <a:schemeClr val="tx1"/>
                </a:solidFill>
                <a:latin typeface="Verdana" pitchFamily="34" charset="0"/>
              </a:defRPr>
            </a:lvl1pPr>
            <a:lvl2pPr marL="742950" indent="-285750">
              <a:spcBef>
                <a:spcPct val="20000"/>
              </a:spcBef>
              <a:buClr>
                <a:srgbClr val="FF0000"/>
              </a:buClr>
              <a:buFont typeface="Wingdings" pitchFamily="2" charset="2"/>
              <a:buChar char="§"/>
              <a:defRPr sz="2400">
                <a:solidFill>
                  <a:schemeClr val="tx1"/>
                </a:solidFill>
                <a:latin typeface="Verdana" pitchFamily="34" charset="0"/>
              </a:defRPr>
            </a:lvl2pPr>
            <a:lvl3pPr marL="1143000" indent="-228600">
              <a:spcBef>
                <a:spcPct val="20000"/>
              </a:spcBef>
              <a:buClr>
                <a:srgbClr val="FF0000"/>
              </a:buClr>
              <a:buFont typeface="Wingdings" pitchFamily="2" charset="2"/>
              <a:buChar char="§"/>
              <a:defRPr sz="2000">
                <a:solidFill>
                  <a:schemeClr val="tx1"/>
                </a:solidFill>
                <a:latin typeface="Verdana" pitchFamily="34" charset="0"/>
              </a:defRPr>
            </a:lvl3pPr>
            <a:lvl4pPr marL="1600200" indent="-228600">
              <a:spcBef>
                <a:spcPct val="20000"/>
              </a:spcBef>
              <a:buClr>
                <a:srgbClr val="FF0000"/>
              </a:buClr>
              <a:buFont typeface="Wingdings" pitchFamily="2" charset="2"/>
              <a:buChar char="§"/>
              <a:defRPr sz="1600">
                <a:solidFill>
                  <a:schemeClr val="tx1"/>
                </a:solidFill>
                <a:latin typeface="Verdana" pitchFamily="34" charset="0"/>
              </a:defRPr>
            </a:lvl4pPr>
            <a:lvl5pPr marL="2057400" indent="-228600">
              <a:spcBef>
                <a:spcPct val="20000"/>
              </a:spcBef>
              <a:buClr>
                <a:srgbClr val="FF0000"/>
              </a:buClr>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9pPr>
          </a:lstStyle>
          <a:p>
            <a:pPr>
              <a:defRPr/>
            </a:pPr>
            <a:r>
              <a:rPr lang="da-DK" altLang="da-DK" sz="1000" dirty="0" smtClean="0">
                <a:latin typeface="Arial" charset="0"/>
              </a:rPr>
              <a:t>Ole Togeby 2017: </a:t>
            </a:r>
            <a:r>
              <a:rPr lang="da-DK" altLang="da-DK" sz="1000" dirty="0"/>
              <a:t>: </a:t>
            </a:r>
            <a:r>
              <a:rPr lang="da-DK" altLang="da-DK" sz="1000" i="1" dirty="0"/>
              <a:t>Dannelse, genrer og kreativitet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Nye vilkår</a:t>
            </a:r>
            <a:endParaRPr lang="da-DK" dirty="0"/>
          </a:p>
        </p:txBody>
      </p:sp>
      <p:sp>
        <p:nvSpPr>
          <p:cNvPr id="3" name="Pladsholder til indhold 2"/>
          <p:cNvSpPr>
            <a:spLocks noGrp="1"/>
          </p:cNvSpPr>
          <p:nvPr>
            <p:ph idx="1"/>
          </p:nvPr>
        </p:nvSpPr>
        <p:spPr/>
        <p:txBody>
          <a:bodyPr/>
          <a:lstStyle/>
          <a:p>
            <a:r>
              <a:rPr lang="da-DK" sz="2400" dirty="0" smtClean="0"/>
              <a:t>- </a:t>
            </a:r>
            <a:r>
              <a:rPr lang="da-DK" sz="2400" dirty="0"/>
              <a:t>fra </a:t>
            </a:r>
            <a:r>
              <a:rPr lang="da-DK" sz="2400" dirty="0" smtClean="0"/>
              <a:t>deltagernes indsigtsfulde og bøjelig stillingtagen til umiddelbare og upåvirkelige følelsesdomme </a:t>
            </a:r>
            <a:r>
              <a:rPr lang="da-DK" sz="2400" dirty="0"/>
              <a:t>(</a:t>
            </a:r>
            <a:r>
              <a:rPr lang="da-DK" sz="2400" b="1" dirty="0" err="1"/>
              <a:t>likes</a:t>
            </a:r>
            <a:r>
              <a:rPr lang="da-DK" sz="2400" dirty="0"/>
              <a:t>);</a:t>
            </a:r>
          </a:p>
          <a:p>
            <a:r>
              <a:rPr lang="da-DK" sz="2400" dirty="0"/>
              <a:t> -Tidligere journalistiske </a:t>
            </a:r>
            <a:r>
              <a:rPr lang="da-DK" sz="2400" dirty="0" smtClean="0"/>
              <a:t>medieidealer</a:t>
            </a:r>
            <a:r>
              <a:rPr lang="da-DK" sz="2400" dirty="0"/>
              <a:t>: </a:t>
            </a:r>
            <a:r>
              <a:rPr lang="da-DK" sz="2400" dirty="0" smtClean="0"/>
              <a:t>sagens væsentlighed</a:t>
            </a:r>
            <a:r>
              <a:rPr lang="da-DK" sz="2400" dirty="0"/>
              <a:t>, </a:t>
            </a:r>
            <a:r>
              <a:rPr lang="da-DK" sz="2400" dirty="0" smtClean="0"/>
              <a:t>dørvogter for sludder og vrøvl, </a:t>
            </a:r>
            <a:r>
              <a:rPr lang="da-DK" sz="2400" dirty="0"/>
              <a:t>vagthund mod magthavere; </a:t>
            </a:r>
            <a:endParaRPr lang="da-DK" sz="2400" dirty="0" smtClean="0"/>
          </a:p>
          <a:p>
            <a:r>
              <a:rPr lang="da-DK" sz="2400" dirty="0" smtClean="0"/>
              <a:t>- nu</a:t>
            </a:r>
            <a:r>
              <a:rPr lang="da-DK" sz="2400" dirty="0"/>
              <a:t>: mediet er budskabet, og nyheder og politik erstattes af </a:t>
            </a:r>
            <a:r>
              <a:rPr lang="da-DK" sz="2400" dirty="0" smtClean="0"/>
              <a:t>smagsdommere om </a:t>
            </a:r>
            <a:r>
              <a:rPr lang="da-DK" sz="2400" b="1" dirty="0" smtClean="0"/>
              <a:t>underholdning</a:t>
            </a:r>
            <a:r>
              <a:rPr lang="da-DK" sz="2400" dirty="0" smtClean="0"/>
              <a:t>.</a:t>
            </a:r>
            <a:endParaRPr lang="da-DK" sz="24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413340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Nye vilkår</a:t>
            </a:r>
            <a:endParaRPr lang="da-DK" dirty="0"/>
          </a:p>
        </p:txBody>
      </p:sp>
      <p:sp>
        <p:nvSpPr>
          <p:cNvPr id="3" name="Pladsholder til indhold 2"/>
          <p:cNvSpPr>
            <a:spLocks noGrp="1"/>
          </p:cNvSpPr>
          <p:nvPr>
            <p:ph idx="1"/>
          </p:nvPr>
        </p:nvSpPr>
        <p:spPr/>
        <p:txBody>
          <a:bodyPr/>
          <a:lstStyle/>
          <a:p>
            <a:r>
              <a:rPr lang="da-DK" dirty="0" smtClean="0"/>
              <a:t>- Vi deler os ikke efter anskuelser (om politik), men efter æstetik (om sager, mode og stil); </a:t>
            </a:r>
          </a:p>
          <a:p>
            <a:r>
              <a:rPr lang="da-DK" dirty="0" smtClean="0"/>
              <a:t>vi stiller politikerne til ansvar for deres </a:t>
            </a:r>
            <a:r>
              <a:rPr lang="da-DK" b="1" dirty="0" smtClean="0"/>
              <a:t>stil og kropssprog</a:t>
            </a:r>
            <a:r>
              <a:rPr lang="da-DK" dirty="0" smtClean="0"/>
              <a:t>, ikke for deres synspunkter og evne til at føre dem ud i livet</a:t>
            </a:r>
            <a:endParaRPr lang="da-DK" b="1" dirty="0" smtClean="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210093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Eksamenssnyd</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077" y="1556792"/>
            <a:ext cx="874653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78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5353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919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16253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46249"/>
            <a:ext cx="8064896" cy="375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220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5742857" cy="30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55573"/>
            <a:ext cx="57531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091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5" y="332656"/>
            <a:ext cx="830861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30" y="3212976"/>
            <a:ext cx="818010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094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Lag i ytringsenhed</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187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453645" cy="505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393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Skribentroller</a:t>
            </a:r>
            <a:endParaRPr lang="da-DK" dirty="0"/>
          </a:p>
        </p:txBody>
      </p:sp>
      <p:sp>
        <p:nvSpPr>
          <p:cNvPr id="3" name="Pladsholder til indhold 2"/>
          <p:cNvSpPr>
            <a:spLocks noGrp="1"/>
          </p:cNvSpPr>
          <p:nvPr>
            <p:ph idx="1"/>
          </p:nvPr>
        </p:nvSpPr>
        <p:spPr/>
        <p:txBody>
          <a:bodyPr/>
          <a:lstStyle/>
          <a:p>
            <a:r>
              <a:rPr lang="da-DK" dirty="0"/>
              <a:t>den ansvarshavende redaktør: </a:t>
            </a:r>
          </a:p>
          <a:p>
            <a:pPr lvl="1"/>
            <a:r>
              <a:rPr lang="da-DK" dirty="0" smtClean="0"/>
              <a:t>(</a:t>
            </a:r>
            <a:r>
              <a:rPr lang="da-DK" dirty="0"/>
              <a:t>formålet handlingen – autoritet og legitimitet)</a:t>
            </a:r>
          </a:p>
          <a:p>
            <a:r>
              <a:rPr lang="da-DK" dirty="0"/>
              <a:t>forfatteren: </a:t>
            </a:r>
          </a:p>
          <a:p>
            <a:pPr lvl="1"/>
            <a:r>
              <a:rPr lang="da-DK" dirty="0"/>
              <a:t>(indholdet: budskab (konceptuel, propositionel, og </a:t>
            </a:r>
            <a:r>
              <a:rPr lang="da-DK" dirty="0" err="1"/>
              <a:t>informationel</a:t>
            </a:r>
            <a:r>
              <a:rPr lang="da-DK" dirty="0"/>
              <a:t> mening), </a:t>
            </a:r>
          </a:p>
          <a:p>
            <a:r>
              <a:rPr lang="da-DK" dirty="0"/>
              <a:t>skriveren: </a:t>
            </a:r>
          </a:p>
          <a:p>
            <a:pPr lvl="1"/>
            <a:r>
              <a:rPr lang="da-DK" dirty="0" smtClean="0"/>
              <a:t>(</a:t>
            </a:r>
            <a:r>
              <a:rPr lang="da-DK" dirty="0"/>
              <a:t>formen, stavningen),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3159386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Misforståelserne </a:t>
            </a:r>
            <a:r>
              <a:rPr lang="da-DK" dirty="0" smtClean="0"/>
              <a:t>florerer</a:t>
            </a:r>
            <a:endParaRPr lang="da-DK" dirty="0"/>
          </a:p>
        </p:txBody>
      </p:sp>
      <p:sp>
        <p:nvSpPr>
          <p:cNvPr id="3" name="Pladsholder til indhold 2"/>
          <p:cNvSpPr>
            <a:spLocks noGrp="1"/>
          </p:cNvSpPr>
          <p:nvPr>
            <p:ph idx="1"/>
          </p:nvPr>
        </p:nvSpPr>
        <p:spPr/>
        <p:txBody>
          <a:bodyPr/>
          <a:lstStyle/>
          <a:p>
            <a:r>
              <a:rPr lang="en-US" i="1" dirty="0" smtClean="0"/>
              <a:t>– </a:t>
            </a:r>
            <a:r>
              <a:rPr lang="en-US" i="1" dirty="0"/>
              <a:t>Hello, my name is Watzlawick.</a:t>
            </a:r>
          </a:p>
          <a:p>
            <a:r>
              <a:rPr lang="da-DK" i="1" dirty="0"/>
              <a:t>– I </a:t>
            </a:r>
            <a:r>
              <a:rPr lang="da-DK" i="1" dirty="0" err="1"/>
              <a:t>didn´t</a:t>
            </a:r>
            <a:r>
              <a:rPr lang="da-DK" i="1" dirty="0"/>
              <a:t> </a:t>
            </a:r>
            <a:r>
              <a:rPr lang="da-DK" i="1" dirty="0" err="1"/>
              <a:t>say</a:t>
            </a:r>
            <a:r>
              <a:rPr lang="da-DK" i="1" dirty="0"/>
              <a:t> so.</a:t>
            </a:r>
          </a:p>
          <a:p>
            <a:r>
              <a:rPr lang="en-US" i="1" dirty="0"/>
              <a:t>– But I say it is.</a:t>
            </a:r>
          </a:p>
          <a:p>
            <a:r>
              <a:rPr lang="en-US" i="1" dirty="0"/>
              <a:t>– You just said it wasn´t</a:t>
            </a:r>
            <a:r>
              <a:rPr lang="en-US" i="1" dirty="0" smtClean="0"/>
              <a:t>?</a:t>
            </a:r>
          </a:p>
          <a:p>
            <a:endParaRPr lang="en-US" i="1" dirty="0"/>
          </a:p>
          <a:p>
            <a:r>
              <a:rPr lang="da-DK" sz="2400" dirty="0"/>
              <a:t>Når der går noget galt i kommunikationen, vil de fleste opfatte at det er den anden der er enten </a:t>
            </a:r>
            <a:r>
              <a:rPr lang="da-DK" sz="2400" b="1" dirty="0"/>
              <a:t>ond eller dum </a:t>
            </a:r>
            <a:r>
              <a:rPr lang="da-DK" sz="2400" dirty="0"/>
              <a:t>(bad or mad).</a:t>
            </a:r>
            <a:endParaRPr lang="en-US" sz="2400" i="1"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2585760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Modul 1: Dannelse, genrer og kreativitet</a:t>
            </a:r>
          </a:p>
        </p:txBody>
      </p:sp>
      <p:sp>
        <p:nvSpPr>
          <p:cNvPr id="3" name="Pladsholder til indhold 2"/>
          <p:cNvSpPr>
            <a:spLocks noGrp="1"/>
          </p:cNvSpPr>
          <p:nvPr>
            <p:ph idx="1"/>
          </p:nvPr>
        </p:nvSpPr>
        <p:spPr/>
        <p:txBody>
          <a:bodyPr/>
          <a:lstStyle/>
          <a:p>
            <a:r>
              <a:rPr lang="da-DK" sz="2000" dirty="0" smtClean="0"/>
              <a:t>Formålet </a:t>
            </a:r>
            <a:r>
              <a:rPr lang="da-DK" sz="2000" dirty="0"/>
              <a:t>for danskfaget beskrives som både dannelse, studieforberedelse og kreativitet, og inden for elevernes udtryksfærdighed er der fokus på sproglige fremstillingsformer og formidlingsbevidsthed i forskellige medier og genrer. Hvilke genrer skal der undervises i? I samfundets genrer: praktiske tekster, sagprosa og litterære tekster, i skolens genrer: dansk stil, engelsk essay, fysikrapport, samfundsfagsopgave, i de elektroniske mediers genrer: opdatering, chat, respons, </a:t>
            </a:r>
            <a:r>
              <a:rPr lang="da-DK" sz="2000" dirty="0" err="1"/>
              <a:t>likes</a:t>
            </a:r>
            <a:r>
              <a:rPr lang="da-DK" sz="2000" dirty="0"/>
              <a:t>. Hvilket metasprog om genrer, grammatik, skrivning, elektroniske medier og tekster skal bruges? Hvordan kan man udvikle elevernes kreativitet?</a:t>
            </a:r>
          </a:p>
          <a:p>
            <a:r>
              <a:rPr lang="en-US" b="1" dirty="0"/>
              <a:t>Tina </a:t>
            </a:r>
            <a:r>
              <a:rPr lang="en-US" b="1" dirty="0" err="1"/>
              <a:t>Thode</a:t>
            </a:r>
            <a:r>
              <a:rPr lang="en-US" b="1" dirty="0"/>
              <a:t> </a:t>
            </a:r>
            <a:r>
              <a:rPr lang="en-US" b="1" dirty="0" err="1"/>
              <a:t>Hougaard</a:t>
            </a:r>
            <a:r>
              <a:rPr lang="en-US" b="1" dirty="0"/>
              <a:t> </a:t>
            </a:r>
            <a:r>
              <a:rPr lang="en-US" b="1" dirty="0" err="1"/>
              <a:t>og</a:t>
            </a:r>
            <a:r>
              <a:rPr lang="en-US" b="1" dirty="0"/>
              <a:t> Ole </a:t>
            </a:r>
            <a:r>
              <a:rPr lang="en-US" b="1" dirty="0" err="1"/>
              <a:t>Togeby</a:t>
            </a:r>
            <a:endParaRPr lang="en-US"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364644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Misforståelser</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920880" cy="454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678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Misforståelser</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268759"/>
            <a:ext cx="6264696" cy="522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2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Misforståelser</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809537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87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Dannelse i skriftlig fremstilling</a:t>
            </a:r>
            <a:endParaRPr lang="da-DK" dirty="0"/>
          </a:p>
        </p:txBody>
      </p:sp>
      <p:sp>
        <p:nvSpPr>
          <p:cNvPr id="3" name="Pladsholder til indhold 2"/>
          <p:cNvSpPr>
            <a:spLocks noGrp="1"/>
          </p:cNvSpPr>
          <p:nvPr>
            <p:ph idx="1"/>
          </p:nvPr>
        </p:nvSpPr>
        <p:spPr/>
        <p:txBody>
          <a:bodyPr/>
          <a:lstStyle/>
          <a:p>
            <a:r>
              <a:rPr lang="da-DK" b="1" dirty="0"/>
              <a:t>Dannelse</a:t>
            </a:r>
            <a:r>
              <a:rPr lang="da-DK" dirty="0"/>
              <a:t> er at </a:t>
            </a:r>
            <a:r>
              <a:rPr lang="da-DK" dirty="0" err="1"/>
              <a:t>bl</a:t>
            </a:r>
            <a:r>
              <a:rPr lang="da-DK" dirty="0"/>
              <a:t>. a. det der i retorikken kaldes velvilje, det at afsenderen prøver på at samarbejde med modtagerne for deres skyld.</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3693277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Fornuft og </a:t>
            </a:r>
            <a:r>
              <a:rPr lang="da-DK" dirty="0" smtClean="0"/>
              <a:t>følelser</a:t>
            </a:r>
            <a:endParaRPr lang="da-DK" dirty="0"/>
          </a:p>
        </p:txBody>
      </p:sp>
      <p:sp>
        <p:nvSpPr>
          <p:cNvPr id="3" name="Pladsholder til indhold 2"/>
          <p:cNvSpPr>
            <a:spLocks noGrp="1"/>
          </p:cNvSpPr>
          <p:nvPr>
            <p:ph idx="1"/>
          </p:nvPr>
        </p:nvSpPr>
        <p:spPr/>
        <p:txBody>
          <a:bodyPr/>
          <a:lstStyle/>
          <a:p>
            <a:r>
              <a:rPr lang="da-DK" dirty="0" smtClean="0"/>
              <a:t>DF-politikeren </a:t>
            </a:r>
            <a:r>
              <a:rPr lang="da-DK" dirty="0"/>
              <a:t>Peter Skårup har sommeren 2017 skrevet: “Politik skal ikke videnskabeliggøres. Der findes ikke noget facit i politik - kun følelser og holdninger. Begreber som sandt og falsk eller godt og ondt har ganske enkelt ikke hjemme i det politiske rum.”</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3007938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Skårup: Logos og patos</a:t>
            </a:r>
            <a:endParaRPr lang="da-DK" dirty="0"/>
          </a:p>
        </p:txBody>
      </p:sp>
      <p:sp>
        <p:nvSpPr>
          <p:cNvPr id="3" name="Pladsholder til indhold 2"/>
          <p:cNvSpPr>
            <a:spLocks noGrp="1"/>
          </p:cNvSpPr>
          <p:nvPr>
            <p:ph idx="1"/>
          </p:nvPr>
        </p:nvSpPr>
        <p:spPr/>
        <p:txBody>
          <a:bodyPr/>
          <a:lstStyle/>
          <a:p>
            <a:r>
              <a:rPr lang="da-DK" sz="2400" dirty="0"/>
              <a:t>Den græske filosof Aristoteles beskrev da også mennesket som </a:t>
            </a:r>
            <a:r>
              <a:rPr lang="da-DK" sz="2400" dirty="0" err="1"/>
              <a:t>zoon</a:t>
            </a:r>
            <a:r>
              <a:rPr lang="da-DK" sz="2400" dirty="0"/>
              <a:t> politicon – et politisk dyr. Med det mente han, at mennesket er skabt til at tænke politisk og løse problemer i fællesskab. Med sine appelformer Logos (fornuft) og Patos (følelser) satte han ord på det rimelige i, at følelser på linje med fornuft er at betragte som en naturlig del af menneskets politiske væsen.</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3421027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Ikke det sande og det gode – men følelser</a:t>
            </a:r>
            <a:endParaRPr lang="da-DK" dirty="0"/>
          </a:p>
        </p:txBody>
      </p:sp>
      <p:sp>
        <p:nvSpPr>
          <p:cNvPr id="3" name="Pladsholder til indhold 2"/>
          <p:cNvSpPr>
            <a:spLocks noGrp="1"/>
          </p:cNvSpPr>
          <p:nvPr>
            <p:ph idx="1"/>
          </p:nvPr>
        </p:nvSpPr>
        <p:spPr/>
        <p:txBody>
          <a:bodyPr/>
          <a:lstStyle/>
          <a:p>
            <a:r>
              <a:rPr lang="da-DK" dirty="0"/>
              <a:t>Politik skal ikke videnskabeliggøres. Der findes ikke noget facit i politik - kun følelser og holdninger. Begreber som sandt og falsk eller godt og ondt har ganske enkelt ikke hjemme i det politiske rum. Sandt og falsk hører til i videnskabens verden, og godt og ondt er et spørgsmål om moral. </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3061090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Logos, patos -- og etos</a:t>
            </a:r>
            <a:endParaRPr lang="da-DK" dirty="0"/>
          </a:p>
        </p:txBody>
      </p:sp>
      <p:sp>
        <p:nvSpPr>
          <p:cNvPr id="3" name="Pladsholder til indhold 2"/>
          <p:cNvSpPr>
            <a:spLocks noGrp="1"/>
          </p:cNvSpPr>
          <p:nvPr>
            <p:ph idx="1"/>
          </p:nvPr>
        </p:nvSpPr>
        <p:spPr/>
        <p:txBody>
          <a:bodyPr/>
          <a:lstStyle/>
          <a:p>
            <a:r>
              <a:rPr lang="da-DK" sz="2400" dirty="0"/>
              <a:t>Følelser uden fornuft er demagogi, og fornuft uden følelser er teknokrati. </a:t>
            </a:r>
          </a:p>
          <a:p>
            <a:r>
              <a:rPr lang="da-DK" sz="2400" dirty="0" smtClean="0"/>
              <a:t>Politik </a:t>
            </a:r>
            <a:r>
              <a:rPr lang="da-DK" sz="2400" dirty="0"/>
              <a:t>eller deliberation består i at personer med etos (autenticitet, </a:t>
            </a:r>
            <a:r>
              <a:rPr lang="da-DK" sz="2400" dirty="0" err="1"/>
              <a:t>troværlighed</a:t>
            </a:r>
            <a:r>
              <a:rPr lang="da-DK" sz="2400" dirty="0"/>
              <a:t> og legitimitet) afvejer deres handlemuligheder efter hvilke holdninger og følelser (patos) de har over for kendsgerningerne i situationen (logos). </a:t>
            </a:r>
          </a:p>
          <a:p>
            <a:r>
              <a:rPr lang="da-DK" sz="2400" dirty="0"/>
              <a:t>	Etos: legitimitet til at lede andre, klogskab, god moral og velvilje; viden og bøjelighed; sindelagsetik og ansvarsetik</a:t>
            </a:r>
          </a:p>
          <a:p>
            <a:r>
              <a:rPr lang="da-DK" sz="2400" dirty="0"/>
              <a:t>	</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4069443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5980952" cy="2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3140968"/>
            <a:ext cx="58197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192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6624736" cy="287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12976"/>
            <a:ext cx="662473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31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Plan</a:t>
            </a:r>
            <a:endParaRPr lang="da-DK" dirty="0"/>
          </a:p>
        </p:txBody>
      </p:sp>
      <p:sp>
        <p:nvSpPr>
          <p:cNvPr id="3" name="Pladsholder til indhold 2"/>
          <p:cNvSpPr>
            <a:spLocks noGrp="1"/>
          </p:cNvSpPr>
          <p:nvPr>
            <p:ph idx="1"/>
          </p:nvPr>
        </p:nvSpPr>
        <p:spPr>
          <a:xfrm>
            <a:off x="457200" y="1628775"/>
            <a:ext cx="8229600" cy="2088257"/>
          </a:xfrm>
        </p:spPr>
        <p:txBody>
          <a:bodyPr/>
          <a:lstStyle/>
          <a:p>
            <a:r>
              <a:rPr lang="da-DK" sz="2000" dirty="0" smtClean="0"/>
              <a:t>11:00-11:45 OT</a:t>
            </a:r>
            <a:r>
              <a:rPr lang="da-DK" sz="2000" dirty="0"/>
              <a:t>	I. Dannelse og nye </a:t>
            </a:r>
            <a:r>
              <a:rPr lang="da-DK" sz="2000" dirty="0" smtClean="0"/>
              <a:t>vilkår</a:t>
            </a:r>
            <a:endParaRPr lang="da-DK" sz="2000" dirty="0"/>
          </a:p>
          <a:p>
            <a:r>
              <a:rPr lang="da-DK" sz="2000" dirty="0" smtClean="0"/>
              <a:t>12:00-12:45 TT</a:t>
            </a:r>
            <a:r>
              <a:rPr lang="da-DK" sz="2000" dirty="0"/>
              <a:t>	II.  Multimodalitet og kreativitet	</a:t>
            </a:r>
          </a:p>
          <a:p>
            <a:r>
              <a:rPr lang="da-DK" sz="2000" dirty="0" smtClean="0"/>
              <a:t>12:45-13:15</a:t>
            </a:r>
            <a:r>
              <a:rPr lang="da-DK" sz="2000" dirty="0"/>
              <a:t>	Frokost	</a:t>
            </a:r>
          </a:p>
          <a:p>
            <a:r>
              <a:rPr lang="da-DK" sz="2000" dirty="0" smtClean="0"/>
              <a:t>13:15-14:45 TT</a:t>
            </a:r>
            <a:r>
              <a:rPr lang="da-DK" sz="2000" dirty="0"/>
              <a:t>	III. Genrer i de elektroniske medier	</a:t>
            </a:r>
          </a:p>
          <a:p>
            <a:r>
              <a:rPr lang="da-DK" sz="2000" dirty="0" smtClean="0"/>
              <a:t>15:00-16:30 OT</a:t>
            </a:r>
            <a:r>
              <a:rPr lang="da-DK" sz="2000" dirty="0"/>
              <a:t>	IV. Tekstgenrer og skolegenrer	</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4275069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7068444"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669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6385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458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84273"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503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99021"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446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440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25145"/>
            <a:ext cx="3096344" cy="71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968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14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043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5" y="260648"/>
            <a:ext cx="8655097"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450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24936" cy="660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086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0158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457700"/>
            <a:ext cx="60102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675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Dannelse og </a:t>
            </a:r>
            <a:r>
              <a:rPr lang="da-DK" dirty="0" err="1" smtClean="0"/>
              <a:t>Grices</a:t>
            </a:r>
            <a:r>
              <a:rPr lang="da-DK" dirty="0" smtClean="0"/>
              <a:t> maksimer: </a:t>
            </a:r>
            <a:endParaRPr lang="da-DK" dirty="0"/>
          </a:p>
        </p:txBody>
      </p:sp>
      <p:sp>
        <p:nvSpPr>
          <p:cNvPr id="3" name="Pladsholder til indhold 2"/>
          <p:cNvSpPr>
            <a:spLocks noGrp="1"/>
          </p:cNvSpPr>
          <p:nvPr>
            <p:ph idx="1"/>
          </p:nvPr>
        </p:nvSpPr>
        <p:spPr/>
        <p:txBody>
          <a:bodyPr/>
          <a:lstStyle/>
          <a:p>
            <a:r>
              <a:rPr lang="da-DK" sz="2400" dirty="0" err="1"/>
              <a:t>Kommmunikationsaksiomerne</a:t>
            </a:r>
            <a:r>
              <a:rPr lang="da-DK" sz="2400" dirty="0"/>
              <a:t>:</a:t>
            </a:r>
          </a:p>
          <a:p>
            <a:r>
              <a:rPr lang="da-DK" sz="2400" dirty="0"/>
              <a:t>ærlighed (oprigtighed, autenticitet, </a:t>
            </a:r>
            <a:r>
              <a:rPr lang="da-DK" sz="2400" dirty="0" smtClean="0"/>
              <a:t>ægte følelser</a:t>
            </a:r>
            <a:r>
              <a:rPr lang="da-DK" sz="2400" dirty="0"/>
              <a:t>), </a:t>
            </a:r>
          </a:p>
          <a:p>
            <a:r>
              <a:rPr lang="da-DK" sz="2400" dirty="0"/>
              <a:t>sandhed (viden, </a:t>
            </a:r>
            <a:r>
              <a:rPr lang="da-DK" sz="2400" dirty="0" smtClean="0"/>
              <a:t>klogskab, evidens argumentation)</a:t>
            </a:r>
            <a:endParaRPr lang="da-DK" sz="2400" dirty="0"/>
          </a:p>
          <a:p>
            <a:r>
              <a:rPr lang="da-DK" sz="2400" dirty="0"/>
              <a:t>relevans (</a:t>
            </a:r>
            <a:r>
              <a:rPr lang="da-DK" sz="2400" dirty="0" err="1"/>
              <a:t>informativitet</a:t>
            </a:r>
            <a:r>
              <a:rPr lang="da-DK" sz="2400" dirty="0"/>
              <a:t>, </a:t>
            </a:r>
            <a:r>
              <a:rPr lang="da-DK" sz="2400" dirty="0" smtClean="0"/>
              <a:t>altruisme, </a:t>
            </a:r>
            <a:r>
              <a:rPr lang="da-DK" sz="2400" dirty="0"/>
              <a:t>velvillighed) </a:t>
            </a:r>
          </a:p>
          <a:p>
            <a:r>
              <a:rPr lang="da-DK" sz="2400" dirty="0"/>
              <a:t>rigtighed (</a:t>
            </a:r>
            <a:r>
              <a:rPr lang="da-DK" sz="2400" dirty="0" smtClean="0"/>
              <a:t>legitimitet, tekstarten som nøgle i en lås) </a:t>
            </a:r>
            <a:endParaRPr lang="da-DK" sz="2400" dirty="0"/>
          </a:p>
          <a:p>
            <a:r>
              <a:rPr lang="da-DK" sz="2400" dirty="0"/>
              <a:t>forståelighed (korrekthed, ordentlighed)</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4745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pic>
        <p:nvPicPr>
          <p:cNvPr id="1177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894" y="1844824"/>
            <a:ext cx="8190755" cy="309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50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I. </a:t>
            </a:r>
            <a:r>
              <a:rPr lang="da-DK" sz="3200" dirty="0"/>
              <a:t>Dannelse er ikke hvad det har </a:t>
            </a:r>
            <a:r>
              <a:rPr lang="da-DK" sz="3200" dirty="0" smtClean="0"/>
              <a:t>været </a:t>
            </a:r>
            <a:endParaRPr lang="da-DK" dirty="0"/>
          </a:p>
        </p:txBody>
      </p:sp>
      <p:sp>
        <p:nvSpPr>
          <p:cNvPr id="3" name="Pladsholder til indhold 2"/>
          <p:cNvSpPr>
            <a:spLocks noGrp="1"/>
          </p:cNvSpPr>
          <p:nvPr>
            <p:ph idx="1"/>
          </p:nvPr>
        </p:nvSpPr>
        <p:spPr/>
        <p:txBody>
          <a:bodyPr/>
          <a:lstStyle/>
          <a:p>
            <a:r>
              <a:rPr lang="da-DK" dirty="0" smtClean="0"/>
              <a:t>Den </a:t>
            </a:r>
            <a:r>
              <a:rPr lang="da-DK" dirty="0"/>
              <a:t>teknologiske udvikling med elektroniske </a:t>
            </a:r>
            <a:r>
              <a:rPr lang="da-DK" dirty="0" err="1"/>
              <a:t>on-line</a:t>
            </a:r>
            <a:r>
              <a:rPr lang="da-DK" dirty="0"/>
              <a:t> medier har fundamentalt ændret hvad dannelse vil sige på området for skriftlig fremstilling. Alle kan for første gang i verdenshistorien uden filter offentliggøre </a:t>
            </a:r>
            <a:r>
              <a:rPr lang="da-DK" dirty="0" smtClean="0"/>
              <a:t>deres egne </a:t>
            </a:r>
            <a:r>
              <a:rPr lang="da-DK" dirty="0"/>
              <a:t>skriverier, så enhver er sin egen ansvarshavende chefredaktør. </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3811460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Fra oplysning til opmærksomhedsøkonomi</a:t>
            </a:r>
            <a:endParaRPr lang="da-DK" dirty="0"/>
          </a:p>
        </p:txBody>
      </p:sp>
      <p:sp>
        <p:nvSpPr>
          <p:cNvPr id="3" name="Pladsholder til indhold 2"/>
          <p:cNvSpPr>
            <a:spLocks noGrp="1"/>
          </p:cNvSpPr>
          <p:nvPr>
            <p:ph idx="1"/>
          </p:nvPr>
        </p:nvSpPr>
        <p:spPr/>
        <p:txBody>
          <a:bodyPr/>
          <a:lstStyle/>
          <a:p>
            <a:r>
              <a:rPr lang="da-DK" sz="2400" dirty="0" smtClean="0"/>
              <a:t>Pay </a:t>
            </a:r>
            <a:r>
              <a:rPr lang="da-DK" sz="2400" dirty="0"/>
              <a:t>attention! Facebook er ikke gratis: Læserne er ikke dem der køber information for at blive oplyst; </a:t>
            </a:r>
            <a:endParaRPr lang="da-DK" sz="2400" dirty="0" smtClean="0"/>
          </a:p>
          <a:p>
            <a:r>
              <a:rPr lang="da-DK" sz="2400" dirty="0" smtClean="0"/>
              <a:t>læserne </a:t>
            </a:r>
            <a:r>
              <a:rPr lang="da-DK" sz="2400" dirty="0"/>
              <a:t>er nu varen som annoncørerne køber sig adgang til</a:t>
            </a:r>
            <a:r>
              <a:rPr lang="da-DK" sz="2400" dirty="0" smtClean="0"/>
              <a:t>.</a:t>
            </a:r>
          </a:p>
          <a:p>
            <a:r>
              <a:rPr lang="da-DK" sz="2400" dirty="0" smtClean="0"/>
              <a:t>Opmærksomhedskøbmænd</a:t>
            </a:r>
            <a:r>
              <a:rPr lang="da-DK" sz="2400" dirty="0"/>
              <a:t>: rovmarketing, udnyttelse af læsernes smertepunkter. </a:t>
            </a:r>
            <a:endParaRPr lang="da-DK" sz="2400" dirty="0" smtClean="0"/>
          </a:p>
          <a:p>
            <a:r>
              <a:rPr lang="da-DK" sz="2400" dirty="0" smtClean="0"/>
              <a:t>Massemediernes </a:t>
            </a:r>
            <a:r>
              <a:rPr lang="da-DK" sz="2400" dirty="0"/>
              <a:t>dagsorden bliver publikums dagsorden.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261456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Fra informationsknaphed til opmærksomhedsknaphed</a:t>
            </a:r>
            <a:endParaRPr lang="da-DK" dirty="0"/>
          </a:p>
        </p:txBody>
      </p:sp>
      <p:sp>
        <p:nvSpPr>
          <p:cNvPr id="3" name="Pladsholder til indhold 2"/>
          <p:cNvSpPr>
            <a:spLocks noGrp="1"/>
          </p:cNvSpPr>
          <p:nvPr>
            <p:ph idx="1"/>
          </p:nvPr>
        </p:nvSpPr>
        <p:spPr/>
        <p:txBody>
          <a:bodyPr/>
          <a:lstStyle/>
          <a:p>
            <a:r>
              <a:rPr lang="da-DK" dirty="0" smtClean="0"/>
              <a:t>Tidligere </a:t>
            </a:r>
            <a:r>
              <a:rPr lang="da-DK" dirty="0"/>
              <a:t>informationsknaphed og informationssøgning; borgerne skulle søge efter  information gennem medierne. </a:t>
            </a:r>
            <a:endParaRPr lang="da-DK" dirty="0" smtClean="0"/>
          </a:p>
          <a:p>
            <a:r>
              <a:rPr lang="da-DK" dirty="0" smtClean="0"/>
              <a:t>Nu </a:t>
            </a:r>
            <a:r>
              <a:rPr lang="da-DK" dirty="0"/>
              <a:t>opmærksomhedsknaphed og opmærksomhedsallokering; borgerne må se bort fra nogen ting for at fokusere på andre.</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100157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 skrivevilkår</a:t>
            </a:r>
            <a:endParaRPr lang="da-DK" dirty="0"/>
          </a:p>
        </p:txBody>
      </p:sp>
      <p:sp>
        <p:nvSpPr>
          <p:cNvPr id="3" name="Pladsholder til indhold 2"/>
          <p:cNvSpPr>
            <a:spLocks noGrp="1"/>
          </p:cNvSpPr>
          <p:nvPr>
            <p:ph idx="1"/>
          </p:nvPr>
        </p:nvSpPr>
        <p:spPr/>
        <p:txBody>
          <a:bodyPr/>
          <a:lstStyle/>
          <a:p>
            <a:r>
              <a:rPr lang="da-DK" sz="2400" dirty="0"/>
              <a:t>- skrevet, men </a:t>
            </a:r>
            <a:r>
              <a:rPr lang="da-DK" sz="2400" b="1" dirty="0"/>
              <a:t>kort</a:t>
            </a:r>
            <a:r>
              <a:rPr lang="da-DK" sz="2400" dirty="0"/>
              <a:t> som en replik; </a:t>
            </a:r>
          </a:p>
          <a:p>
            <a:r>
              <a:rPr lang="da-DK" sz="2400" dirty="0" smtClean="0"/>
              <a:t>- </a:t>
            </a:r>
            <a:r>
              <a:rPr lang="da-DK" sz="2400" dirty="0"/>
              <a:t>dialogisk interaktion, men </a:t>
            </a:r>
            <a:r>
              <a:rPr lang="da-DK" sz="2400" b="1" dirty="0"/>
              <a:t>permanent</a:t>
            </a:r>
            <a:r>
              <a:rPr lang="da-DK" sz="2400" dirty="0"/>
              <a:t>;</a:t>
            </a:r>
          </a:p>
          <a:p>
            <a:r>
              <a:rPr lang="da-DK" sz="2400" dirty="0" smtClean="0"/>
              <a:t>- </a:t>
            </a:r>
            <a:r>
              <a:rPr lang="da-DK" sz="2400" dirty="0"/>
              <a:t>som om de er til stede, men </a:t>
            </a:r>
            <a:r>
              <a:rPr lang="da-DK" sz="2400" b="1" dirty="0"/>
              <a:t>uden øjenkontakt</a:t>
            </a:r>
            <a:r>
              <a:rPr lang="da-DK" sz="2400" dirty="0"/>
              <a:t> og </a:t>
            </a:r>
            <a:r>
              <a:rPr lang="da-DK" sz="2400" dirty="0" smtClean="0"/>
              <a:t>uden fælles viden om den retoriske situation;</a:t>
            </a:r>
            <a:endParaRPr lang="da-DK" sz="2400" dirty="0"/>
          </a:p>
          <a:p>
            <a:r>
              <a:rPr lang="da-DK" sz="2400" dirty="0"/>
              <a:t>- afsendere er næsten personer, men med </a:t>
            </a:r>
            <a:r>
              <a:rPr lang="da-DK" sz="2400" b="1" dirty="0"/>
              <a:t>multible identiteter</a:t>
            </a:r>
            <a:r>
              <a:rPr lang="da-DK" sz="2400" dirty="0"/>
              <a:t> i forhold til forskellige publikummer, </a:t>
            </a:r>
            <a:r>
              <a:rPr lang="da-DK" sz="2400" dirty="0" smtClean="0"/>
              <a:t>dels i forhold til forskellige grupper, dels til </a:t>
            </a:r>
            <a:r>
              <a:rPr lang="da-DK" sz="2400" dirty="0"/>
              <a:t>ubekendte fremmede, evt. pseudonyme </a:t>
            </a:r>
            <a:r>
              <a:rPr lang="da-DK" sz="2400" dirty="0" smtClean="0"/>
              <a:t>og endog anonyme;</a:t>
            </a:r>
            <a:endParaRPr lang="da-DK" sz="2400"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50594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Nye vilkår</a:t>
            </a:r>
            <a:endParaRPr lang="da-DK" dirty="0"/>
          </a:p>
        </p:txBody>
      </p:sp>
      <p:sp>
        <p:nvSpPr>
          <p:cNvPr id="3" name="Pladsholder til indhold 2"/>
          <p:cNvSpPr>
            <a:spLocks noGrp="1"/>
          </p:cNvSpPr>
          <p:nvPr>
            <p:ph idx="1"/>
          </p:nvPr>
        </p:nvSpPr>
        <p:spPr/>
        <p:txBody>
          <a:bodyPr/>
          <a:lstStyle/>
          <a:p>
            <a:r>
              <a:rPr lang="da-DK" sz="2400" dirty="0" smtClean="0"/>
              <a:t>- </a:t>
            </a:r>
            <a:r>
              <a:rPr lang="da-DK" sz="2400" dirty="0"/>
              <a:t>både til </a:t>
            </a:r>
            <a:r>
              <a:rPr lang="da-DK" sz="2400" b="1" dirty="0"/>
              <a:t>adresserede og anonyme</a:t>
            </a:r>
            <a:r>
              <a:rPr lang="da-DK" sz="2400" dirty="0"/>
              <a:t> modtagere;</a:t>
            </a:r>
          </a:p>
          <a:p>
            <a:r>
              <a:rPr lang="da-DK" sz="2400" dirty="0" smtClean="0"/>
              <a:t>- </a:t>
            </a:r>
            <a:r>
              <a:rPr lang="da-DK" sz="2400" dirty="0"/>
              <a:t>ikke blot fælles ydre vilkår, men </a:t>
            </a:r>
            <a:r>
              <a:rPr lang="da-DK" sz="2400" b="1" dirty="0" err="1"/>
              <a:t>interdependens</a:t>
            </a:r>
            <a:r>
              <a:rPr lang="da-DK" sz="2400" dirty="0"/>
              <a:t>;</a:t>
            </a:r>
          </a:p>
          <a:p>
            <a:r>
              <a:rPr lang="da-DK" sz="2400" dirty="0" smtClean="0"/>
              <a:t>- </a:t>
            </a:r>
            <a:r>
              <a:rPr lang="da-DK" sz="2400" dirty="0"/>
              <a:t>tidligere søgte man information, nu </a:t>
            </a:r>
            <a:r>
              <a:rPr lang="da-DK" sz="2400" b="1" dirty="0"/>
              <a:t>sorterer man information</a:t>
            </a:r>
            <a:r>
              <a:rPr lang="da-DK" sz="2400" dirty="0"/>
              <a:t>;</a:t>
            </a:r>
          </a:p>
          <a:p>
            <a:r>
              <a:rPr lang="da-DK" sz="2400" dirty="0"/>
              <a:t>- fra </a:t>
            </a:r>
            <a:r>
              <a:rPr lang="da-DK" sz="2400" dirty="0" smtClean="0"/>
              <a:t>kvalificeret samtale</a:t>
            </a:r>
            <a:r>
              <a:rPr lang="da-DK" sz="2400" dirty="0"/>
              <a:t>, delegering og informeret samtykke til </a:t>
            </a:r>
            <a:r>
              <a:rPr lang="da-DK" sz="2400" dirty="0" smtClean="0"/>
              <a:t>umiddelbar, direkte og </a:t>
            </a:r>
            <a:r>
              <a:rPr lang="da-DK" sz="2400" dirty="0" err="1" smtClean="0"/>
              <a:t>uinformeret</a:t>
            </a:r>
            <a:r>
              <a:rPr lang="da-DK" sz="2400" dirty="0" smtClean="0"/>
              <a:t> </a:t>
            </a:r>
            <a:r>
              <a:rPr lang="da-DK" sz="2400" b="1" dirty="0" smtClean="0"/>
              <a:t>flertalsvælde</a:t>
            </a:r>
            <a:r>
              <a:rPr lang="da-DK" sz="2400" dirty="0" smtClean="0"/>
              <a:t> </a:t>
            </a:r>
            <a:r>
              <a:rPr lang="da-DK" sz="2400" dirty="0"/>
              <a:t>(shitstorm, #</a:t>
            </a:r>
            <a:r>
              <a:rPr lang="da-DK" sz="2400" dirty="0" err="1"/>
              <a:t>metoo</a:t>
            </a:r>
            <a:r>
              <a:rPr lang="da-DK" sz="2400" dirty="0"/>
              <a:t>);</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 </a:t>
            </a:r>
            <a:r>
              <a:rPr lang="da-DK" altLang="da-DK" i="1" smtClean="0"/>
              <a:t>Dannelse, genrer og kreativitet</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305947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AU design">
  <a:themeElements>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18104</TotalTime>
  <Words>2178</Words>
  <Application>Microsoft Office PowerPoint</Application>
  <PresentationFormat>Skærmshow (4:3)</PresentationFormat>
  <Paragraphs>279</Paragraphs>
  <Slides>39</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39</vt:i4>
      </vt:variant>
    </vt:vector>
  </HeadingPairs>
  <TitlesOfParts>
    <vt:vector size="44" baseType="lpstr">
      <vt:lpstr>Arial</vt:lpstr>
      <vt:lpstr>Futura Medium</vt:lpstr>
      <vt:lpstr>Verdana</vt:lpstr>
      <vt:lpstr>Wingdings</vt:lpstr>
      <vt:lpstr>1_AU design</vt:lpstr>
      <vt:lpstr> Dannelse, genrer og kreativitet (Update)</vt:lpstr>
      <vt:lpstr>Modul 1: Dannelse, genrer og kreativitet</vt:lpstr>
      <vt:lpstr>Plan</vt:lpstr>
      <vt:lpstr>Bekendtgørelsen</vt:lpstr>
      <vt:lpstr>I. Dannelse er ikke hvad det har været </vt:lpstr>
      <vt:lpstr>Fra oplysning til opmærksomhedsøkonomi</vt:lpstr>
      <vt:lpstr>Fra informationsknaphed til opmærksomhedsknaphed</vt:lpstr>
      <vt:lpstr>Ny skrivevilkår</vt:lpstr>
      <vt:lpstr>Nye vilkår</vt:lpstr>
      <vt:lpstr>Nye vilkår</vt:lpstr>
      <vt:lpstr>Nye vilkår</vt:lpstr>
      <vt:lpstr>Eksamenssnyd</vt:lpstr>
      <vt:lpstr>PowerPoint-præsentation</vt:lpstr>
      <vt:lpstr>PowerPoint-præsentation</vt:lpstr>
      <vt:lpstr>PowerPoint-præsentation</vt:lpstr>
      <vt:lpstr>PowerPoint-præsentation</vt:lpstr>
      <vt:lpstr>Lag i ytringsenhed</vt:lpstr>
      <vt:lpstr>Skribentroller</vt:lpstr>
      <vt:lpstr>Misforståelserne florerer</vt:lpstr>
      <vt:lpstr>Misforståelser</vt:lpstr>
      <vt:lpstr>Misforståelser</vt:lpstr>
      <vt:lpstr>Misforståelser</vt:lpstr>
      <vt:lpstr>Dannelse i skriftlig fremstilling</vt:lpstr>
      <vt:lpstr>Fornuft og følelser</vt:lpstr>
      <vt:lpstr>Skårup: Logos og patos</vt:lpstr>
      <vt:lpstr>Ikke det sande og det gode – men følelser</vt:lpstr>
      <vt:lpstr>Logos, patos -- og etos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Dannelse og Grices maksimer: </vt:lpstr>
    </vt:vector>
  </TitlesOfParts>
  <Company>Ellensvej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 og billede</dc:title>
  <dc:creator>Ole Togeby</dc:creator>
  <cp:lastModifiedBy>Ole Togeby</cp:lastModifiedBy>
  <cp:revision>149</cp:revision>
  <cp:lastPrinted>2017-11-07T08:23:06Z</cp:lastPrinted>
  <dcterms:created xsi:type="dcterms:W3CDTF">2009-08-18T07:20:44Z</dcterms:created>
  <dcterms:modified xsi:type="dcterms:W3CDTF">2017-11-07T08:25:02Z</dcterms:modified>
</cp:coreProperties>
</file>