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50" r:id="rId1"/>
  </p:sldMasterIdLst>
  <p:notesMasterIdLst>
    <p:notesMasterId r:id="rId135"/>
  </p:notesMasterIdLst>
  <p:handoutMasterIdLst>
    <p:handoutMasterId r:id="rId136"/>
  </p:handoutMasterIdLst>
  <p:sldIdLst>
    <p:sldId id="256" r:id="rId2"/>
    <p:sldId id="980" r:id="rId3"/>
    <p:sldId id="752" r:id="rId4"/>
    <p:sldId id="962" r:id="rId5"/>
    <p:sldId id="626" r:id="rId6"/>
    <p:sldId id="753" r:id="rId7"/>
    <p:sldId id="754" r:id="rId8"/>
    <p:sldId id="755" r:id="rId9"/>
    <p:sldId id="756" r:id="rId10"/>
    <p:sldId id="760" r:id="rId11"/>
    <p:sldId id="761" r:id="rId12"/>
    <p:sldId id="762" r:id="rId13"/>
    <p:sldId id="766" r:id="rId14"/>
    <p:sldId id="757" r:id="rId15"/>
    <p:sldId id="765" r:id="rId16"/>
    <p:sldId id="763" r:id="rId17"/>
    <p:sldId id="764" r:id="rId18"/>
    <p:sldId id="767" r:id="rId19"/>
    <p:sldId id="758" r:id="rId20"/>
    <p:sldId id="772" r:id="rId21"/>
    <p:sldId id="759" r:id="rId22"/>
    <p:sldId id="990" r:id="rId23"/>
    <p:sldId id="991" r:id="rId24"/>
    <p:sldId id="976" r:id="rId25"/>
    <p:sldId id="774" r:id="rId26"/>
    <p:sldId id="987" r:id="rId27"/>
    <p:sldId id="960" r:id="rId28"/>
    <p:sldId id="961" r:id="rId29"/>
    <p:sldId id="780" r:id="rId30"/>
    <p:sldId id="783" r:id="rId31"/>
    <p:sldId id="773" r:id="rId32"/>
    <p:sldId id="779" r:id="rId33"/>
    <p:sldId id="777" r:id="rId34"/>
    <p:sldId id="781" r:id="rId35"/>
    <p:sldId id="782" r:id="rId36"/>
    <p:sldId id="768" r:id="rId37"/>
    <p:sldId id="975" r:id="rId38"/>
    <p:sldId id="784" r:id="rId39"/>
    <p:sldId id="785" r:id="rId40"/>
    <p:sldId id="867" r:id="rId41"/>
    <p:sldId id="865" r:id="rId42"/>
    <p:sldId id="866" r:id="rId43"/>
    <p:sldId id="862" r:id="rId44"/>
    <p:sldId id="863" r:id="rId45"/>
    <p:sldId id="964" r:id="rId46"/>
    <p:sldId id="965" r:id="rId47"/>
    <p:sldId id="966" r:id="rId48"/>
    <p:sldId id="770" r:id="rId49"/>
    <p:sldId id="872" r:id="rId50"/>
    <p:sldId id="870" r:id="rId51"/>
    <p:sldId id="871" r:id="rId52"/>
    <p:sldId id="979" r:id="rId53"/>
    <p:sldId id="771" r:id="rId54"/>
    <p:sldId id="877" r:id="rId55"/>
    <p:sldId id="885" r:id="rId56"/>
    <p:sldId id="878" r:id="rId57"/>
    <p:sldId id="988" r:id="rId58"/>
    <p:sldId id="884" r:id="rId59"/>
    <p:sldId id="896" r:id="rId60"/>
    <p:sldId id="897" r:id="rId61"/>
    <p:sldId id="888" r:id="rId62"/>
    <p:sldId id="895" r:id="rId63"/>
    <p:sldId id="894" r:id="rId64"/>
    <p:sldId id="1011" r:id="rId65"/>
    <p:sldId id="883" r:id="rId66"/>
    <p:sldId id="984" r:id="rId67"/>
    <p:sldId id="873" r:id="rId68"/>
    <p:sldId id="963" r:id="rId69"/>
    <p:sldId id="985" r:id="rId70"/>
    <p:sldId id="886" r:id="rId71"/>
    <p:sldId id="887" r:id="rId72"/>
    <p:sldId id="875" r:id="rId73"/>
    <p:sldId id="898" r:id="rId74"/>
    <p:sldId id="904" r:id="rId75"/>
    <p:sldId id="906" r:id="rId76"/>
    <p:sldId id="959" r:id="rId77"/>
    <p:sldId id="911" r:id="rId78"/>
    <p:sldId id="956" r:id="rId79"/>
    <p:sldId id="905" r:id="rId80"/>
    <p:sldId id="986" r:id="rId81"/>
    <p:sldId id="967" r:id="rId82"/>
    <p:sldId id="968" r:id="rId83"/>
    <p:sldId id="907" r:id="rId84"/>
    <p:sldId id="908" r:id="rId85"/>
    <p:sldId id="981" r:id="rId86"/>
    <p:sldId id="909" r:id="rId87"/>
    <p:sldId id="910" r:id="rId88"/>
    <p:sldId id="974" r:id="rId89"/>
    <p:sldId id="913" r:id="rId90"/>
    <p:sldId id="915" r:id="rId91"/>
    <p:sldId id="900" r:id="rId92"/>
    <p:sldId id="930" r:id="rId93"/>
    <p:sldId id="917" r:id="rId94"/>
    <p:sldId id="901" r:id="rId95"/>
    <p:sldId id="918" r:id="rId96"/>
    <p:sldId id="973" r:id="rId97"/>
    <p:sldId id="919" r:id="rId98"/>
    <p:sldId id="983" r:id="rId99"/>
    <p:sldId id="932" r:id="rId100"/>
    <p:sldId id="924" r:id="rId101"/>
    <p:sldId id="957" r:id="rId102"/>
    <p:sldId id="958" r:id="rId103"/>
    <p:sldId id="933" r:id="rId104"/>
    <p:sldId id="934" r:id="rId105"/>
    <p:sldId id="931" r:id="rId106"/>
    <p:sldId id="935" r:id="rId107"/>
    <p:sldId id="992" r:id="rId108"/>
    <p:sldId id="993" r:id="rId109"/>
    <p:sldId id="994" r:id="rId110"/>
    <p:sldId id="995" r:id="rId111"/>
    <p:sldId id="996" r:id="rId112"/>
    <p:sldId id="997" r:id="rId113"/>
    <p:sldId id="998" r:id="rId114"/>
    <p:sldId id="999" r:id="rId115"/>
    <p:sldId id="1000" r:id="rId116"/>
    <p:sldId id="1001" r:id="rId117"/>
    <p:sldId id="1002" r:id="rId118"/>
    <p:sldId id="1003" r:id="rId119"/>
    <p:sldId id="1004" r:id="rId120"/>
    <p:sldId id="1005" r:id="rId121"/>
    <p:sldId id="1006" r:id="rId122"/>
    <p:sldId id="1007" r:id="rId123"/>
    <p:sldId id="1008" r:id="rId124"/>
    <p:sldId id="1009" r:id="rId125"/>
    <p:sldId id="938" r:id="rId126"/>
    <p:sldId id="925" r:id="rId127"/>
    <p:sldId id="936" r:id="rId128"/>
    <p:sldId id="1012" r:id="rId129"/>
    <p:sldId id="939" r:id="rId130"/>
    <p:sldId id="1010" r:id="rId131"/>
    <p:sldId id="928" r:id="rId132"/>
    <p:sldId id="940" r:id="rId133"/>
    <p:sldId id="859" r:id="rId134"/>
  </p:sldIdLst>
  <p:sldSz cx="9144000" cy="6858000" type="screen4x3"/>
  <p:notesSz cx="6865938" cy="9996488"/>
  <p:embeddedFontLst>
    <p:embeddedFont>
      <p:font typeface="ＭＳ Ｐゴシック" panose="020B0600070205080204" pitchFamily="34" charset="-128"/>
      <p:regular r:id="rId137"/>
    </p:embeddedFont>
    <p:embeddedFont>
      <p:font typeface="Verdana" panose="020B0604030504040204" pitchFamily="34" charset="0"/>
      <p:regular r:id="rId138"/>
      <p:bold r:id="rId139"/>
      <p:italic r:id="rId140"/>
      <p:boldItalic r:id="rId141"/>
    </p:embeddedFont>
  </p:embeddedFontLst>
  <p:defaultTextStyle>
    <a:defPPr>
      <a:defRPr lang="da-DK"/>
    </a:defPPr>
    <a:lvl1pPr algn="l" rtl="0" fontAlgn="base">
      <a:spcBef>
        <a:spcPct val="0"/>
      </a:spcBef>
      <a:spcAft>
        <a:spcPct val="0"/>
      </a:spcAft>
      <a:defRPr kern="1200">
        <a:solidFill>
          <a:schemeClr val="tx1"/>
        </a:solidFill>
        <a:latin typeface="Arial" charset="0"/>
        <a:ea typeface="ＭＳ Ｐゴシック" charset="-128"/>
        <a:cs typeface="+mn-cs"/>
      </a:defRPr>
    </a:lvl1pPr>
    <a:lvl2pPr marL="457200" algn="l" rtl="0" fontAlgn="base">
      <a:spcBef>
        <a:spcPct val="0"/>
      </a:spcBef>
      <a:spcAft>
        <a:spcPct val="0"/>
      </a:spcAft>
      <a:defRPr kern="1200">
        <a:solidFill>
          <a:schemeClr val="tx1"/>
        </a:solidFill>
        <a:latin typeface="Arial" charset="0"/>
        <a:ea typeface="ＭＳ Ｐゴシック" charset="-128"/>
        <a:cs typeface="+mn-cs"/>
      </a:defRPr>
    </a:lvl2pPr>
    <a:lvl3pPr marL="914400" algn="l" rtl="0" fontAlgn="base">
      <a:spcBef>
        <a:spcPct val="0"/>
      </a:spcBef>
      <a:spcAft>
        <a:spcPct val="0"/>
      </a:spcAft>
      <a:defRPr kern="1200">
        <a:solidFill>
          <a:schemeClr val="tx1"/>
        </a:solidFill>
        <a:latin typeface="Arial" charset="0"/>
        <a:ea typeface="ＭＳ Ｐゴシック" charset="-128"/>
        <a:cs typeface="+mn-cs"/>
      </a:defRPr>
    </a:lvl3pPr>
    <a:lvl4pPr marL="1371600" algn="l" rtl="0" fontAlgn="base">
      <a:spcBef>
        <a:spcPct val="0"/>
      </a:spcBef>
      <a:spcAft>
        <a:spcPct val="0"/>
      </a:spcAft>
      <a:defRPr kern="1200">
        <a:solidFill>
          <a:schemeClr val="tx1"/>
        </a:solidFill>
        <a:latin typeface="Arial" charset="0"/>
        <a:ea typeface="ＭＳ Ｐゴシック" charset="-128"/>
        <a:cs typeface="+mn-cs"/>
      </a:defRPr>
    </a:lvl4pPr>
    <a:lvl5pPr marL="1828800" algn="l"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BE0E3"/>
    <a:srgbClr val="C0C0C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033" autoAdjust="0"/>
    <p:restoredTop sz="69202" autoAdjust="0"/>
  </p:normalViewPr>
  <p:slideViewPr>
    <p:cSldViewPr>
      <p:cViewPr varScale="1">
        <p:scale>
          <a:sx n="41" d="100"/>
          <a:sy n="41" d="100"/>
        </p:scale>
        <p:origin x="-102" y="-3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7058"/>
    </p:cViewPr>
  </p:sorterViewPr>
  <p:notesViewPr>
    <p:cSldViewPr>
      <p:cViewPr>
        <p:scale>
          <a:sx n="150" d="100"/>
          <a:sy n="150" d="100"/>
        </p:scale>
        <p:origin x="-168" y="-78"/>
      </p:cViewPr>
      <p:guideLst>
        <p:guide orient="horz" pos="3147"/>
        <p:guide pos="2162"/>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font" Target="fonts/font2.fntdata"/><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theme" Target="theme/theme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font" Target="fonts/font3.fntdata"/><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font" Target="fonts/font4.fntdata"/><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notesMaster" Target="notesMasters/notesMaster1.xml"/><Relationship Id="rId14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3" y="1"/>
            <a:ext cx="2974531" cy="500384"/>
          </a:xfrm>
          <a:prstGeom prst="rect">
            <a:avLst/>
          </a:prstGeom>
          <a:noFill/>
          <a:ln w="9525">
            <a:noFill/>
            <a:miter lim="800000"/>
            <a:headEnd/>
            <a:tailEnd/>
          </a:ln>
          <a:effectLst/>
        </p:spPr>
        <p:txBody>
          <a:bodyPr vert="horz" wrap="square" lIns="92873" tIns="46437" rIns="92873" bIns="46437" numCol="1" anchor="t" anchorCtr="0" compatLnSpc="1">
            <a:prstTxWarp prst="textNoShape">
              <a:avLst/>
            </a:prstTxWarp>
          </a:bodyPr>
          <a:lstStyle>
            <a:lvl1pPr>
              <a:defRPr sz="1200" smtClean="0"/>
            </a:lvl1pPr>
          </a:lstStyle>
          <a:p>
            <a:pPr>
              <a:defRPr/>
            </a:pPr>
            <a:r>
              <a:rPr lang="da-DK" dirty="0"/>
              <a:t>Ole Togeby: </a:t>
            </a:r>
            <a:endParaRPr lang="da-DK" dirty="0" smtClean="0"/>
          </a:p>
          <a:p>
            <a:pPr>
              <a:defRPr/>
            </a:pPr>
            <a:r>
              <a:rPr lang="da-DK" dirty="0" smtClean="0"/>
              <a:t>Siger et billede mere end 1000 ord?</a:t>
            </a:r>
            <a:endParaRPr lang="da-DK" dirty="0"/>
          </a:p>
        </p:txBody>
      </p:sp>
      <p:sp>
        <p:nvSpPr>
          <p:cNvPr id="40963" name="Rectangle 3"/>
          <p:cNvSpPr>
            <a:spLocks noGrp="1" noChangeArrowheads="1"/>
          </p:cNvSpPr>
          <p:nvPr>
            <p:ph type="dt" sz="quarter" idx="1"/>
          </p:nvPr>
        </p:nvSpPr>
        <p:spPr bwMode="auto">
          <a:xfrm>
            <a:off x="3889775" y="1"/>
            <a:ext cx="2974531" cy="500384"/>
          </a:xfrm>
          <a:prstGeom prst="rect">
            <a:avLst/>
          </a:prstGeom>
          <a:noFill/>
          <a:ln w="9525">
            <a:noFill/>
            <a:miter lim="800000"/>
            <a:headEnd/>
            <a:tailEnd/>
          </a:ln>
          <a:effectLst/>
        </p:spPr>
        <p:txBody>
          <a:bodyPr vert="horz" wrap="square" lIns="92873" tIns="46437" rIns="92873" bIns="46437" numCol="1" anchor="t" anchorCtr="0" compatLnSpc="1">
            <a:prstTxWarp prst="textNoShape">
              <a:avLst/>
            </a:prstTxWarp>
          </a:bodyPr>
          <a:lstStyle>
            <a:lvl1pPr algn="r">
              <a:defRPr sz="1200" smtClean="0"/>
            </a:lvl1pPr>
          </a:lstStyle>
          <a:p>
            <a:pPr>
              <a:defRPr/>
            </a:pPr>
            <a:fld id="{37EEFB02-84FB-4C0B-BC1E-AB4B2575576B}" type="datetime1">
              <a:rPr lang="da-DK"/>
              <a:pPr>
                <a:defRPr/>
              </a:pPr>
              <a:t>25-09-2018</a:t>
            </a:fld>
            <a:endParaRPr lang="da-DK"/>
          </a:p>
        </p:txBody>
      </p:sp>
      <p:sp>
        <p:nvSpPr>
          <p:cNvPr id="40964" name="Rectangle 4"/>
          <p:cNvSpPr>
            <a:spLocks noGrp="1" noChangeArrowheads="1"/>
          </p:cNvSpPr>
          <p:nvPr>
            <p:ph type="ftr" sz="quarter" idx="2"/>
          </p:nvPr>
        </p:nvSpPr>
        <p:spPr bwMode="auto">
          <a:xfrm>
            <a:off x="2" y="9494506"/>
            <a:ext cx="3433786" cy="217420"/>
          </a:xfrm>
          <a:prstGeom prst="rect">
            <a:avLst/>
          </a:prstGeom>
          <a:noFill/>
          <a:ln w="9525">
            <a:noFill/>
            <a:miter lim="800000"/>
            <a:headEnd/>
            <a:tailEnd/>
          </a:ln>
          <a:effectLst/>
        </p:spPr>
        <p:txBody>
          <a:bodyPr vert="horz" wrap="square" lIns="92873" tIns="46437" rIns="92873" bIns="46437" numCol="1" anchor="b" anchorCtr="0" compatLnSpc="1">
            <a:prstTxWarp prst="textNoShape">
              <a:avLst/>
            </a:prstTxWarp>
          </a:bodyPr>
          <a:lstStyle>
            <a:lvl1pPr>
              <a:defRPr sz="1200" smtClean="0"/>
            </a:lvl1pPr>
          </a:lstStyle>
          <a:p>
            <a:pPr>
              <a:defRPr/>
            </a:pPr>
            <a:r>
              <a:rPr lang="da-DK" dirty="0" smtClean="0"/>
              <a:t>Siger et billede mere end 1000 ord? 2018</a:t>
            </a:r>
            <a:endParaRPr lang="da-DK" dirty="0"/>
          </a:p>
        </p:txBody>
      </p:sp>
      <p:sp>
        <p:nvSpPr>
          <p:cNvPr id="40965" name="Rectangle 5"/>
          <p:cNvSpPr>
            <a:spLocks noGrp="1" noChangeArrowheads="1"/>
          </p:cNvSpPr>
          <p:nvPr>
            <p:ph type="sldNum" sz="quarter" idx="3"/>
          </p:nvPr>
        </p:nvSpPr>
        <p:spPr bwMode="auto">
          <a:xfrm>
            <a:off x="3889775" y="9494509"/>
            <a:ext cx="2974531" cy="500383"/>
          </a:xfrm>
          <a:prstGeom prst="rect">
            <a:avLst/>
          </a:prstGeom>
          <a:noFill/>
          <a:ln w="9525">
            <a:noFill/>
            <a:miter lim="800000"/>
            <a:headEnd/>
            <a:tailEnd/>
          </a:ln>
          <a:effectLst/>
        </p:spPr>
        <p:txBody>
          <a:bodyPr vert="horz" wrap="square" lIns="92873" tIns="46437" rIns="92873" bIns="46437" numCol="1" anchor="b" anchorCtr="0" compatLnSpc="1">
            <a:prstTxWarp prst="textNoShape">
              <a:avLst/>
            </a:prstTxWarp>
          </a:bodyPr>
          <a:lstStyle>
            <a:lvl1pPr algn="r">
              <a:defRPr sz="1200" smtClean="0"/>
            </a:lvl1pPr>
          </a:lstStyle>
          <a:p>
            <a:pPr>
              <a:defRPr/>
            </a:pPr>
            <a:fld id="{48A6D36F-0908-4804-B21F-EB6987EAF6A2}" type="slidenum">
              <a:rPr lang="da-DK"/>
              <a:pPr>
                <a:defRPr/>
              </a:pPr>
              <a:t>‹nr.›</a:t>
            </a:fld>
            <a:endParaRPr lang="da-DK"/>
          </a:p>
        </p:txBody>
      </p:sp>
    </p:spTree>
    <p:extLst>
      <p:ext uri="{BB962C8B-B14F-4D97-AF65-F5344CB8AC3E}">
        <p14:creationId xmlns:p14="http://schemas.microsoft.com/office/powerpoint/2010/main" val="177442234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3" y="1"/>
            <a:ext cx="2974531" cy="500384"/>
          </a:xfrm>
          <a:prstGeom prst="rect">
            <a:avLst/>
          </a:prstGeom>
          <a:noFill/>
          <a:ln w="9525">
            <a:noFill/>
            <a:miter lim="800000"/>
            <a:headEnd/>
            <a:tailEnd/>
          </a:ln>
          <a:effectLst/>
        </p:spPr>
        <p:txBody>
          <a:bodyPr vert="horz" wrap="square" lIns="92873" tIns="46437" rIns="92873" bIns="46437" numCol="1" anchor="t" anchorCtr="0" compatLnSpc="1">
            <a:prstTxWarp prst="textNoShape">
              <a:avLst/>
            </a:prstTxWarp>
          </a:bodyPr>
          <a:lstStyle>
            <a:lvl1pPr>
              <a:defRPr sz="1200">
                <a:ea typeface="+mn-ea"/>
              </a:defRPr>
            </a:lvl1pPr>
          </a:lstStyle>
          <a:p>
            <a:pPr>
              <a:defRPr/>
            </a:pPr>
            <a:r>
              <a:rPr lang="da-DK"/>
              <a:t>Ole Togeby</a:t>
            </a:r>
            <a:endParaRPr lang="da-DK" dirty="0"/>
          </a:p>
        </p:txBody>
      </p:sp>
      <p:sp>
        <p:nvSpPr>
          <p:cNvPr id="20483" name="Rectangle 3"/>
          <p:cNvSpPr>
            <a:spLocks noGrp="1" noChangeArrowheads="1"/>
          </p:cNvSpPr>
          <p:nvPr>
            <p:ph type="dt" idx="1"/>
          </p:nvPr>
        </p:nvSpPr>
        <p:spPr bwMode="auto">
          <a:xfrm>
            <a:off x="3889775" y="1"/>
            <a:ext cx="2974531" cy="500384"/>
          </a:xfrm>
          <a:prstGeom prst="rect">
            <a:avLst/>
          </a:prstGeom>
          <a:noFill/>
          <a:ln w="9525">
            <a:noFill/>
            <a:miter lim="800000"/>
            <a:headEnd/>
            <a:tailEnd/>
          </a:ln>
          <a:effectLst/>
        </p:spPr>
        <p:txBody>
          <a:bodyPr vert="horz" wrap="square" lIns="92873" tIns="46437" rIns="92873" bIns="46437" numCol="1" anchor="t" anchorCtr="0" compatLnSpc="1">
            <a:prstTxWarp prst="textNoShape">
              <a:avLst/>
            </a:prstTxWarp>
          </a:bodyPr>
          <a:lstStyle>
            <a:lvl1pPr algn="r">
              <a:defRPr sz="1200" smtClean="0"/>
            </a:lvl1pPr>
          </a:lstStyle>
          <a:p>
            <a:pPr>
              <a:defRPr/>
            </a:pPr>
            <a:fld id="{9D943960-9F37-41DD-8331-335842C617E6}" type="datetime1">
              <a:rPr lang="da-DK"/>
              <a:pPr>
                <a:defRPr/>
              </a:pPr>
              <a:t>25-09-2018</a:t>
            </a:fld>
            <a:endParaRPr lang="da-DK"/>
          </a:p>
        </p:txBody>
      </p:sp>
      <p:sp>
        <p:nvSpPr>
          <p:cNvPr id="86020" name="Rectangle 4"/>
          <p:cNvSpPr>
            <a:spLocks noGrp="1" noRot="1" noChangeAspect="1" noChangeArrowheads="1" noTextEdit="1"/>
          </p:cNvSpPr>
          <p:nvPr>
            <p:ph type="sldImg" idx="2"/>
          </p:nvPr>
        </p:nvSpPr>
        <p:spPr bwMode="auto">
          <a:xfrm>
            <a:off x="935038" y="749300"/>
            <a:ext cx="4995862" cy="37480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5" name="Rectangle 5"/>
          <p:cNvSpPr>
            <a:spLocks noGrp="1" noChangeArrowheads="1"/>
          </p:cNvSpPr>
          <p:nvPr>
            <p:ph type="body" sz="quarter" idx="3"/>
          </p:nvPr>
        </p:nvSpPr>
        <p:spPr bwMode="auto">
          <a:xfrm>
            <a:off x="686431" y="4748053"/>
            <a:ext cx="5493077" cy="4498660"/>
          </a:xfrm>
          <a:prstGeom prst="rect">
            <a:avLst/>
          </a:prstGeom>
          <a:noFill/>
          <a:ln w="9525">
            <a:noFill/>
            <a:miter lim="800000"/>
            <a:headEnd/>
            <a:tailEnd/>
          </a:ln>
          <a:effectLst/>
        </p:spPr>
        <p:txBody>
          <a:bodyPr vert="horz" wrap="square" lIns="92873" tIns="46437" rIns="92873" bIns="46437" numCol="1" anchor="t" anchorCtr="0" compatLnSpc="1">
            <a:prstTxWarp prst="textNoShape">
              <a:avLst/>
            </a:prstTxWarp>
          </a:bodyPr>
          <a:lstStyle/>
          <a:p>
            <a:pPr lvl="0"/>
            <a:r>
              <a:rPr lang="da-DK" noProof="0" smtClean="0"/>
              <a:t>Klik for at redigere teksttypografierne i masteren</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p>
        </p:txBody>
      </p:sp>
      <p:sp>
        <p:nvSpPr>
          <p:cNvPr id="20486" name="Rectangle 6"/>
          <p:cNvSpPr>
            <a:spLocks noGrp="1" noChangeArrowheads="1"/>
          </p:cNvSpPr>
          <p:nvPr>
            <p:ph type="ftr" sz="quarter" idx="4"/>
          </p:nvPr>
        </p:nvSpPr>
        <p:spPr bwMode="auto">
          <a:xfrm>
            <a:off x="3" y="9494509"/>
            <a:ext cx="2974531" cy="500383"/>
          </a:xfrm>
          <a:prstGeom prst="rect">
            <a:avLst/>
          </a:prstGeom>
          <a:noFill/>
          <a:ln w="9525">
            <a:noFill/>
            <a:miter lim="800000"/>
            <a:headEnd/>
            <a:tailEnd/>
          </a:ln>
          <a:effectLst/>
        </p:spPr>
        <p:txBody>
          <a:bodyPr vert="horz" wrap="square" lIns="92873" tIns="46437" rIns="92873" bIns="46437" numCol="1" anchor="b" anchorCtr="0" compatLnSpc="1">
            <a:prstTxWarp prst="textNoShape">
              <a:avLst/>
            </a:prstTxWarp>
          </a:bodyPr>
          <a:lstStyle>
            <a:lvl1pPr>
              <a:defRPr sz="1200">
                <a:ea typeface="+mn-ea"/>
              </a:defRPr>
            </a:lvl1pPr>
          </a:lstStyle>
          <a:p>
            <a:pPr>
              <a:defRPr/>
            </a:pPr>
            <a:r>
              <a:rPr lang="da-DK" smtClean="0"/>
              <a:t>Forudsættelser og underforståelser 2017</a:t>
            </a:r>
            <a:endParaRPr lang="da-DK" dirty="0"/>
          </a:p>
        </p:txBody>
      </p:sp>
      <p:sp>
        <p:nvSpPr>
          <p:cNvPr id="20487" name="Rectangle 7"/>
          <p:cNvSpPr>
            <a:spLocks noGrp="1" noChangeArrowheads="1"/>
          </p:cNvSpPr>
          <p:nvPr>
            <p:ph type="sldNum" sz="quarter" idx="5"/>
          </p:nvPr>
        </p:nvSpPr>
        <p:spPr bwMode="auto">
          <a:xfrm>
            <a:off x="3889775" y="9494509"/>
            <a:ext cx="2974531" cy="500383"/>
          </a:xfrm>
          <a:prstGeom prst="rect">
            <a:avLst/>
          </a:prstGeom>
          <a:noFill/>
          <a:ln w="9525">
            <a:noFill/>
            <a:miter lim="800000"/>
            <a:headEnd/>
            <a:tailEnd/>
          </a:ln>
          <a:effectLst/>
        </p:spPr>
        <p:txBody>
          <a:bodyPr vert="horz" wrap="square" lIns="92873" tIns="46437" rIns="92873" bIns="46437" numCol="1" anchor="b" anchorCtr="0" compatLnSpc="1">
            <a:prstTxWarp prst="textNoShape">
              <a:avLst/>
            </a:prstTxWarp>
          </a:bodyPr>
          <a:lstStyle>
            <a:lvl1pPr algn="r">
              <a:defRPr sz="1200" smtClean="0"/>
            </a:lvl1pPr>
          </a:lstStyle>
          <a:p>
            <a:pPr>
              <a:defRPr/>
            </a:pPr>
            <a:fld id="{70453D31-0931-4A23-A7A6-00060A833876}" type="slidenum">
              <a:rPr lang="da-DK"/>
              <a:pPr>
                <a:defRPr/>
              </a:pPr>
              <a:t>‹nr.›</a:t>
            </a:fld>
            <a:endParaRPr lang="da-DK"/>
          </a:p>
        </p:txBody>
      </p:sp>
    </p:spTree>
    <p:extLst>
      <p:ext uri="{BB962C8B-B14F-4D97-AF65-F5344CB8AC3E}">
        <p14:creationId xmlns:p14="http://schemas.microsoft.com/office/powerpoint/2010/main" val="3863886363"/>
      </p:ext>
    </p:extLst>
  </p:cSld>
  <p:clrMap bg1="lt1" tx1="dk1" bg2="lt2" tx2="dk2" accent1="accent1" accent2="accent2" accent3="accent3" accent4="accent4" accent5="accent5" accent6="accent6" hlink="hlink" folHlink="folHlink"/>
  <p:hf/>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8704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E9CCFAE0-12DC-4AD6-9469-2A4E4EE27AD2}" type="datetime1">
              <a:rPr lang="da-DK"/>
              <a:pPr eaLnBrk="1" hangingPunct="1"/>
              <a:t>25-09-2018</a:t>
            </a:fld>
            <a:endParaRPr lang="da-DK"/>
          </a:p>
        </p:txBody>
      </p:sp>
      <p:sp>
        <p:nvSpPr>
          <p:cNvPr id="87044" name="Rectangle 6"/>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Forudsættelser og underforståelser 2017</a:t>
            </a:r>
          </a:p>
        </p:txBody>
      </p:sp>
      <p:sp>
        <p:nvSpPr>
          <p:cNvPr id="870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14ADA0AC-7496-483A-86F5-EBD79EEB2DDA}" type="slidenum">
              <a:rPr lang="da-DK"/>
              <a:pPr eaLnBrk="1" hangingPunct="1"/>
              <a:t>1</a:t>
            </a:fld>
            <a:endParaRPr lang="da-DK"/>
          </a:p>
        </p:txBody>
      </p:sp>
      <p:sp>
        <p:nvSpPr>
          <p:cNvPr id="87046" name="Rectangle 2"/>
          <p:cNvSpPr>
            <a:spLocks noGrp="1" noRot="1" noChangeAspect="1" noChangeArrowheads="1" noTextEdit="1"/>
          </p:cNvSpPr>
          <p:nvPr>
            <p:ph type="sldImg"/>
          </p:nvPr>
        </p:nvSpPr>
        <p:spPr>
          <a:ln/>
        </p:spPr>
      </p:sp>
      <p:sp>
        <p:nvSpPr>
          <p:cNvPr id="870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altLang="da-DK" dirty="0" smtClean="0"/>
              <a:t>Den amerikanske filosof Fred </a:t>
            </a:r>
            <a:r>
              <a:rPr lang="da-DK" altLang="da-DK" dirty="0" err="1" smtClean="0"/>
              <a:t>Dretske</a:t>
            </a:r>
            <a:r>
              <a:rPr lang="da-DK" altLang="da-DK" dirty="0" smtClean="0"/>
              <a:t> definerer ’repræsentation’ således:</a:t>
            </a:r>
          </a:p>
          <a:p>
            <a:pPr lvl="1"/>
            <a:r>
              <a:rPr lang="da-DK" altLang="da-DK" i="1" dirty="0" smtClean="0"/>
              <a:t>Et repræsentation er noget der for nogen angiver noget andet som det er udformet til at angive</a:t>
            </a:r>
          </a:p>
          <a:p>
            <a:pPr lvl="4"/>
            <a:r>
              <a:rPr lang="da-DK" altLang="da-DK" i="1" dirty="0" err="1" smtClean="0"/>
              <a:t>Dretske</a:t>
            </a:r>
            <a:r>
              <a:rPr lang="da-DK" altLang="da-DK" i="1" dirty="0" smtClean="0"/>
              <a:t> 1995 side 2-3.</a:t>
            </a:r>
          </a:p>
          <a:p>
            <a:r>
              <a:rPr lang="da-DK" altLang="da-DK" dirty="0" smtClean="0"/>
              <a:t>Definitionens </a:t>
            </a:r>
            <a:r>
              <a:rPr lang="da-DK" altLang="da-DK" i="1" dirty="0" smtClean="0"/>
              <a:t>noget (…) som det er udformet til at angive</a:t>
            </a:r>
            <a:r>
              <a:rPr lang="da-DK" altLang="da-DK" dirty="0" smtClean="0"/>
              <a:t> indebærer to bevidstheder: den som udformer dette </a:t>
            </a:r>
            <a:r>
              <a:rPr lang="da-DK" altLang="da-DK" i="1" dirty="0" smtClean="0"/>
              <a:t>noget</a:t>
            </a:r>
            <a:r>
              <a:rPr lang="da-DK" altLang="da-DK" dirty="0" smtClean="0"/>
              <a:t>, og den </a:t>
            </a:r>
            <a:r>
              <a:rPr lang="da-DK" altLang="da-DK" i="1" dirty="0" smtClean="0"/>
              <a:t>nogen</a:t>
            </a:r>
            <a:r>
              <a:rPr lang="da-DK" altLang="da-DK" dirty="0" smtClean="0"/>
              <a:t> for hvem det </a:t>
            </a:r>
            <a:r>
              <a:rPr lang="da-DK" altLang="da-DK" i="1" dirty="0" smtClean="0"/>
              <a:t>angiver</a:t>
            </a:r>
            <a:r>
              <a:rPr lang="da-DK" altLang="da-DK" dirty="0" smtClean="0"/>
              <a:t>. </a:t>
            </a:r>
          </a:p>
          <a:p>
            <a:pPr>
              <a:lnSpc>
                <a:spcPct val="90000"/>
              </a:lnSpc>
            </a:pPr>
            <a:r>
              <a:rPr lang="da-DK" altLang="da-DK" dirty="0" err="1" smtClean="0"/>
              <a:t>Dretskes</a:t>
            </a:r>
            <a:r>
              <a:rPr lang="da-DK" altLang="da-DK" dirty="0" smtClean="0"/>
              <a:t> repræsentationsbegreb, defineret som </a:t>
            </a:r>
            <a:r>
              <a:rPr lang="da-DK" altLang="da-DK" i="1" dirty="0" smtClean="0"/>
              <a:t>noget der for nogen angiver noget andet som det er udformet til at angive, </a:t>
            </a:r>
            <a:r>
              <a:rPr lang="da-DK" altLang="da-DK" dirty="0" smtClean="0"/>
              <a:t>indebærer både intentionalitet og </a:t>
            </a:r>
            <a:r>
              <a:rPr lang="da-DK" altLang="da-DK" dirty="0" err="1" smtClean="0"/>
              <a:t>intersubjektivitet</a:t>
            </a:r>
            <a:r>
              <a:rPr lang="da-DK" altLang="da-DK" dirty="0" smtClean="0"/>
              <a:t>,</a:t>
            </a:r>
            <a:endParaRPr lang="da-DK" altLang="da-DK" i="1" dirty="0" smtClean="0"/>
          </a:p>
          <a:p>
            <a:pPr>
              <a:lnSpc>
                <a:spcPct val="90000"/>
              </a:lnSpc>
            </a:pPr>
            <a:r>
              <a:rPr lang="da-DK" altLang="da-DK" dirty="0" smtClean="0"/>
              <a:t>og hvis man regner med at organismen er udformet af evolutionen, er også konceptuelle tanker i en organisme efter definitionen ’tegn’: de angiver noget andet end sig selv, og de kan være misvisende, så de er helt klart repræsentationer, men spørgsmålet er om man faktisk kan sige at de er kommunikative selv når de angiver det som de, organismerne som har tankerne, er udformet til at angive. </a:t>
            </a:r>
          </a:p>
          <a:p>
            <a:pPr>
              <a:lnSpc>
                <a:spcPct val="90000"/>
              </a:lnSpc>
            </a:pPr>
            <a:r>
              <a:rPr lang="da-DK" altLang="da-DK" dirty="0" smtClean="0"/>
              <a:t>Det mest rimelige er dog at reservere ordet </a:t>
            </a:r>
            <a:r>
              <a:rPr lang="da-DK" altLang="da-DK" i="1" dirty="0" smtClean="0"/>
              <a:t>tegn</a:t>
            </a:r>
            <a:r>
              <a:rPr lang="da-DK" altLang="da-DK" dirty="0" smtClean="0"/>
              <a:t> til  billeder, tekster og måleapparater (ydre, manifeste og offentlige) repræsentationer i modsætning til </a:t>
            </a:r>
            <a:r>
              <a:rPr lang="da-DK" altLang="da-DK" i="1" dirty="0" smtClean="0"/>
              <a:t>tanker</a:t>
            </a:r>
            <a:r>
              <a:rPr lang="da-DK" altLang="da-DK" dirty="0" smtClean="0"/>
              <a:t> som er (indre, latente, private) repræsentationer’.</a:t>
            </a:r>
          </a:p>
          <a:p>
            <a:endParaRPr lang="da-DK" dirty="0" smtClean="0"/>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25</a:t>
            </a:fld>
            <a:endParaRPr lang="da-DK"/>
          </a:p>
        </p:txBody>
      </p:sp>
    </p:spTree>
    <p:extLst>
      <p:ext uri="{BB962C8B-B14F-4D97-AF65-F5344CB8AC3E}">
        <p14:creationId xmlns:p14="http://schemas.microsoft.com/office/powerpoint/2010/main" val="1488815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34</a:t>
            </a:fld>
            <a:endParaRPr lang="da-DK"/>
          </a:p>
        </p:txBody>
      </p:sp>
    </p:spTree>
    <p:extLst>
      <p:ext uri="{BB962C8B-B14F-4D97-AF65-F5344CB8AC3E}">
        <p14:creationId xmlns:p14="http://schemas.microsoft.com/office/powerpoint/2010/main" val="2447901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B976BDDA-EF34-4B5F-8B57-4F908603505E}"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36D06B04-AA54-4B68-BC21-367841D5DC31}" type="slidenum">
              <a:rPr lang="da-DK" altLang="da-DK"/>
              <a:pPr/>
              <a:t>37</a:t>
            </a:fld>
            <a:endParaRPr lang="da-DK" altLang="da-DK"/>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da-DK" altLang="da-DK"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lvl="1" defTabSz="914105">
              <a:defRPr/>
            </a:pPr>
            <a:r>
              <a:rPr lang="da-DK" dirty="0" smtClean="0"/>
              <a:t>1.  Disse fem træk: form, intention, </a:t>
            </a:r>
            <a:r>
              <a:rPr lang="da-DK" dirty="0" err="1" smtClean="0"/>
              <a:t>omhed</a:t>
            </a:r>
            <a:r>
              <a:rPr lang="da-DK" dirty="0" smtClean="0"/>
              <a:t>, multimodalitet og socialitet, er nævnt i andre fremstillinger af semiotiske tegn, omend med meget forskellige betegnelser, fx kaldes de i store træk samme begreber i Johansen og Larsen 1994 (efter Fiske) hhv. allerede strukturerede sæt af elementer, en socialt genkendelig kommunikationsform, helhed med betydning, bestemte udtryksmedier og enighed.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38</a:t>
            </a:fld>
            <a:endParaRPr lang="da-DK"/>
          </a:p>
        </p:txBody>
      </p:sp>
    </p:spTree>
    <p:extLst>
      <p:ext uri="{BB962C8B-B14F-4D97-AF65-F5344CB8AC3E}">
        <p14:creationId xmlns:p14="http://schemas.microsoft.com/office/powerpoint/2010/main" val="1770513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“Hvad er det i territoriet, der kommer på kortet?" (...) Det, der kommer på kortet, er i virkeligheden forskel, det være sig en forskel i højde, en forskel i vegetation, en forskel i befolkningsstruktur, forskel i overflade, eller hvad det nu kan være. Forskelle er de ting, der kommer på et kort.</a:t>
            </a:r>
          </a:p>
          <a:p>
            <a:r>
              <a:rPr lang="da-DK" dirty="0"/>
              <a:t>Men hvad er en forskel? En forskel er et meget mærkværdigt og uklart begreb. Det er absolut ikke en ting eller en hændelse. Dette stykke papir er forskelligt fra det træ, som denne talerstol er lavet af. Der er mange forskelle mellem dem - i farve, struktur, form osv. Men hvis vi begynder at spørge om, hvor disse forskelle befinder sig, får vi problemer. Forskellen mellem papiret og træet er tydeligvis ikke i papiret; den er tydeligvis ikke i træet; den er tydeligvis ikke i rummet mellem dem, og den er tydeligvis ikke i tiden mellem dem. (Forskel, der indtræffer over tid, er  det, vi kalder “forandring”).</a:t>
            </a:r>
          </a:p>
          <a:p>
            <a:r>
              <a:rPr lang="da-DK" dirty="0"/>
              <a:t>En forskel er således noget abstrakt.</a:t>
            </a:r>
          </a:p>
          <a:p>
            <a:r>
              <a:rPr lang="da-DK" dirty="0"/>
              <a:t>I de hårde videnskaber forårsages virkninger i almindelighed af ret  konkrete betingelser og hændelser – tryk, kræfter og så videre. Men når man træder ind i den verden, der består af kommunikation, organisation osv., forlader man hele den verden, hvor virkninger fremkaldes af kræfter og tryk og energiudveksling. Man træder ind i en verden, hvori “virkninger” - og jeg er ikke sikker på, at man fortsat skal bruge det samme ord - frembringes af </a:t>
            </a:r>
            <a:r>
              <a:rPr lang="da-DK" i="1" dirty="0"/>
              <a:t>forskelle</a:t>
            </a:r>
            <a:r>
              <a:rPr lang="da-DK" dirty="0"/>
              <a:t>. De fremkaldes med andre ord af “ting” af den art, der kommer på kortet fra territoriet. Dette er forskel. (...)</a:t>
            </a:r>
          </a:p>
          <a:p>
            <a:r>
              <a:rPr lang="da-DK" dirty="0"/>
              <a:t>Hele energirelationen er en anden. I den mentale verden kan intet –  det, som ikke er – være en årsag. (...) </a:t>
            </a:r>
          </a:p>
          <a:p>
            <a:r>
              <a:rPr lang="da-DK" dirty="0"/>
              <a:t>(...) der findes et uendeligt antal </a:t>
            </a:r>
            <a:r>
              <a:rPr lang="da-DK" i="1" dirty="0"/>
              <a:t>forskelle</a:t>
            </a:r>
            <a:r>
              <a:rPr lang="da-DK" dirty="0"/>
              <a:t> i og omkring kridtstykket. (...) Af denne uendelighed udvælger vi et meget begrænset antal, der bliver til information. Det, vi forstår ved information — den elementære informationsenhed — er i virkeligheden </a:t>
            </a:r>
            <a:r>
              <a:rPr lang="da-DK" i="1" dirty="0"/>
              <a:t>en forskel, der gør en forskel (</a:t>
            </a:r>
            <a:r>
              <a:rPr lang="da-DK" dirty="0"/>
              <a:t>...)</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42</a:t>
            </a:fld>
            <a:endParaRPr lang="da-DK"/>
          </a:p>
        </p:txBody>
      </p:sp>
    </p:spTree>
    <p:extLst>
      <p:ext uri="{BB962C8B-B14F-4D97-AF65-F5344CB8AC3E}">
        <p14:creationId xmlns:p14="http://schemas.microsoft.com/office/powerpoint/2010/main" val="7978895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C11B4DE-F180-463D-98F0-BB4DD8E5977B}" type="slidenum">
              <a:rPr lang="da-DK" altLang="da-DK"/>
              <a:pPr/>
              <a:t>45</a:t>
            </a:fld>
            <a:endParaRPr lang="da-DK" altLang="da-DK"/>
          </a:p>
        </p:txBody>
      </p:sp>
      <p:sp>
        <p:nvSpPr>
          <p:cNvPr id="149506"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CCA17C-6FD6-4323-AF5D-E70F8F913C5C}" type="slidenum">
              <a:rPr lang="da-DK" altLang="da-DK"/>
              <a:pPr/>
              <a:t>46</a:t>
            </a:fld>
            <a:endParaRPr lang="da-DK" altLang="da-DK"/>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86CD2B-6A04-4E27-AD6B-F0581F865015}" type="slidenum">
              <a:rPr lang="da-DK" altLang="da-DK"/>
              <a:pPr/>
              <a:t>47</a:t>
            </a:fld>
            <a:endParaRPr lang="da-DK" altLang="da-DK"/>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p:cNvSpPr>
            <a:spLocks noGrp="1" noRot="1" noChangeAspect="1" noChangeArrowheads="1" noTextEdit="1"/>
          </p:cNvSpPr>
          <p:nvPr>
            <p:ph type="sldImg"/>
          </p:nvPr>
        </p:nvSpPr>
        <p:spPr>
          <a:xfrm>
            <a:off x="935038" y="749300"/>
            <a:ext cx="4997450" cy="3748088"/>
          </a:xfrm>
          <a:ln/>
        </p:spPr>
      </p:sp>
      <p:sp>
        <p:nvSpPr>
          <p:cNvPr id="147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dirty="0" smtClean="0"/>
              <a:t>Tolkningen af et tegn er selvfølgelig afhængig af tegnets form, men tolkningen er alene i </a:t>
            </a:r>
            <a:r>
              <a:rPr lang="da-DK" i="1" dirty="0" smtClean="0"/>
              <a:t>beskuerens øjne</a:t>
            </a:r>
            <a:r>
              <a:rPr lang="da-DK" dirty="0" smtClean="0"/>
              <a:t>.</a:t>
            </a:r>
          </a:p>
          <a:p>
            <a:r>
              <a:rPr lang="da-DK" dirty="0" smtClean="0"/>
              <a:t>Det man ser, når man ser at et billede </a:t>
            </a:r>
            <a:r>
              <a:rPr lang="da-DK" i="1" dirty="0" smtClean="0"/>
              <a:t>forestiller</a:t>
            </a:r>
            <a:r>
              <a:rPr lang="da-DK" dirty="0" smtClean="0"/>
              <a:t> noget,  eller at en tekst betyder noget, er altid en illusion, for tegnet er jo ikke andet end streger på papir eller malestrøg på et lærred. </a:t>
            </a:r>
          </a:p>
          <a:p>
            <a:r>
              <a:rPr lang="da-DK" dirty="0" smtClean="0"/>
              <a:t>Eksempel: Man kan ikke se andet end en spiral, </a:t>
            </a:r>
          </a:p>
          <a:p>
            <a:r>
              <a:rPr lang="da-DK" dirty="0" smtClean="0"/>
              <a:t>men hvis man følger med fingeren , forstår man at det er koncentriske cirkler. Spiralen er altså en illusion som kun er i beskuerens øje</a:t>
            </a:r>
          </a:p>
          <a:p>
            <a:endParaRPr lang="da-DK" dirty="0" smtClean="0"/>
          </a:p>
          <a:p>
            <a:r>
              <a:rPr lang="da-DK" dirty="0" smtClean="0"/>
              <a:t>Hvad er forskellen på en tissemand og en nullermand?</a:t>
            </a:r>
          </a:p>
          <a:p>
            <a:r>
              <a:rPr lang="da-DK" dirty="0" smtClean="0"/>
              <a:t>Hvis man tisser på en nullermand, bliver den mindre. …</a:t>
            </a:r>
          </a:p>
          <a:p>
            <a:endParaRPr lang="da-DK" dirty="0" smtClean="0"/>
          </a:p>
          <a:p>
            <a:r>
              <a:rPr lang="da-DK" dirty="0" smtClean="0"/>
              <a:t>Hvad er forskellen på en tissemand og en nullermand (og det er ikke den samme gåde som før)?</a:t>
            </a:r>
          </a:p>
          <a:p>
            <a:r>
              <a:rPr lang="da-DK" dirty="0" smtClean="0"/>
              <a:t>Nullermanden kommer af sig selv. … </a:t>
            </a:r>
          </a:p>
          <a:p>
            <a:endParaRPr lang="da-DK" dirty="0" smtClean="0"/>
          </a:p>
          <a:p>
            <a:endParaRPr lang="da-DK" dirty="0" smtClean="0"/>
          </a:p>
          <a:p>
            <a:endParaRPr lang="da-DK" dirty="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54</a:t>
            </a:fld>
            <a:endParaRPr lang="da-DK"/>
          </a:p>
        </p:txBody>
      </p:sp>
    </p:spTree>
    <p:extLst>
      <p:ext uri="{BB962C8B-B14F-4D97-AF65-F5344CB8AC3E}">
        <p14:creationId xmlns:p14="http://schemas.microsoft.com/office/powerpoint/2010/main" val="2617702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05">
              <a:defRPr/>
            </a:pPr>
            <a:r>
              <a:rPr lang="da-DK" dirty="0" smtClean="0"/>
              <a:t>Jorn: Vi </a:t>
            </a:r>
            <a:r>
              <a:rPr lang="da-DK" dirty="0"/>
              <a:t>når ad denne logiske vej til en idealistisk verdensanskuelse, og denne opfattelse af årsagens eller meningens primære stilling i kausalsammenhængen, fører os derfor naturligt til den kendte tese: I begyndelsen var ordet.</a:t>
            </a:r>
          </a:p>
          <a:p>
            <a:pPr defTabSz="914105">
              <a:defRPr/>
            </a:pPr>
            <a:r>
              <a:rPr lang="da-DK" dirty="0"/>
              <a:t>Det er fordi, man lever i en ordenes verden, i en logisk verden. Inden for denne verden eksisterer der en gemt lille verden, som ikke kan udtrykkes med ord. Alt mit ordgyderi er kun et eneste langt forsvar for en verden, som ord ingen adgangsret har til (...) Ord blænder, ord forhindrer én i at se. Ethvert kunstnerisk område, som bliver invaderet af ord, bliver kvalt. Jeg er bange for, at man skal dræbe det sidste kimblad med ordets gift.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a:t>
            </a:fld>
            <a:endParaRPr lang="da-DK"/>
          </a:p>
        </p:txBody>
      </p:sp>
    </p:spTree>
    <p:extLst>
      <p:ext uri="{BB962C8B-B14F-4D97-AF65-F5344CB8AC3E}">
        <p14:creationId xmlns:p14="http://schemas.microsoft.com/office/powerpoint/2010/main" val="10244321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Gaden er et hav af tegn – lær at svømme!</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55</a:t>
            </a:fld>
            <a:endParaRPr lang="da-DK"/>
          </a:p>
        </p:txBody>
      </p:sp>
    </p:spTree>
    <p:extLst>
      <p:ext uri="{BB962C8B-B14F-4D97-AF65-F5344CB8AC3E}">
        <p14:creationId xmlns:p14="http://schemas.microsoft.com/office/powerpoint/2010/main" val="30055363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F7C0C846-7B72-4821-9225-4A8D4733AFF5}"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57CB3269-2576-4CFB-BFC1-25D1B69700BA}" type="slidenum">
              <a:rPr lang="da-DK" altLang="da-DK"/>
              <a:pPr/>
              <a:t>57</a:t>
            </a:fld>
            <a:endParaRPr lang="da-DK" altLang="da-DK"/>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5241" y="4748054"/>
            <a:ext cx="5035457" cy="4498659"/>
          </a:xfrm>
        </p:spPr>
        <p:txBody>
          <a:bodyPr/>
          <a:lstStyle/>
          <a:p>
            <a:endParaRPr lang="da-DK" altLang="da-DK"/>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Havde</a:t>
            </a:r>
            <a:r>
              <a:rPr lang="da-DK" baseline="0" dirty="0" smtClean="0"/>
              <a:t> armen siddet på en betjent der så på tegntolkeren, ville den udstrakte </a:t>
            </a:r>
            <a:r>
              <a:rPr lang="da-DK" baseline="0" dirty="0" err="1" smtClean="0"/>
              <a:t>højrearm</a:t>
            </a:r>
            <a:r>
              <a:rPr lang="da-DK" baseline="0" dirty="0" smtClean="0"/>
              <a:t> betyde: ‘Du skal dreje til venstre (for dig), og havde armen siddet på en fodgænger, havde armen måske betydet: ‘Så højt lå sneen sidste år’.</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62</a:t>
            </a:fld>
            <a:endParaRPr lang="da-DK"/>
          </a:p>
        </p:txBody>
      </p:sp>
    </p:spTree>
    <p:extLst>
      <p:ext uri="{BB962C8B-B14F-4D97-AF65-F5344CB8AC3E}">
        <p14:creationId xmlns:p14="http://schemas.microsoft.com/office/powerpoint/2010/main" val="4204461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Pladsholder til diasbillede 1"/>
          <p:cNvSpPr>
            <a:spLocks noGrp="1" noRot="1" noChangeAspect="1" noTextEdit="1"/>
          </p:cNvSpPr>
          <p:nvPr>
            <p:ph type="sldImg"/>
          </p:nvPr>
        </p:nvSpPr>
        <p:spPr>
          <a:ln/>
        </p:spPr>
      </p:sp>
      <p:sp>
        <p:nvSpPr>
          <p:cNvPr id="89091" name="Pladsholder til noter 2"/>
          <p:cNvSpPr>
            <a:spLocks noGrp="1"/>
          </p:cNvSpPr>
          <p:nvPr>
            <p:ph type="body" idx="1"/>
          </p:nvPr>
        </p:nvSpPr>
        <p:spPr>
          <a:noFill/>
        </p:spPr>
        <p:txBody>
          <a:bodyPr/>
          <a:lstStyle/>
          <a:p>
            <a:pPr eaLnBrk="1" hangingPunct="1"/>
            <a:r>
              <a:rPr lang="da-DK" altLang="da-DK" b="1" smtClean="0"/>
              <a:t>Konceptuel mening: </a:t>
            </a:r>
            <a:r>
              <a:rPr lang="da-DK" altLang="da-DK" smtClean="0"/>
              <a:t>Relationen mellem den fremstillede situation og den virkelige verden. Konceptuelle sagforhold forankres gennem udsagnet til virkeligheden: </a:t>
            </a:r>
            <a:r>
              <a:rPr lang="da-DK" altLang="da-DK" sz="1000"/>
              <a:t>1) som situationer i tid og rum, 2) som mulige situationer, 3) som kontrafaktiske forhold, 4) som typer af sagforhold, </a:t>
            </a:r>
            <a:r>
              <a:rPr lang="da-DK" altLang="da-DK" smtClean="0"/>
              <a:t>beskrives i syntaks og logik som udsagn med realitetsstatus (sandhedsværdi), Ved ordenes endelser, grammatiske morfemer i en grammatisk acceptabel, ytret sætning. </a:t>
            </a:r>
          </a:p>
          <a:p>
            <a:pPr eaLnBrk="1" hangingPunct="1"/>
            <a:r>
              <a:rPr lang="da-DK" altLang="da-DK" b="1" smtClean="0"/>
              <a:t>Propositionel mening</a:t>
            </a:r>
            <a:r>
              <a:rPr lang="da-DK" altLang="da-DK" smtClean="0"/>
              <a:t>: Relationen mellem den fremstillede situation og den virkelige verden. Konceptuelle sagforhold forankres gennem udsagnet til virkeligheden: </a:t>
            </a:r>
            <a:r>
              <a:rPr lang="da-DK" altLang="da-DK" sz="1000"/>
              <a:t>1) som situationer i tid og rum, 2) som mulige situationer, 3) som kontrafaktiske forhold, 4) som typer af sagforhold, </a:t>
            </a:r>
            <a:r>
              <a:rPr lang="da-DK" altLang="da-DK" smtClean="0"/>
              <a:t>beskrives i syntaks og logik som udsagn med realitetsstatus (sandhedsværdi), Ved ordenes endelser, grammatiske morfemer i en grammatisk acceptabel, ytret sætning. </a:t>
            </a:r>
          </a:p>
          <a:p>
            <a:pPr eaLnBrk="1" hangingPunct="1"/>
            <a:r>
              <a:rPr lang="da-DK" altLang="da-DK" smtClean="0">
                <a:ea typeface="ＭＳ Ｐゴシック" pitchFamily="34" charset="-128"/>
              </a:rPr>
              <a:t>For det andet omfatter meningen relationen mellem den fremstillede verden og den virkelige verden som den retoriske situation er en del af. Man kan sige at beskrivelsen af de konceptuelle sagforhold gennem udsagnet forankres til virkeligheden på forskellig måde, som situationer i tid og rum, som mulige situationer, som kontrafaktiske forhold, eller bare som typer af sagforhold. Det kan kaldes propositionel mening som beskrives i syntaks og logik. I sproglige tegn kommer denne type mening til udtryk i ordenes endelser, grammatiske morfemer og deres syntaktiske status i dannelsen af en grammatisk acceptabel ytret sætning, som er et udsagn der kan have sandhedsværdi, fx </a:t>
            </a:r>
            <a:r>
              <a:rPr lang="da-DK" altLang="da-DK" i="1" smtClean="0">
                <a:ea typeface="ＭＳ Ｐゴシック" pitchFamily="34" charset="-128"/>
              </a:rPr>
              <a:t>Jeg (Bjarne Riis) har taget epo</a:t>
            </a:r>
            <a:r>
              <a:rPr lang="da-DK" altLang="da-DK" smtClean="0">
                <a:ea typeface="ＭＳ Ｐゴシック" pitchFamily="34" charset="-128"/>
              </a:rPr>
              <a:t>.</a:t>
            </a:r>
          </a:p>
          <a:p>
            <a:pPr eaLnBrk="1" hangingPunct="1"/>
            <a:endParaRPr lang="da-DK" altLang="da-DK" smtClean="0">
              <a:ea typeface="ＭＳ Ｐゴシック" pitchFamily="34" charset="-128"/>
            </a:endParaRPr>
          </a:p>
          <a:p>
            <a:pPr eaLnBrk="1" hangingPunct="1"/>
            <a:r>
              <a:rPr lang="da-DK" altLang="da-DK" b="1" smtClean="0">
                <a:ea typeface="ＭＳ Ｐゴシック" pitchFamily="34" charset="-128"/>
              </a:rPr>
              <a:t>Informationel mening:</a:t>
            </a:r>
            <a:r>
              <a:rPr lang="da-DK" altLang="da-DK" smtClean="0">
                <a:ea typeface="ＭＳ Ｐゴシック" pitchFamily="34" charset="-128"/>
              </a:rPr>
              <a:t> </a:t>
            </a:r>
            <a:r>
              <a:rPr lang="da-DK" altLang="da-DK" smtClean="0"/>
              <a:t>Aspekter af den fremstillede situation som er relevante for tegntolkerne som budskab i den retoriske situation. Informationers status afhænger af  informationens karakter: deiktisk, historisk, generisk eller fiktiv, tegntolkernes kendskab til og interesse i den. Pragmatikken som beskriver komposition, informationsstruktur og relevansstruktur </a:t>
            </a:r>
          </a:p>
          <a:p>
            <a:pPr eaLnBrk="1" hangingPunct="1"/>
            <a:r>
              <a:rPr lang="da-DK" altLang="da-DK" smtClean="0"/>
              <a:t>Intonation og valg af syntaktiske strukturer og stilistiske varianter</a:t>
            </a:r>
          </a:p>
          <a:p>
            <a:pPr eaLnBrk="1" hangingPunct="1"/>
            <a:endParaRPr lang="da-DK" altLang="da-DK" smtClean="0">
              <a:ea typeface="ＭＳ Ｐゴシック" pitchFamily="34" charset="-128"/>
            </a:endParaRPr>
          </a:p>
          <a:p>
            <a:pPr eaLnBrk="1" hangingPunct="1"/>
            <a:r>
              <a:rPr lang="da-DK" altLang="da-DK" smtClean="0">
                <a:ea typeface="ＭＳ Ｐゴシック" pitchFamily="34" charset="-128"/>
              </a:rPr>
              <a:t>Den tredje type mening handler om hvilke aspekter af den fremstillede situation som er relevante for tegntolkerne som budskab i den retoriske situation. Noget information  kan være det relevante budskab i den ene retoriske situation, mens det er forudsat baggrund i en anden situation. Informationers status afhænger således ikke blot af informationens karakter, men også af tegntolkernes kendskab til den og interesse i den. Det behandles i den del af pragmatikken som beskriver informationsstruktur og relevansstruktur (psykologiske led), og det kommer i den ytrede sætning især til udtryk gennem intonation og valg af syntaktiske strukturer og stilistiske varianter i sætningerne. Da Bjarne Riis ytrede sin sætning i 2007, var det ikke det at det var epo han havde taget, som var i fokus, men at han faktisk havde gjort det - skønt han tidligere havde erklæret at han aldrig var blevet testet positiv. </a:t>
            </a:r>
            <a:endParaRPr lang="da-DK" altLang="da-DK" smtClean="0"/>
          </a:p>
          <a:p>
            <a:pPr eaLnBrk="1" hangingPunct="1"/>
            <a:endParaRPr lang="da-DK" altLang="da-DK" smtClean="0">
              <a:ea typeface="ＭＳ Ｐゴシック" pitchFamily="34" charset="-128"/>
            </a:endParaRPr>
          </a:p>
          <a:p>
            <a:pPr eaLnBrk="1" hangingPunct="1"/>
            <a:r>
              <a:rPr lang="da-DK" altLang="da-DK" b="1" smtClean="0">
                <a:ea typeface="ＭＳ Ｐゴシック" pitchFamily="34" charset="-128"/>
              </a:rPr>
              <a:t>Interaktionel mening</a:t>
            </a:r>
            <a:r>
              <a:rPr lang="da-DK" altLang="da-DK" smtClean="0">
                <a:ea typeface="ＭＳ Ｐゴシック" pitchFamily="34" charset="-128"/>
              </a:rPr>
              <a:t>: </a:t>
            </a:r>
            <a:r>
              <a:rPr lang="da-DK" altLang="da-DK" smtClean="0"/>
              <a:t>Ytringens interaktionelle mening i forhold til tegntolkerne i den retoriske situation. </a:t>
            </a:r>
          </a:p>
          <a:p>
            <a:pPr eaLnBrk="1" hangingPunct="1"/>
            <a:r>
              <a:rPr lang="da-DK" altLang="da-DK" smtClean="0"/>
              <a:t>Sproglige handlinger, dvs. hvilken social handling en (skriftlig eller mundtlig) ytring tæller som i det sociale liv, og hvilke konsekvenser den bør have. Pragmatikken og sprogfilosofien: Direction of fit  Konvention og sociale faktorer</a:t>
            </a:r>
          </a:p>
          <a:p>
            <a:pPr eaLnBrk="1" hangingPunct="1"/>
            <a:endParaRPr lang="da-DK" altLang="da-DK" smtClean="0">
              <a:ea typeface="ＭＳ Ｐゴシック" pitchFamily="34" charset="-128"/>
            </a:endParaRPr>
          </a:p>
          <a:p>
            <a:pPr eaLnBrk="1" hangingPunct="1"/>
            <a:r>
              <a:rPr lang="da-DK" altLang="da-DK" smtClean="0">
                <a:ea typeface="ＭＳ Ｐゴシック" pitchFamily="34" charset="-128"/>
              </a:rPr>
              <a:t>En fjerde type af information er om hvilken social handling ytringen tæller som. Disse informationer handler slet ikke om den fremstillede situation, men om ytringens interaktionelle mening i forhold til tegntolkerne i den retoriske situation. Det er det der beskrives i den del af pragmatikken og sprogfilosofien som beskriver sproglige handlinger, dvs. hvilken social handling en (skriftlig eller mundtlig) ytring tæller som i det sociale liv, og hvilke konsekvenser den bør have. Bjarne Riises ytring om epo, talte som en tilståelse af et kriminelt forhold; konsekvensen blev at Riis blev fjernet fra Danmarks eliteidrætskanon og først slettet fra den officielle vinderliste for 1996, siden dog genindsat, men med en tilføjelse om, at han havde indrømmet brug af doping. Det røde trafiklys tæller for visse af bilisterne i krydset som et påbud om stansning, og overtrædelse straffes efter loven. </a:t>
            </a:r>
            <a:endParaRPr lang="da-DK" altLang="da-DK" smtClean="0"/>
          </a:p>
          <a:p>
            <a:pPr eaLnBrk="1" hangingPunct="1"/>
            <a:endParaRPr lang="da-DK" altLang="da-DK" smtClean="0"/>
          </a:p>
          <a:p>
            <a:pPr eaLnBrk="1" hangingPunct="1"/>
            <a:endParaRPr lang="da-DK" altLang="da-DK" smtClean="0"/>
          </a:p>
          <a:p>
            <a:pPr eaLnBrk="1" hangingPunct="1"/>
            <a:endParaRPr lang="da-DK" altLang="da-DK" smtClean="0"/>
          </a:p>
          <a:p>
            <a:pPr eaLnBrk="1" hangingPunct="1"/>
            <a:endParaRPr lang="da-DK" altLang="da-DK" smtClean="0"/>
          </a:p>
        </p:txBody>
      </p:sp>
      <p:sp>
        <p:nvSpPr>
          <p:cNvPr id="89092" name="Pladsholder til dato 3"/>
          <p:cNvSpPr>
            <a:spLocks noGrp="1"/>
          </p:cNvSpPr>
          <p:nvPr>
            <p:ph type="dt" sz="quarter" idx="1"/>
          </p:nvPr>
        </p:nvSpPr>
        <p:spPr>
          <a:noFill/>
        </p:spPr>
        <p:txBody>
          <a:bodyPr/>
          <a:lstStyle>
            <a:lvl1pPr>
              <a:spcBef>
                <a:spcPct val="30000"/>
              </a:spcBef>
              <a:defRPr sz="1200">
                <a:solidFill>
                  <a:schemeClr val="tx1"/>
                </a:solidFill>
                <a:latin typeface="Arial" charset="0"/>
              </a:defRPr>
            </a:lvl1pPr>
            <a:lvl2pPr marL="742666" indent="-285641">
              <a:spcBef>
                <a:spcPct val="30000"/>
              </a:spcBef>
              <a:defRPr sz="1200">
                <a:solidFill>
                  <a:schemeClr val="tx1"/>
                </a:solidFill>
                <a:latin typeface="Arial" charset="0"/>
              </a:defRPr>
            </a:lvl2pPr>
            <a:lvl3pPr marL="1142562" indent="-228512">
              <a:spcBef>
                <a:spcPct val="30000"/>
              </a:spcBef>
              <a:defRPr sz="1200">
                <a:solidFill>
                  <a:schemeClr val="tx1"/>
                </a:solidFill>
                <a:latin typeface="Arial" charset="0"/>
              </a:defRPr>
            </a:lvl3pPr>
            <a:lvl4pPr marL="1599587" indent="-228512">
              <a:spcBef>
                <a:spcPct val="30000"/>
              </a:spcBef>
              <a:defRPr sz="1200">
                <a:solidFill>
                  <a:schemeClr val="tx1"/>
                </a:solidFill>
                <a:latin typeface="Arial" charset="0"/>
              </a:defRPr>
            </a:lvl4pPr>
            <a:lvl5pPr marL="2056611" indent="-228512">
              <a:spcBef>
                <a:spcPct val="30000"/>
              </a:spcBef>
              <a:defRPr sz="1200">
                <a:solidFill>
                  <a:schemeClr val="tx1"/>
                </a:solidFill>
                <a:latin typeface="Arial" charset="0"/>
              </a:defRPr>
            </a:lvl5pPr>
            <a:lvl6pPr marL="2501284" indent="-228512" eaLnBrk="0" fontAlgn="base" hangingPunct="0">
              <a:spcBef>
                <a:spcPct val="30000"/>
              </a:spcBef>
              <a:spcAft>
                <a:spcPct val="0"/>
              </a:spcAft>
              <a:defRPr sz="1200">
                <a:solidFill>
                  <a:schemeClr val="tx1"/>
                </a:solidFill>
                <a:latin typeface="Arial" charset="0"/>
              </a:defRPr>
            </a:lvl6pPr>
            <a:lvl7pPr marL="2945957" indent="-228512" eaLnBrk="0" fontAlgn="base" hangingPunct="0">
              <a:spcBef>
                <a:spcPct val="30000"/>
              </a:spcBef>
              <a:spcAft>
                <a:spcPct val="0"/>
              </a:spcAft>
              <a:defRPr sz="1200">
                <a:solidFill>
                  <a:schemeClr val="tx1"/>
                </a:solidFill>
                <a:latin typeface="Arial" charset="0"/>
              </a:defRPr>
            </a:lvl7pPr>
            <a:lvl8pPr marL="3390629" indent="-228512" eaLnBrk="0" fontAlgn="base" hangingPunct="0">
              <a:spcBef>
                <a:spcPct val="30000"/>
              </a:spcBef>
              <a:spcAft>
                <a:spcPct val="0"/>
              </a:spcAft>
              <a:defRPr sz="1200">
                <a:solidFill>
                  <a:schemeClr val="tx1"/>
                </a:solidFill>
                <a:latin typeface="Arial" charset="0"/>
              </a:defRPr>
            </a:lvl8pPr>
            <a:lvl9pPr marL="3835302" indent="-228512" eaLnBrk="0" fontAlgn="base" hangingPunct="0">
              <a:spcBef>
                <a:spcPct val="30000"/>
              </a:spcBef>
              <a:spcAft>
                <a:spcPct val="0"/>
              </a:spcAft>
              <a:defRPr sz="1200">
                <a:solidFill>
                  <a:schemeClr val="tx1"/>
                </a:solidFill>
                <a:latin typeface="Arial" charset="0"/>
              </a:defRPr>
            </a:lvl9pPr>
          </a:lstStyle>
          <a:p>
            <a:pPr>
              <a:spcBef>
                <a:spcPct val="0"/>
              </a:spcBef>
            </a:pPr>
            <a:fld id="{F41FAD5B-A68C-41CC-9280-DC0806272219}" type="datetime1">
              <a:rPr lang="da-DK" altLang="da-DK" sz="1300"/>
              <a:pPr>
                <a:spcBef>
                  <a:spcPct val="0"/>
                </a:spcBef>
              </a:pPr>
              <a:t>25-09-2018</a:t>
            </a:fld>
            <a:endParaRPr lang="da-DK" altLang="da-DK" sz="1300"/>
          </a:p>
        </p:txBody>
      </p:sp>
      <p:sp>
        <p:nvSpPr>
          <p:cNvPr id="89093" name="Pladsholder til sidefod 4"/>
          <p:cNvSpPr>
            <a:spLocks noGrp="1"/>
          </p:cNvSpPr>
          <p:nvPr>
            <p:ph type="ftr" sz="quarter" idx="4"/>
          </p:nvPr>
        </p:nvSpPr>
        <p:spPr>
          <a:noFill/>
        </p:spPr>
        <p:txBody>
          <a:bodyPr/>
          <a:lstStyle>
            <a:lvl1pPr>
              <a:spcBef>
                <a:spcPct val="30000"/>
              </a:spcBef>
              <a:defRPr sz="1200">
                <a:solidFill>
                  <a:schemeClr val="tx1"/>
                </a:solidFill>
                <a:latin typeface="Arial" charset="0"/>
              </a:defRPr>
            </a:lvl1pPr>
            <a:lvl2pPr marL="742666" indent="-285641">
              <a:spcBef>
                <a:spcPct val="30000"/>
              </a:spcBef>
              <a:defRPr sz="1200">
                <a:solidFill>
                  <a:schemeClr val="tx1"/>
                </a:solidFill>
                <a:latin typeface="Arial" charset="0"/>
              </a:defRPr>
            </a:lvl2pPr>
            <a:lvl3pPr marL="1142562" indent="-228512">
              <a:spcBef>
                <a:spcPct val="30000"/>
              </a:spcBef>
              <a:defRPr sz="1200">
                <a:solidFill>
                  <a:schemeClr val="tx1"/>
                </a:solidFill>
                <a:latin typeface="Arial" charset="0"/>
              </a:defRPr>
            </a:lvl3pPr>
            <a:lvl4pPr marL="1599587" indent="-228512">
              <a:spcBef>
                <a:spcPct val="30000"/>
              </a:spcBef>
              <a:defRPr sz="1200">
                <a:solidFill>
                  <a:schemeClr val="tx1"/>
                </a:solidFill>
                <a:latin typeface="Arial" charset="0"/>
              </a:defRPr>
            </a:lvl4pPr>
            <a:lvl5pPr marL="2056611" indent="-228512">
              <a:spcBef>
                <a:spcPct val="30000"/>
              </a:spcBef>
              <a:defRPr sz="1200">
                <a:solidFill>
                  <a:schemeClr val="tx1"/>
                </a:solidFill>
                <a:latin typeface="Arial" charset="0"/>
              </a:defRPr>
            </a:lvl5pPr>
            <a:lvl6pPr marL="2501284" indent="-228512" eaLnBrk="0" fontAlgn="base" hangingPunct="0">
              <a:spcBef>
                <a:spcPct val="30000"/>
              </a:spcBef>
              <a:spcAft>
                <a:spcPct val="0"/>
              </a:spcAft>
              <a:defRPr sz="1200">
                <a:solidFill>
                  <a:schemeClr val="tx1"/>
                </a:solidFill>
                <a:latin typeface="Arial" charset="0"/>
              </a:defRPr>
            </a:lvl6pPr>
            <a:lvl7pPr marL="2945957" indent="-228512" eaLnBrk="0" fontAlgn="base" hangingPunct="0">
              <a:spcBef>
                <a:spcPct val="30000"/>
              </a:spcBef>
              <a:spcAft>
                <a:spcPct val="0"/>
              </a:spcAft>
              <a:defRPr sz="1200">
                <a:solidFill>
                  <a:schemeClr val="tx1"/>
                </a:solidFill>
                <a:latin typeface="Arial" charset="0"/>
              </a:defRPr>
            </a:lvl7pPr>
            <a:lvl8pPr marL="3390629" indent="-228512" eaLnBrk="0" fontAlgn="base" hangingPunct="0">
              <a:spcBef>
                <a:spcPct val="30000"/>
              </a:spcBef>
              <a:spcAft>
                <a:spcPct val="0"/>
              </a:spcAft>
              <a:defRPr sz="1200">
                <a:solidFill>
                  <a:schemeClr val="tx1"/>
                </a:solidFill>
                <a:latin typeface="Arial" charset="0"/>
              </a:defRPr>
            </a:lvl8pPr>
            <a:lvl9pPr marL="3835302" indent="-228512" eaLnBrk="0" fontAlgn="base" hangingPunct="0">
              <a:spcBef>
                <a:spcPct val="30000"/>
              </a:spcBef>
              <a:spcAft>
                <a:spcPct val="0"/>
              </a:spcAft>
              <a:defRPr sz="1200">
                <a:solidFill>
                  <a:schemeClr val="tx1"/>
                </a:solidFill>
                <a:latin typeface="Arial" charset="0"/>
              </a:defRPr>
            </a:lvl9pPr>
          </a:lstStyle>
          <a:p>
            <a:pPr>
              <a:spcBef>
                <a:spcPct val="0"/>
              </a:spcBef>
            </a:pPr>
            <a:r>
              <a:rPr lang="da-DK" altLang="da-DK" sz="1300"/>
              <a:t>Ole Togeby: Siger et billede mere end 1000 ord?</a:t>
            </a:r>
          </a:p>
        </p:txBody>
      </p:sp>
      <p:sp>
        <p:nvSpPr>
          <p:cNvPr id="89094" name="Pladsholder til diasnummer 5"/>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666" indent="-285641">
              <a:spcBef>
                <a:spcPct val="30000"/>
              </a:spcBef>
              <a:defRPr sz="1200">
                <a:solidFill>
                  <a:schemeClr val="tx1"/>
                </a:solidFill>
                <a:latin typeface="Arial" charset="0"/>
              </a:defRPr>
            </a:lvl2pPr>
            <a:lvl3pPr marL="1142562" indent="-228512">
              <a:spcBef>
                <a:spcPct val="30000"/>
              </a:spcBef>
              <a:defRPr sz="1200">
                <a:solidFill>
                  <a:schemeClr val="tx1"/>
                </a:solidFill>
                <a:latin typeface="Arial" charset="0"/>
              </a:defRPr>
            </a:lvl3pPr>
            <a:lvl4pPr marL="1599587" indent="-228512">
              <a:spcBef>
                <a:spcPct val="30000"/>
              </a:spcBef>
              <a:defRPr sz="1200">
                <a:solidFill>
                  <a:schemeClr val="tx1"/>
                </a:solidFill>
                <a:latin typeface="Arial" charset="0"/>
              </a:defRPr>
            </a:lvl4pPr>
            <a:lvl5pPr marL="2056611" indent="-228512">
              <a:spcBef>
                <a:spcPct val="30000"/>
              </a:spcBef>
              <a:defRPr sz="1200">
                <a:solidFill>
                  <a:schemeClr val="tx1"/>
                </a:solidFill>
                <a:latin typeface="Arial" charset="0"/>
              </a:defRPr>
            </a:lvl5pPr>
            <a:lvl6pPr marL="2501284" indent="-228512" eaLnBrk="0" fontAlgn="base" hangingPunct="0">
              <a:spcBef>
                <a:spcPct val="30000"/>
              </a:spcBef>
              <a:spcAft>
                <a:spcPct val="0"/>
              </a:spcAft>
              <a:defRPr sz="1200">
                <a:solidFill>
                  <a:schemeClr val="tx1"/>
                </a:solidFill>
                <a:latin typeface="Arial" charset="0"/>
              </a:defRPr>
            </a:lvl6pPr>
            <a:lvl7pPr marL="2945957" indent="-228512" eaLnBrk="0" fontAlgn="base" hangingPunct="0">
              <a:spcBef>
                <a:spcPct val="30000"/>
              </a:spcBef>
              <a:spcAft>
                <a:spcPct val="0"/>
              </a:spcAft>
              <a:defRPr sz="1200">
                <a:solidFill>
                  <a:schemeClr val="tx1"/>
                </a:solidFill>
                <a:latin typeface="Arial" charset="0"/>
              </a:defRPr>
            </a:lvl7pPr>
            <a:lvl8pPr marL="3390629" indent="-228512" eaLnBrk="0" fontAlgn="base" hangingPunct="0">
              <a:spcBef>
                <a:spcPct val="30000"/>
              </a:spcBef>
              <a:spcAft>
                <a:spcPct val="0"/>
              </a:spcAft>
              <a:defRPr sz="1200">
                <a:solidFill>
                  <a:schemeClr val="tx1"/>
                </a:solidFill>
                <a:latin typeface="Arial" charset="0"/>
              </a:defRPr>
            </a:lvl8pPr>
            <a:lvl9pPr marL="3835302" indent="-228512" eaLnBrk="0" fontAlgn="base" hangingPunct="0">
              <a:spcBef>
                <a:spcPct val="30000"/>
              </a:spcBef>
              <a:spcAft>
                <a:spcPct val="0"/>
              </a:spcAft>
              <a:defRPr sz="1200">
                <a:solidFill>
                  <a:schemeClr val="tx1"/>
                </a:solidFill>
                <a:latin typeface="Arial" charset="0"/>
              </a:defRPr>
            </a:lvl9pPr>
          </a:lstStyle>
          <a:p>
            <a:pPr>
              <a:spcBef>
                <a:spcPct val="0"/>
              </a:spcBef>
            </a:pPr>
            <a:fld id="{510F9615-ADF8-4B37-9864-C7B25BBBBF9A}" type="slidenum">
              <a:rPr lang="da-DK" altLang="da-DK" sz="1300"/>
              <a:pPr>
                <a:spcBef>
                  <a:spcPct val="0"/>
                </a:spcBef>
              </a:pPr>
              <a:t>64</a:t>
            </a:fld>
            <a:endParaRPr lang="da-DK" altLang="da-DK"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830704-FCFA-4534-A43D-50CD61618560}" type="slidenum">
              <a:rPr lang="da-DK" altLang="da-DK"/>
              <a:pPr/>
              <a:t>68</a:t>
            </a:fld>
            <a:endParaRPr lang="da-DK" altLang="da-DK"/>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76</a:t>
            </a:fld>
            <a:endParaRPr lang="da-DK"/>
          </a:p>
        </p:txBody>
      </p:sp>
    </p:spTree>
    <p:extLst>
      <p:ext uri="{BB962C8B-B14F-4D97-AF65-F5344CB8AC3E}">
        <p14:creationId xmlns:p14="http://schemas.microsoft.com/office/powerpoint/2010/main" val="2138649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25F665D-1857-4C58-A049-35CCAB08A7A3}" type="slidenum">
              <a:rPr lang="da-DK" altLang="da-DK"/>
              <a:pPr/>
              <a:t>78</a:t>
            </a:fld>
            <a:endParaRPr lang="da-DK" altLang="da-DK"/>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p:txBody>
          <a:bodyPr/>
          <a:lstStyle/>
          <a:p>
            <a:pPr defTabSz="914252">
              <a:defRPr/>
            </a:pPr>
            <a:r>
              <a:rPr lang="da-DK" dirty="0"/>
              <a:t>Snorres Edda om Tors fiskedræt. Tor sejler ud sammen med jetten </a:t>
            </a:r>
            <a:r>
              <a:rPr lang="da-DK" dirty="0" err="1"/>
              <a:t>Hymer</a:t>
            </a:r>
            <a:r>
              <a:rPr lang="da-DK" dirty="0"/>
              <a:t> for at fiske. Tor vil fange </a:t>
            </a:r>
            <a:r>
              <a:rPr lang="da-DK" dirty="0" err="1"/>
              <a:t>Midgårsormen</a:t>
            </a:r>
            <a:r>
              <a:rPr lang="da-DK" dirty="0"/>
              <a:t> med et oksehoved som madding, og får den faktisk også på krogen. Han stemmer fødderne mod bunden af båden, men går gennem plankerne og kan først hale ormen ind da han står på havets bund. Men da begynder bjerge at skælve og  trolde at hyle, og i sidste sekund før Tor dræber Midgårdsormen med sin hammer, skærer den skrækslagne </a:t>
            </a:r>
            <a:r>
              <a:rPr lang="da-DK" dirty="0" err="1"/>
              <a:t>Hymer</a:t>
            </a:r>
            <a:r>
              <a:rPr lang="da-DK" dirty="0"/>
              <a:t> snøren over med sin fiskekniv. </a:t>
            </a:r>
          </a:p>
          <a:p>
            <a:endParaRPr lang="da-DK" altLang="da-DK"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80</a:t>
            </a:fld>
            <a:endParaRPr lang="da-DK"/>
          </a:p>
        </p:txBody>
      </p:sp>
    </p:spTree>
    <p:extLst>
      <p:ext uri="{BB962C8B-B14F-4D97-AF65-F5344CB8AC3E}">
        <p14:creationId xmlns:p14="http://schemas.microsoft.com/office/powerpoint/2010/main" val="34296485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8B27B8-FE2D-4F34-AD22-5B6668C2DA43}" type="slidenum">
              <a:rPr lang="da-DK" altLang="da-DK"/>
              <a:pPr/>
              <a:t>81</a:t>
            </a:fld>
            <a:endParaRPr lang="da-DK" altLang="da-DK"/>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06A1F04-B08C-4F7A-8838-E3271F504514}" type="slidenum">
              <a:rPr lang="da-DK" altLang="da-DK"/>
              <a:pPr/>
              <a:t>82</a:t>
            </a:fld>
            <a:endParaRPr lang="da-DK" altLang="da-DK"/>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Tegntyper</a:t>
            </a:r>
          </a:p>
        </p:txBody>
      </p:sp>
      <p:sp>
        <p:nvSpPr>
          <p:cNvPr id="5" name="Rectangle 3"/>
          <p:cNvSpPr>
            <a:spLocks noGrp="1" noChangeArrowheads="1"/>
          </p:cNvSpPr>
          <p:nvPr>
            <p:ph type="dt" idx="1"/>
          </p:nvPr>
        </p:nvSpPr>
        <p:spPr>
          <a:ln/>
        </p:spPr>
        <p:txBody>
          <a:bodyPr/>
          <a:lstStyle/>
          <a:p>
            <a:fld id="{06ABC5E4-2AB6-4789-9502-09D87102CB7C}"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Ole Togeby: tegntyper</a:t>
            </a:r>
          </a:p>
        </p:txBody>
      </p:sp>
      <p:sp>
        <p:nvSpPr>
          <p:cNvPr id="7" name="Rectangle 7"/>
          <p:cNvSpPr>
            <a:spLocks noGrp="1" noChangeArrowheads="1"/>
          </p:cNvSpPr>
          <p:nvPr>
            <p:ph type="sldNum" sz="quarter" idx="5"/>
          </p:nvPr>
        </p:nvSpPr>
        <p:spPr>
          <a:ln/>
        </p:spPr>
        <p:txBody>
          <a:bodyPr/>
          <a:lstStyle/>
          <a:p>
            <a:fld id="{7F1898B4-1C87-44A5-B7B7-24B0599D7F1B}" type="slidenum">
              <a:rPr lang="da-DK" altLang="da-DK"/>
              <a:pPr/>
              <a:t>4</a:t>
            </a:fld>
            <a:endParaRPr lang="da-DK" altLang="da-DK"/>
          </a:p>
        </p:txBody>
      </p:sp>
      <p:sp>
        <p:nvSpPr>
          <p:cNvPr id="286722" name="Rectangle 2"/>
          <p:cNvSpPr>
            <a:spLocks noGrp="1" noRot="1" noChangeAspect="1" noChangeArrowheads="1" noTextEdit="1"/>
          </p:cNvSpPr>
          <p:nvPr>
            <p:ph type="sldImg"/>
          </p:nvPr>
        </p:nvSpPr>
        <p:spPr>
          <a:ln/>
        </p:spPr>
      </p:sp>
      <p:sp>
        <p:nvSpPr>
          <p:cNvPr id="286723" name="Rectangle 3"/>
          <p:cNvSpPr>
            <a:spLocks noGrp="1" noChangeArrowheads="1"/>
          </p:cNvSpPr>
          <p:nvPr>
            <p:ph type="body" idx="1"/>
          </p:nvPr>
        </p:nvSpPr>
        <p:spPr/>
        <p:txBody>
          <a:bodyPr/>
          <a:lstStyle/>
          <a:p>
            <a:r>
              <a:rPr lang="da-DK" altLang="da-DK" i="1"/>
              <a:t>I Østen stiger solen op</a:t>
            </a:r>
            <a:r>
              <a:rPr lang="da-DK" altLang="da-DK"/>
              <a:t>, siger vi; imidlertid ved vi godt at det ikke er solen der stiger op, men jorden der drejer rundt om sin egen akse. Den sproglige sætning forudsætter altså  et verdensbillede som vi ved er forkert, og alligevel kan vi ikke omtale det vi ser, på anden måde end sådan som vi oplever det: </a:t>
            </a:r>
            <a:r>
              <a:rPr lang="da-DK" altLang="da-DK" i="1"/>
              <a:t>solen </a:t>
            </a:r>
            <a:r>
              <a:rPr lang="da-DK" altLang="da-DK" i="1" u="sng"/>
              <a:t>stiger op</a:t>
            </a:r>
            <a:r>
              <a:rPr lang="da-DK" altLang="da-DK"/>
              <a:t>.</a:t>
            </a:r>
          </a:p>
          <a:p>
            <a:r>
              <a:rPr lang="da-DK" altLang="da-DK"/>
              <a:t>	Måske er det ligeså forkert når vi siger at </a:t>
            </a:r>
            <a:r>
              <a:rPr lang="da-DK" altLang="da-DK" i="1"/>
              <a:t>billedet </a:t>
            </a:r>
            <a:r>
              <a:rPr lang="da-DK" altLang="da-DK" i="1" u="sng"/>
              <a:t>forestiller</a:t>
            </a:r>
            <a:r>
              <a:rPr lang="da-DK" altLang="da-DK" i="1"/>
              <a:t> Tordenskjold</a:t>
            </a:r>
            <a:r>
              <a:rPr lang="da-DK" altLang="da-DK"/>
              <a:t>, eller at </a:t>
            </a:r>
            <a:r>
              <a:rPr lang="da-DK" altLang="da-DK" i="1"/>
              <a:t>“Tordenskjold han var polisk” </a:t>
            </a:r>
            <a:r>
              <a:rPr lang="da-DK" altLang="da-DK" i="1" u="sng"/>
              <a:t>betyder</a:t>
            </a:r>
            <a:r>
              <a:rPr lang="da-DK" altLang="da-DK" i="1"/>
              <a:t> at ‘Peter Wessel var underfundig’</a:t>
            </a:r>
            <a:r>
              <a:rPr lang="da-DK" altLang="da-DK"/>
              <a:t>: det er måske snarere sådan at </a:t>
            </a:r>
            <a:r>
              <a:rPr lang="da-DK" altLang="da-DK" i="1"/>
              <a:t>maleren med billedet </a:t>
            </a:r>
            <a:r>
              <a:rPr lang="da-DK" altLang="da-DK" i="1" u="sng"/>
              <a:t>angiver</a:t>
            </a:r>
            <a:r>
              <a:rPr lang="da-DK" altLang="da-DK" i="1"/>
              <a:t> hvordan Tordenskjold skal opfattes</a:t>
            </a:r>
            <a:r>
              <a:rPr lang="da-DK" altLang="da-DK"/>
              <a:t>, og at </a:t>
            </a:r>
            <a:r>
              <a:rPr lang="da-DK" altLang="da-DK" i="1"/>
              <a:t>digteren med verselinjen </a:t>
            </a:r>
            <a:r>
              <a:rPr lang="da-DK" altLang="da-DK" i="1" u="sng"/>
              <a:t>angiver</a:t>
            </a:r>
            <a:r>
              <a:rPr lang="da-DK" altLang="da-DK" i="1"/>
              <a:t> at Tordenskjold skal opfattes som underfundig. </a:t>
            </a:r>
            <a:r>
              <a:rPr lang="da-DK" altLang="da-DK"/>
              <a:t>Måden vi taler om tingene på, røber i hvilket perspektiv vi oplever dem, og hvilken plads de udfylder i vores verdensbillede. Men måske vil en nærmere undersøgelse vise at tegnene slet ikke er sådan som vi taler om den. Det er det dette kapitel handler om.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4C4A9329-B278-49D9-95A2-63978E3FB5AB}"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FFBDD553-9DF5-4A9E-98A6-7B6FEB47BBE8}" type="slidenum">
              <a:rPr lang="da-DK" altLang="da-DK"/>
              <a:pPr/>
              <a:t>88</a:t>
            </a:fld>
            <a:endParaRPr lang="da-DK" altLang="da-DK"/>
          </a:p>
        </p:txBody>
      </p:sp>
      <p:sp>
        <p:nvSpPr>
          <p:cNvPr id="360450" name="Rectangle 2"/>
          <p:cNvSpPr>
            <a:spLocks noGrp="1" noRot="1" noChangeAspect="1" noChangeArrowheads="1" noTextEdit="1"/>
          </p:cNvSpPr>
          <p:nvPr>
            <p:ph type="sldImg"/>
          </p:nvPr>
        </p:nvSpPr>
        <p:spPr>
          <a:ln/>
        </p:spPr>
      </p:sp>
      <p:sp>
        <p:nvSpPr>
          <p:cNvPr id="360451"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05">
              <a:defRPr/>
            </a:pPr>
            <a:r>
              <a:rPr lang="da-DK" dirty="0"/>
              <a:t>Aber skal således kæmpe mod rovdyrene for ikke at blive ædt, kæmpe mod byttedyrene for at æde dem, kæmpe mod de andre dyr om byttet, kæmpe mod artsfællerne om mad og hakkeorden, og kæmpe mod rivalerne om sex. Aber overlever ikke længe hvis de ikke har et kraftigt kampgen.</a:t>
            </a:r>
          </a:p>
          <a:p>
            <a:pPr defTabSz="914105">
              <a:defRPr/>
            </a:pPr>
            <a:r>
              <a:rPr lang="da-DK" dirty="0"/>
              <a:t>Barnet begynder nu at få sin egen individuelle bevidsthed efter tidligere blot at have været en del af det empatiske følelsesfællesskab. Men det sker kun hvis den voksne behandler barnet som et individ med bevidsthed - også før det egentlig er det. En instinktiv gribebevægelse bliver til et pegetegn med refleksiv intention, fordi den voksne reagerer på den som om den var det. Det er ikke (kun, og måske slet ikke) barnet der skal overtage den voksnes følelse, men snarere den voksne der skal tune sig ind på barnets følelser, og gøre ligeså. Barnet har lagt sit liv i den voksnes hånd, og er blevet imødekommet. Aben er slet ikke med her, for den har aldrig tillid nok til den anden til at overlade noget af sit liv i dens hånd.</a:t>
            </a:r>
          </a:p>
          <a:p>
            <a:r>
              <a:rPr lang="da-DK" dirty="0" smtClean="0"/>
              <a:t>*************</a:t>
            </a:r>
          </a:p>
          <a:p>
            <a:r>
              <a:rPr lang="da-DK" dirty="0"/>
              <a:t>	Første forsøg: Den voksne skjuler en bold i den ene af to krukker. Et barn på 14 måneder kommer ind og skal finde bolden. Den voksne peger på den krukke der indeholder bolden, og barnet kravler hen og finder bolden. Samme forsøg med en chimpanse. Første omgang: En dyrepasser har skjult en banan i én af to krukker. Menneskeaben lærer at den kun har ét forsøg til at finde maden (den anden krukke fjernes når den første undersøges), og har dernæst succes 50% af forsøgene. Anden omgang: Dyrepasseren skjuler bananen i én af to krukker og viser dernæst aben hvad der er i de to krukker ved at vende dem så aben kan se ind i dem. Aben har succes 100% af forsøgene. Tredje omgang: Dyrepasseren skjuler en banan i én af to krukker, og da aben kommer ind, smiler han til aben og peger med fingeren på den krukke hvori bananen er gemt: Aben prøver i 50% af forsøgene den forkerte krukke. Alternativ tredje omgang: Dyrepasseren skjuler en banan i én af to krukker, og da aben kommer ind,  går han hen og stiller sig foran den krukke hvor bananen er, truer ad aben og siger i et aggressivt tonefald at aben ikke må komme hen til den krukke. Efter at dyrepasseren er gået, finder aben straks bananen, 100% succes. </a:t>
            </a:r>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89</a:t>
            </a:fld>
            <a:endParaRPr lang="da-DK"/>
          </a:p>
        </p:txBody>
      </p:sp>
    </p:spTree>
    <p:extLst>
      <p:ext uri="{BB962C8B-B14F-4D97-AF65-F5344CB8AC3E}">
        <p14:creationId xmlns:p14="http://schemas.microsoft.com/office/powerpoint/2010/main" val="12988479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Arkæologer har prøvet at tolke meningen med stenene, og der var været forskellige forslag, især om tallet 4, som kan have været de fire årstider, de fire tidspunkter på døgnet, eller det antal måneder der lægges til de fem fingre for at få antallet af graviditetsmåneder. Disse tolkninger forudsætter at det er et ensemble af to komponenter af hver sin modalitet (at hånden er et piktogram og de fire pinde et ideogram). Det synes usandsynligt. Her vil hele tegnet blive betragtet som ét </a:t>
            </a:r>
            <a:r>
              <a:rPr lang="da-DK" dirty="0" err="1"/>
              <a:t>konventionaliseret</a:t>
            </a:r>
            <a:r>
              <a:rPr lang="da-DK" dirty="0"/>
              <a:t> piktogram. </a:t>
            </a:r>
          </a:p>
          <a:p>
            <a:r>
              <a:rPr lang="da-DK" dirty="0"/>
              <a:t>	Ud fra semiotiske principper skal der foreslås en tolkning af et håndtegn på alle fire typer af mening: konceptuel, propositionel, </a:t>
            </a:r>
            <a:r>
              <a:rPr lang="da-DK" dirty="0" err="1"/>
              <a:t>informationel</a:t>
            </a:r>
            <a:r>
              <a:rPr lang="da-DK" dirty="0"/>
              <a:t> og </a:t>
            </a:r>
            <a:r>
              <a:rPr lang="da-DK" dirty="0" err="1"/>
              <a:t>interaktionel</a:t>
            </a:r>
            <a:r>
              <a:rPr lang="da-DK" dirty="0"/>
              <a:t> mening. Konceptuelt er det tvetydigt om det er en venstrehånd set fra håndryggen, eller en højrehånd set fra håndfladen. Det er sandsynligt at det har været vigtigt eftersom tommelfingeren på alle de eksempler hvor man kan se en tydelig kortere tommelfinger,  sidder til venstre. Det er altså enten venstre eller højre  hånd man ser på alle helleristningerne. Hvis det - som forudsat her - er ét billede, og hvis det er af en venstrehånd set fra håndryggen, kan tegnet vise at hånden kaster fire pinde set bag fra kasteren. Hvis det er en højrehånd set fra håndfladen, er det snarere en hånd der er holdt op mod betragteren.</a:t>
            </a:r>
          </a:p>
          <a:p>
            <a:r>
              <a:rPr lang="da-DK" dirty="0"/>
              <a:t>	Er det en venstrehånd der kaster fire pinde, kan det være et begravelsesritual ved begravelsen af den dødes aske; man kan tænke sig at man ved begravelsen skulle kaste med venstre hånd for at ritualet skulle virke. Det der så kastes kunne næppe være fire håndfulde jord, men snarere noget der har haft form af en lille pind. </a:t>
            </a:r>
          </a:p>
          <a:p>
            <a:r>
              <a:rPr lang="da-DK" dirty="0"/>
              <a:t>	Er det en højrehånd set fra håndfladen, ligner det mere at hånden er holdt op som en gestus hen mod betragteren, og da kan pindene næppe være noget der kastes (som skulle være fastholdt i luften som på et fotografi), men snarere fire pinde som hånden befinder sig nedenunder. </a:t>
            </a:r>
          </a:p>
          <a:p>
            <a:r>
              <a:rPr lang="da-DK" dirty="0"/>
              <a:t>	Propositionelt sker der næppe en forankring til andre situationer end den retoriske, så tegnet er implicit situationelt forankret. Det at alle 20 tegn er ens, tyder på at det er generisk betydning, altså af samme type som et vejskilt: ‘Dette tegn gælder for dig der betragter det, hver gang når du betragter det.’ </a:t>
            </a:r>
          </a:p>
          <a:p>
            <a:r>
              <a:rPr lang="da-DK" dirty="0"/>
              <a:t>	Mere interessant er hvilken </a:t>
            </a:r>
            <a:r>
              <a:rPr lang="da-DK" dirty="0" err="1"/>
              <a:t>informationel</a:t>
            </a:r>
            <a:r>
              <a:rPr lang="da-DK" dirty="0"/>
              <a:t> relevans tegnet har for adressaten,  de intenderede tegntolkere. Det ser ud til at tegnet i de situationer hvor man kan gætte på stenenes oprindelige placering, har vendt billedsiden hen mod det sted hvor den dødes aske var lagt. Det er altså de dødes ånder tegnets placering - som færdselsskilte - definerer som tegntolkerne. Det er for dem det skal være relevant, og ikke for de levende efterladte. Og hvad er relevant for en død persons ånd? Hvis de levende regner med et efterliv, kan de stille mad frem så den døde kan klare sig et vist stykke tid. Men pindene kan næppe tages for symboler på mad, og hvorfor så lige netop fire af slagsen?</a:t>
            </a:r>
          </a:p>
          <a:p>
            <a:r>
              <a:rPr lang="da-DK" dirty="0"/>
              <a:t>	</a:t>
            </a:r>
            <a:r>
              <a:rPr lang="da-DK" dirty="0" err="1"/>
              <a:t>Interaktionelt</a:t>
            </a:r>
            <a:r>
              <a:rPr lang="da-DK" dirty="0"/>
              <a:t> synes det således at være en kommunikativ handling som de levende udfører henvendt til de døde eller deres ånder i en anden verden. Men hvis man antager at tegnet er et billede der bekræfter et jordpåkastelsesritual hvor de levende med venstre hånd kaster fire pinde over gravstedet, opstår der en modsigelse i perspektivet. Tegnet ses fra den dødes synsvinkel, mens ritualet ses fra de levendes synsvinkel. Man må derfor nok antage at billedet forestiller en højrehånd set fra håndfladen holdt op under fire pinde. I så fald vil budskabet til den døde være ‘STOP! Der er ikke adgang for dødes ånder til de levendes land - heller ikke oppe over hånden’. </a:t>
            </a:r>
          </a:p>
          <a:p>
            <a:r>
              <a:rPr lang="da-DK" dirty="0"/>
              <a:t>	Det historisk interessante i forbindelse med håndtegnene er hvilken status og funktion tegnene har haft. Det ser i dette tilfælde ud til at håndtegn er tegn med blandet meningsgrundlag; de er grundlæggende  analoge tegn (billedet ligner en hånd og fire pinde), men de har på grund af simplificering, stilisering og ritualisering overvejende et konventionelt meningsgrundlag. Håndtegnene er et eksempel på </a:t>
            </a:r>
            <a:r>
              <a:rPr lang="da-DK" dirty="0" err="1"/>
              <a:t>konventionalisering</a:t>
            </a:r>
            <a:r>
              <a:rPr lang="da-DK" dirty="0"/>
              <a:t> af tegn i et kommunikationsfællesskab  således at de ikke umiddelbart kan tolkes af personer der ikke tilhører fællesskabet. Det er udbredelsen også et argument for. Af de 20 fundne håndtegn er de 16 fra Nordsjælland, der er fundet enkelte tegn på Fyn og i Oslo, men det kan være folk der er rejst fra Nordsjælland og har taget deres gravskik med sig.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94</a:t>
            </a:fld>
            <a:endParaRPr lang="da-DK"/>
          </a:p>
        </p:txBody>
      </p:sp>
    </p:spTree>
    <p:extLst>
      <p:ext uri="{BB962C8B-B14F-4D97-AF65-F5344CB8AC3E}">
        <p14:creationId xmlns:p14="http://schemas.microsoft.com/office/powerpoint/2010/main" val="16839495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76182A14-FFDC-4912-BD23-4DA96A74A5FE}"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9046643F-14BE-4206-AE03-3C3553619D12}" type="slidenum">
              <a:rPr lang="da-DK" altLang="da-DK"/>
              <a:pPr/>
              <a:t>96</a:t>
            </a:fld>
            <a:endParaRPr lang="da-DK" altLang="da-DK"/>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05">
              <a:defRPr/>
            </a:pPr>
            <a:r>
              <a:rPr lang="da-DK" dirty="0"/>
              <a:t>Vi når ad denne logiske vej til en idealistisk verdensanskuelse, og denne opfattelse af årsagens eller meningens primære stilling i kausalsammenhængen, fører os derfor naturligt til den kendte tese: I begyndelsen var ordet.</a:t>
            </a:r>
          </a:p>
          <a:p>
            <a:pPr defTabSz="914105">
              <a:defRPr/>
            </a:pPr>
            <a:r>
              <a:rPr lang="da-DK" dirty="0"/>
              <a:t>Det er fordi, man lever i en ordenes verden, i en logisk verden. Inden for denne verden eksisterer der en gemt lille verden, som ikke kan udtrykkes med ord. Alt mit ordgyderi er kun et eneste langt forsvar for en verden, som ord ingen adgangsret har til (...) Ord blænder, ord forhindrer én i at se. Ethvert kunstnerisk område, som bliver invaderet af ord, bliver kvalt. Jeg er bange for, at man skal dræbe det sidste kimblad med ordets gift.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97</a:t>
            </a:fld>
            <a:endParaRPr lang="da-DK"/>
          </a:p>
        </p:txBody>
      </p:sp>
    </p:spTree>
    <p:extLst>
      <p:ext uri="{BB962C8B-B14F-4D97-AF65-F5344CB8AC3E}">
        <p14:creationId xmlns:p14="http://schemas.microsoft.com/office/powerpoint/2010/main" val="102443219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252">
              <a:defRPr/>
            </a:pPr>
            <a:r>
              <a:rPr lang="da-DK" dirty="0" smtClean="0"/>
              <a:t>Prøv at løse problemet inden du læser videre – og uden papir og blyant! Intuitivt kan man nok opfatte at både 12.609 og 123 ikke er plausible resultater, men man må beslutte at sætte et ræsonnement i gang med de procedurer man har lært i skolen, for at regne resultatet ud. Det tager tid, og man kan ikke gøre det mens man laver andre ting, fx foretager et venstresving i tæt trafik. Ræsonnementer fungerer på grundlag af regler som er indlært og som kan formuleres. Det rigtige resultat er for øvrigt </a:t>
            </a:r>
            <a:r>
              <a:rPr lang="da-DK" dirty="0" err="1" smtClean="0"/>
              <a:t>firehundredeogotte</a:t>
            </a:r>
            <a:r>
              <a:rPr lang="da-DK" dirty="0" smtClean="0"/>
              <a:t> (bemærk hvor besværlig det er at det ikke står med tal). </a:t>
            </a:r>
          </a:p>
          <a:p>
            <a:pPr defTabSz="914252">
              <a:defRPr/>
            </a:pPr>
            <a:r>
              <a:rPr lang="da-DK" dirty="0" smtClean="0"/>
              <a:t>17 x 24 = 408</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99</a:t>
            </a:fld>
            <a:endParaRPr lang="da-DK"/>
          </a:p>
        </p:txBody>
      </p:sp>
    </p:spTree>
    <p:extLst>
      <p:ext uri="{BB962C8B-B14F-4D97-AF65-F5344CB8AC3E}">
        <p14:creationId xmlns:p14="http://schemas.microsoft.com/office/powerpoint/2010/main" val="2992580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05">
              <a:defRPr/>
            </a:pPr>
            <a:r>
              <a:rPr lang="da-DK" dirty="0" smtClean="0"/>
              <a:t>Intuitionen </a:t>
            </a:r>
            <a:r>
              <a:rPr lang="da-DK" dirty="0"/>
              <a:t>fungerer hele tiden mens vi er vågne og kommer med forslag til forståelse af hvad vi sanser, men ræsonnementet tager over når intuitionen kommer i vanskeligheder, eller det intuitive forslag ikke er tilfredsstillende, og ræsonnementet ender normalt med at vinde. Intuition er som en automatpilot der ubesværet altid er i gang; ræsonnementet holder sig vågen, men er dovent og bruger kun sine sparsomme ressourcer (i form af koncentration og opmærksomhed) hvis det er absolut nødvendigt. Normalt leverer intuitionen tilfredsstillende sansninger, tydninger af intentioner og følelser, og hvis de godkendes af jegets kontrol bliver de til jegets antagelser, viden, viljestyrede handlinger og verdensbilede. Jeget udøver selvkontrol ved konstant at overvåge sin egen adfærd og standse impulserne fra sansning og intuition, hvis de strider mod jegets verdensbilledet.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100</a:t>
            </a:fld>
            <a:endParaRPr lang="da-DK"/>
          </a:p>
        </p:txBody>
      </p:sp>
    </p:spTree>
    <p:extLst>
      <p:ext uri="{BB962C8B-B14F-4D97-AF65-F5344CB8AC3E}">
        <p14:creationId xmlns:p14="http://schemas.microsoft.com/office/powerpoint/2010/main" val="31808754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1AAEAF0C-0CAB-43F5-8577-A8B4770B422D}"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07C9F968-6A0F-4340-97B2-36C4607C33F0}" type="slidenum">
              <a:rPr lang="da-DK" altLang="da-DK"/>
              <a:pPr/>
              <a:t>101</a:t>
            </a:fld>
            <a:endParaRPr lang="da-DK" altLang="da-DK"/>
          </a:p>
        </p:txBody>
      </p:sp>
      <p:sp>
        <p:nvSpPr>
          <p:cNvPr id="279554" name="Rectangle 2"/>
          <p:cNvSpPr>
            <a:spLocks noGrp="1" noRot="1" noChangeAspect="1" noChangeArrowheads="1" noTextEdit="1"/>
          </p:cNvSpPr>
          <p:nvPr>
            <p:ph type="sldImg"/>
          </p:nvPr>
        </p:nvSpPr>
        <p:spPr>
          <a:ln/>
        </p:spPr>
      </p:sp>
      <p:sp>
        <p:nvSpPr>
          <p:cNvPr id="279555"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CE37243A-4355-4419-9864-8664D35BC82F}"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473A2091-2BAB-464F-8607-5A7FFC76C126}" type="slidenum">
              <a:rPr lang="da-DK" altLang="da-DK"/>
              <a:pPr/>
              <a:t>102</a:t>
            </a:fld>
            <a:endParaRPr lang="da-DK" altLang="da-DK"/>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Begreberne </a:t>
            </a:r>
            <a:r>
              <a:rPr lang="da-DK" i="1" dirty="0"/>
              <a:t>relevans</a:t>
            </a:r>
            <a:r>
              <a:rPr lang="da-DK" dirty="0"/>
              <a:t> og </a:t>
            </a:r>
            <a:r>
              <a:rPr lang="da-DK" i="1" dirty="0" err="1"/>
              <a:t>informativitet</a:t>
            </a:r>
            <a:r>
              <a:rPr lang="da-DK" dirty="0"/>
              <a:t> er introduceret i tekstteori af den engelsk-amerikanske filosof H.P. </a:t>
            </a:r>
            <a:r>
              <a:rPr lang="da-DK" dirty="0" err="1"/>
              <a:t>Grice</a:t>
            </a:r>
            <a:r>
              <a:rPr lang="da-DK" dirty="0"/>
              <a:t> (1975) i hans såkaldte maksimer for udmøntning af samarbejdsprincippet for kommunikation. </a:t>
            </a:r>
            <a:r>
              <a:rPr lang="da-DK" dirty="0" err="1"/>
              <a:t>Grice</a:t>
            </a:r>
            <a:r>
              <a:rPr lang="da-DK" dirty="0"/>
              <a:t> beskriver dem efter Kant under overskrifterne </a:t>
            </a:r>
            <a:r>
              <a:rPr lang="da-DK" i="1" dirty="0"/>
              <a:t>kvantitet, kvalitet, relation</a:t>
            </a:r>
            <a:r>
              <a:rPr lang="da-DK" dirty="0"/>
              <a:t> og </a:t>
            </a:r>
            <a:r>
              <a:rPr lang="da-DK" i="1" dirty="0"/>
              <a:t>måde</a:t>
            </a:r>
            <a:r>
              <a:rPr lang="da-DK" dirty="0"/>
              <a:t>, men det er nok bedre at give dem følgende overskrifter: </a:t>
            </a:r>
          </a:p>
          <a:p>
            <a:endParaRPr lang="da-DK" dirty="0"/>
          </a:p>
          <a:p>
            <a:r>
              <a:rPr lang="da-DK" dirty="0"/>
              <a:t>1.	</a:t>
            </a:r>
            <a:r>
              <a:rPr lang="da-DK" dirty="0" err="1"/>
              <a:t>Informativitet</a:t>
            </a:r>
            <a:r>
              <a:rPr lang="da-DK" dirty="0"/>
              <a:t> (kvantitet): </a:t>
            </a:r>
          </a:p>
          <a:p>
            <a:r>
              <a:rPr lang="da-DK" dirty="0"/>
              <a:t>a. Lav dit bidrag så informativt som nødvendigt for det aktuelle formål med samtalen! </a:t>
            </a:r>
          </a:p>
          <a:p>
            <a:r>
              <a:rPr lang="da-DK" dirty="0"/>
              <a:t>b. Lav ikke dit bidrag mere informativt end nødvendigt!</a:t>
            </a:r>
          </a:p>
          <a:p>
            <a:r>
              <a:rPr lang="da-DK" dirty="0"/>
              <a:t>2.	Sandhed (kvalitet): </a:t>
            </a:r>
          </a:p>
          <a:p>
            <a:r>
              <a:rPr lang="da-DK" dirty="0"/>
              <a:t>	a. Sig ikke hvad du tror er usandt! </a:t>
            </a:r>
          </a:p>
          <a:p>
            <a:r>
              <a:rPr lang="da-DK" dirty="0"/>
              <a:t>b. Sig ikke noget som du mangler passende evidens for! </a:t>
            </a:r>
          </a:p>
          <a:p>
            <a:r>
              <a:rPr lang="da-DK" dirty="0"/>
              <a:t>3.	Relevans (relation): Vær relevant (dvs. sig kun noget som har relation til samtalens aktuelle emne)!</a:t>
            </a:r>
          </a:p>
          <a:p>
            <a:r>
              <a:rPr lang="da-DK" dirty="0"/>
              <a:t>4.	Orden (måde): </a:t>
            </a:r>
          </a:p>
          <a:p>
            <a:r>
              <a:rPr lang="da-DK" dirty="0"/>
              <a:t>	a. Undgå uklarheder i udtrykket! </a:t>
            </a:r>
          </a:p>
          <a:p>
            <a:r>
              <a:rPr lang="da-DK" dirty="0"/>
              <a:t>b. Undgå flertydigheder! </a:t>
            </a:r>
          </a:p>
          <a:p>
            <a:r>
              <a:rPr lang="da-DK" dirty="0"/>
              <a:t>c. Vær kortfattet, undgår unødvendig ordrighed! </a:t>
            </a:r>
          </a:p>
          <a:p>
            <a:r>
              <a:rPr lang="da-DK" dirty="0"/>
              <a:t>d. Hold orden i teksten!</a:t>
            </a:r>
          </a:p>
          <a:p>
            <a:endParaRPr lang="da-DK" dirty="0"/>
          </a:p>
          <a:p>
            <a:r>
              <a:rPr lang="da-DK" dirty="0"/>
              <a:t>Disse 9 instruktioner kaldes </a:t>
            </a:r>
            <a:r>
              <a:rPr lang="da-DK" i="1" dirty="0"/>
              <a:t>maksimer</a:t>
            </a:r>
            <a:r>
              <a:rPr lang="da-DK" dirty="0"/>
              <a:t> fordi de hverken skal forstås som beskrevne lovmæssigheder eller som udstedte påbud, men som grundlaget for effektivitet og rationalitet i samarbejde om kommunikation. Maksimerne kan godt blive brudt, krænket, fravalgt eller gjort svævende, men selv når de bliver det, vil de virke styrende for modtagernes opfattelse af hvad formålet er med kommunikationen. Og da kan modtagerne opfatte et andet mål med teksten end afsenderne har intenderet. I artiklen vises det hvordan man i organisationskommunikation kan beregne hvordan tekster opfattes af bestemte læsere i bestemte situationer. </a:t>
            </a:r>
          </a:p>
          <a:p>
            <a:endParaRPr lang="da-DK" dirty="0"/>
          </a:p>
          <a:p>
            <a:r>
              <a:rPr lang="da-DK" b="1" dirty="0"/>
              <a:t>Relevans handler om målet med kommunikation</a:t>
            </a:r>
            <a:r>
              <a:rPr lang="da-DK" dirty="0"/>
              <a:t> (N3)</a:t>
            </a:r>
          </a:p>
          <a:p>
            <a:r>
              <a:rPr lang="da-DK" dirty="0" err="1"/>
              <a:t>Grices</a:t>
            </a:r>
            <a:r>
              <a:rPr lang="da-DK" dirty="0"/>
              <a:t> maksimer er af </a:t>
            </a:r>
            <a:r>
              <a:rPr lang="da-DK" dirty="0" err="1"/>
              <a:t>Sperber</a:t>
            </a:r>
            <a:r>
              <a:rPr lang="da-DK" dirty="0"/>
              <a:t> og Wilson (1986) sammenfattet til ét princip om relevans. Noget er således kun relevant hvis der er et mål som det er et middel til at nå.</a:t>
            </a:r>
          </a:p>
          <a:p>
            <a:r>
              <a:rPr lang="da-DK" dirty="0"/>
              <a:t>	Målet med kommunikation ved hjælp af tegn (sproglige og andre) er parternes fælles forståelse af meddelelsen om emnet, og </a:t>
            </a:r>
            <a:r>
              <a:rPr lang="da-DK" dirty="0" err="1"/>
              <a:t>Sperber</a:t>
            </a:r>
            <a:r>
              <a:rPr lang="da-DK" dirty="0"/>
              <a:t> og Wilson definerer så et særligt princip for relevans i kommunikation som siger: “Enhver kommunikationshandling forudsætter sine egen optimale relevans” (</a:t>
            </a:r>
            <a:r>
              <a:rPr lang="da-DK" dirty="0" err="1"/>
              <a:t>Sperber</a:t>
            </a:r>
            <a:r>
              <a:rPr lang="da-DK" dirty="0"/>
              <a:t> og Wilson 1995: 158 og 164). Og optimal relevans defineres således: </a:t>
            </a:r>
          </a:p>
          <a:p>
            <a:pPr lvl="1"/>
            <a:r>
              <a:rPr lang="en-US" dirty="0" smtClean="0"/>
              <a:t>Every act of ostensive </a:t>
            </a:r>
            <a:r>
              <a:rPr lang="en-US" dirty="0" err="1" smtClean="0"/>
              <a:t>communikation</a:t>
            </a:r>
            <a:r>
              <a:rPr lang="en-US" dirty="0" smtClean="0"/>
              <a:t> communicates a presumption of its own optimal relevance.</a:t>
            </a:r>
          </a:p>
          <a:p>
            <a:endParaRPr lang="da-DK" dirty="0"/>
          </a:p>
          <a:p>
            <a:r>
              <a:rPr lang="da-DK" dirty="0"/>
              <a:t>(a) De antagelser A som afsenderen har til hensigt at kommunikere til adressaten, er relevante nok (i forhold til adressatens mål) til at det er umagen værd for adressaterne at </a:t>
            </a:r>
            <a:r>
              <a:rPr lang="da-DK" dirty="0" err="1"/>
              <a:t>processere</a:t>
            </a:r>
            <a:r>
              <a:rPr lang="da-DK" dirty="0"/>
              <a:t> forståelse af meddelelsen.</a:t>
            </a:r>
          </a:p>
          <a:p>
            <a:r>
              <a:rPr lang="da-DK" dirty="0"/>
              <a:t>(b) Formuleringen er den mest relevante afsenderen kunne have  brugt  til at kommunikere A. </a:t>
            </a:r>
          </a:p>
          <a:p>
            <a:pPr lvl="1"/>
            <a:r>
              <a:rPr lang="en-US" dirty="0" smtClean="0"/>
              <a:t>(a) The set of assumptions I which the communicator intends to make manifest to the addressee is relevant enough to make it worth the addressee’s while to process the ostensive stimulus.(b) The ostensive stimulus is the most relevant one the communicator could have used to communicate I.</a:t>
            </a:r>
          </a:p>
          <a:p>
            <a:endParaRPr lang="da-DK" dirty="0"/>
          </a:p>
          <a:p>
            <a:r>
              <a:rPr lang="da-DK" dirty="0"/>
              <a:t>Optimal relevans består således i at begge parter går ud fra at formuleringerne er sande og ordentlige og hverken er mere eller mindre informative end nødvendigt for det aktuelle formål med samtalen. Hvis formuleringen </a:t>
            </a:r>
            <a:r>
              <a:rPr lang="da-DK" i="1" dirty="0"/>
              <a:t>I den forstand er X det moderne arbejderparti</a:t>
            </a:r>
            <a:r>
              <a:rPr lang="da-DK" dirty="0"/>
              <a:t> er den mest relevante for det som afsenderen vil kommunikere, kan meningen ikke være at X på alle punkter er det moderne arbejderparti, for så ville han ikke have sagt </a:t>
            </a:r>
            <a:r>
              <a:rPr lang="da-DK" i="1" dirty="0"/>
              <a:t>I den forstand. </a:t>
            </a:r>
            <a:endParaRPr lang="da-DK" dirty="0"/>
          </a:p>
          <a:p>
            <a:r>
              <a:rPr lang="da-DK" dirty="0"/>
              <a:t>	Formuleringen </a:t>
            </a:r>
            <a:r>
              <a:rPr lang="da-DK" i="1" dirty="0"/>
              <a:t>Den tredje grund til at Y er et oplagt arbejderparti, skyldes skattepolitikken</a:t>
            </a:r>
            <a:r>
              <a:rPr lang="da-DK" dirty="0"/>
              <a:t> ville ikke være relevant for den adressat der gik ud fra at Y var et arbejderparti, især ville ordet </a:t>
            </a:r>
            <a:r>
              <a:rPr lang="da-DK" i="1" dirty="0"/>
              <a:t>oplagt</a:t>
            </a:r>
            <a:r>
              <a:rPr lang="da-DK" dirty="0"/>
              <a:t> være mere informativ end nødvendigt i situationen. Derfor kan man antage at  afsenderen går ud fra at det ikke er klart for adressaten at Y er et arbejderparti. </a:t>
            </a:r>
          </a:p>
          <a:p>
            <a:r>
              <a:rPr lang="da-DK" dirty="0"/>
              <a:t>	I eksemplet </a:t>
            </a:r>
            <a:r>
              <a:rPr lang="da-DK" i="1" dirty="0"/>
              <a:t>Vi skal (...).være det moderne arbejderparti, der har svarene på morgendagens problemer og udfordringer</a:t>
            </a:r>
            <a:r>
              <a:rPr lang="da-DK" dirty="0"/>
              <a:t> er det informative: </a:t>
            </a:r>
            <a:r>
              <a:rPr lang="da-DK" i="1" dirty="0"/>
              <a:t>der har svarene på morgendagens problemer og udfordringer</a:t>
            </a:r>
            <a:r>
              <a:rPr lang="da-DK" dirty="0"/>
              <a:t> (og altså hverken </a:t>
            </a:r>
            <a:r>
              <a:rPr lang="da-DK" i="1" dirty="0"/>
              <a:t>moderne</a:t>
            </a:r>
            <a:r>
              <a:rPr lang="da-DK" dirty="0"/>
              <a:t> eller </a:t>
            </a:r>
            <a:r>
              <a:rPr lang="da-DK" i="1" dirty="0"/>
              <a:t>arbejder-, </a:t>
            </a:r>
            <a:r>
              <a:rPr lang="da-DK" dirty="0"/>
              <a:t>der nemlig er parentetiske), og den kan selvfølgelig ikke være sand nu og her, men kun noget partiet skal være i fremtiden. Informationerne om ‘moderne’ og ‘arbejder-’ er her parentetiske og altså egentlig overflødige og som sådan et (mildt) brud på </a:t>
            </a:r>
            <a:r>
              <a:rPr lang="da-DK" dirty="0" err="1"/>
              <a:t>maksimet</a:t>
            </a:r>
            <a:r>
              <a:rPr lang="da-DK" dirty="0"/>
              <a:t> om </a:t>
            </a:r>
            <a:r>
              <a:rPr lang="da-DK" dirty="0" err="1"/>
              <a:t>informativitet</a:t>
            </a:r>
            <a:r>
              <a:rPr lang="da-DK" dirty="0"/>
              <a:t>. Dette er et indicium på at disse to informationer skal tages for givet. </a:t>
            </a:r>
          </a:p>
          <a:p>
            <a:r>
              <a:rPr lang="da-DK" dirty="0"/>
              <a:t>	Når organisationer kommunikerer skal de være opmærksomme på at modtagerne kan bemærke mange andre informationer om afsenderne end afsenderne har haft til hensigt at kommunikere. Det er derfor vigtigt hvis man vil kommunikere vellykket og effektivt, at være opmærksom på hvilke andre informationer end de intenderede der kommunikeres. </a:t>
            </a:r>
          </a:p>
          <a:p>
            <a:endParaRPr lang="da-DK" dirty="0"/>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107</a:t>
            </a:fld>
            <a:endParaRPr lang="da-DK"/>
          </a:p>
        </p:txBody>
      </p:sp>
    </p:spTree>
    <p:extLst>
      <p:ext uri="{BB962C8B-B14F-4D97-AF65-F5344CB8AC3E}">
        <p14:creationId xmlns:p14="http://schemas.microsoft.com/office/powerpoint/2010/main" val="2517365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9B3B1303-7669-4C57-9EB9-108DFAFDF81A}"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4D0A7D9F-85D4-4B96-957C-AD92BDB31833}" type="slidenum">
              <a:rPr lang="da-DK" altLang="da-DK"/>
              <a:pPr/>
              <a:t>5</a:t>
            </a:fld>
            <a:endParaRPr lang="da-DK" altLang="da-DK"/>
          </a:p>
        </p:txBody>
      </p:sp>
      <p:sp>
        <p:nvSpPr>
          <p:cNvPr id="356354" name="Rectangle 2"/>
          <p:cNvSpPr>
            <a:spLocks noGrp="1" noRot="1" noChangeAspect="1" noChangeArrowheads="1" noTextEdit="1"/>
          </p:cNvSpPr>
          <p:nvPr>
            <p:ph type="sldImg"/>
          </p:nvPr>
        </p:nvSpPr>
        <p:spPr>
          <a:ln/>
        </p:spPr>
      </p:sp>
      <p:sp>
        <p:nvSpPr>
          <p:cNvPr id="356355" name="Rectangle 3"/>
          <p:cNvSpPr>
            <a:spLocks noGrp="1" noChangeArrowheads="1"/>
          </p:cNvSpPr>
          <p:nvPr>
            <p:ph type="body" idx="1"/>
          </p:nvPr>
        </p:nvSpPr>
        <p:spPr/>
        <p:txBody>
          <a:bodyPr/>
          <a:lstStyle/>
          <a:p>
            <a:endParaRPr lang="da-DK" altLang="da-DK"/>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Pladsholder til diasbillede 1"/>
          <p:cNvSpPr>
            <a:spLocks noGrp="1" noRot="1" noChangeAspect="1" noTextEdit="1"/>
          </p:cNvSpPr>
          <p:nvPr>
            <p:ph type="sldImg"/>
          </p:nvPr>
        </p:nvSpPr>
        <p:spPr>
          <a:ln/>
        </p:spPr>
      </p:sp>
      <p:sp>
        <p:nvSpPr>
          <p:cNvPr id="136195" name="Pladsholder til not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da-DK" smtClean="0"/>
          </a:p>
        </p:txBody>
      </p:sp>
      <p:sp>
        <p:nvSpPr>
          <p:cNvPr id="136196" name="Pladsholder til sidehoved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Ole Togeby</a:t>
            </a:r>
          </a:p>
        </p:txBody>
      </p:sp>
      <p:sp>
        <p:nvSpPr>
          <p:cNvPr id="136197" name="Pladsholder til dato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B7B993FC-88BE-4B65-B9A0-713616F8AB90}" type="datetime1">
              <a:rPr lang="da-DK"/>
              <a:pPr eaLnBrk="1" hangingPunct="1"/>
              <a:t>25-09-2018</a:t>
            </a:fld>
            <a:endParaRPr lang="da-DK"/>
          </a:p>
        </p:txBody>
      </p:sp>
      <p:sp>
        <p:nvSpPr>
          <p:cNvPr id="136198" name="Pladsholder til sidefod 5"/>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mtClean="0"/>
              <a:t>Forudsættelser og underforståelser 2017</a:t>
            </a:r>
          </a:p>
        </p:txBody>
      </p:sp>
      <p:sp>
        <p:nvSpPr>
          <p:cNvPr id="136199" name="Pladsholder til diasnummer 6"/>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54593" indent="-290228" eaLnBrk="0" hangingPunct="0">
              <a:defRPr>
                <a:solidFill>
                  <a:schemeClr val="tx1"/>
                </a:solidFill>
                <a:latin typeface="Arial" charset="0"/>
                <a:ea typeface="ＭＳ Ｐゴシック" charset="-128"/>
              </a:defRPr>
            </a:lvl2pPr>
            <a:lvl3pPr marL="1160913" indent="-232183" eaLnBrk="0" hangingPunct="0">
              <a:defRPr>
                <a:solidFill>
                  <a:schemeClr val="tx1"/>
                </a:solidFill>
                <a:latin typeface="Arial" charset="0"/>
                <a:ea typeface="ＭＳ Ｐゴシック" charset="-128"/>
              </a:defRPr>
            </a:lvl3pPr>
            <a:lvl4pPr marL="1625278" indent="-232183" eaLnBrk="0" hangingPunct="0">
              <a:defRPr>
                <a:solidFill>
                  <a:schemeClr val="tx1"/>
                </a:solidFill>
                <a:latin typeface="Arial" charset="0"/>
                <a:ea typeface="ＭＳ Ｐゴシック" charset="-128"/>
              </a:defRPr>
            </a:lvl4pPr>
            <a:lvl5pPr marL="2089642" indent="-232183" eaLnBrk="0" hangingPunct="0">
              <a:defRPr>
                <a:solidFill>
                  <a:schemeClr val="tx1"/>
                </a:solidFill>
                <a:latin typeface="Arial" charset="0"/>
                <a:ea typeface="ＭＳ Ｐゴシック" charset="-128"/>
              </a:defRPr>
            </a:lvl5pPr>
            <a:lvl6pPr marL="2554008" indent="-232183" eaLnBrk="0" fontAlgn="base" hangingPunct="0">
              <a:spcBef>
                <a:spcPct val="0"/>
              </a:spcBef>
              <a:spcAft>
                <a:spcPct val="0"/>
              </a:spcAft>
              <a:defRPr>
                <a:solidFill>
                  <a:schemeClr val="tx1"/>
                </a:solidFill>
                <a:latin typeface="Arial" charset="0"/>
                <a:ea typeface="ＭＳ Ｐゴシック" charset="-128"/>
              </a:defRPr>
            </a:lvl6pPr>
            <a:lvl7pPr marL="3018373" indent="-232183" eaLnBrk="0" fontAlgn="base" hangingPunct="0">
              <a:spcBef>
                <a:spcPct val="0"/>
              </a:spcBef>
              <a:spcAft>
                <a:spcPct val="0"/>
              </a:spcAft>
              <a:defRPr>
                <a:solidFill>
                  <a:schemeClr val="tx1"/>
                </a:solidFill>
                <a:latin typeface="Arial" charset="0"/>
                <a:ea typeface="ＭＳ Ｐゴシック" charset="-128"/>
              </a:defRPr>
            </a:lvl7pPr>
            <a:lvl8pPr marL="3482738" indent="-232183" eaLnBrk="0" fontAlgn="base" hangingPunct="0">
              <a:spcBef>
                <a:spcPct val="0"/>
              </a:spcBef>
              <a:spcAft>
                <a:spcPct val="0"/>
              </a:spcAft>
              <a:defRPr>
                <a:solidFill>
                  <a:schemeClr val="tx1"/>
                </a:solidFill>
                <a:latin typeface="Arial" charset="0"/>
                <a:ea typeface="ＭＳ Ｐゴシック" charset="-128"/>
              </a:defRPr>
            </a:lvl8pPr>
            <a:lvl9pPr marL="3947103" indent="-232183" eaLnBrk="0" fontAlgn="base" hangingPunct="0">
              <a:spcBef>
                <a:spcPct val="0"/>
              </a:spcBef>
              <a:spcAft>
                <a:spcPct val="0"/>
              </a:spcAft>
              <a:defRPr>
                <a:solidFill>
                  <a:schemeClr val="tx1"/>
                </a:solidFill>
                <a:latin typeface="Arial" charset="0"/>
                <a:ea typeface="ＭＳ Ｐゴシック" charset="-128"/>
              </a:defRPr>
            </a:lvl9pPr>
          </a:lstStyle>
          <a:p>
            <a:pPr eaLnBrk="1" hangingPunct="1"/>
            <a:fld id="{8CF479A7-2E28-4A95-AA5F-FB18D010F392}" type="slidenum">
              <a:rPr lang="da-DK"/>
              <a:pPr eaLnBrk="1" hangingPunct="1"/>
              <a:t>108</a:t>
            </a:fld>
            <a:endParaRPr lang="da-DK"/>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Rot="1" noChangeAspect="1" noChangeArrowheads="1" noTextEdit="1"/>
          </p:cNvSpPr>
          <p:nvPr>
            <p:ph type="sldImg"/>
          </p:nvPr>
        </p:nvSpPr>
        <p:spPr>
          <a:xfrm>
            <a:off x="935038" y="749300"/>
            <a:ext cx="4997450" cy="3748088"/>
          </a:xfrm>
          <a:ln/>
        </p:spPr>
      </p:sp>
      <p:sp>
        <p:nvSpPr>
          <p:cNvPr id="138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a:r>
              <a:rPr lang="da-DK" sz="1000"/>
              <a:t>Et kendt eksempel på forudsættelser er følgende spørgsmål: </a:t>
            </a:r>
          </a:p>
          <a:p>
            <a:pPr lvl="1"/>
            <a:endParaRPr lang="da-DK" sz="1000"/>
          </a:p>
          <a:p>
            <a:r>
              <a:rPr lang="da-DK" sz="1000" b="1" i="1"/>
              <a:t>Hvornår er De holdt op med at tæve Deres kone?</a:t>
            </a:r>
            <a:r>
              <a:rPr lang="da-DK" sz="1000" b="1"/>
              <a:t>, </a:t>
            </a:r>
          </a:p>
          <a:p>
            <a:endParaRPr lang="da-DK" sz="1000" b="1"/>
          </a:p>
          <a:p>
            <a:pPr lvl="1"/>
            <a:r>
              <a:rPr lang="da-DK" sz="1000"/>
              <a:t>hvor </a:t>
            </a:r>
            <a:r>
              <a:rPr lang="da-DK" sz="1000" i="1"/>
              <a:t>Deres kone</a:t>
            </a:r>
            <a:r>
              <a:rPr lang="da-DK" sz="1000"/>
              <a:t> forudsætter at ‘modtageren er gift’, </a:t>
            </a:r>
          </a:p>
          <a:p>
            <a:pPr lvl="1"/>
            <a:r>
              <a:rPr lang="da-DK" sz="1000" i="1"/>
              <a:t>holdt op med</a:t>
            </a:r>
            <a:r>
              <a:rPr lang="da-DK" sz="1000"/>
              <a:t> forudsætter at ‘modtageren har gjort det’, og</a:t>
            </a:r>
          </a:p>
          <a:p>
            <a:pPr lvl="1"/>
            <a:r>
              <a:rPr lang="da-DK" sz="1000" i="1"/>
              <a:t>Hvornår</a:t>
            </a:r>
            <a:r>
              <a:rPr lang="da-DK" sz="1000"/>
              <a:t> forudsætter at ‘modtageren er holdt op’; </a:t>
            </a:r>
          </a:p>
          <a:p>
            <a:r>
              <a:rPr lang="da-DK" sz="1000"/>
              <a:t>Konjunktioner og adverbier kan også forudsætte informationer; fx forudsætter </a:t>
            </a:r>
            <a:r>
              <a:rPr lang="da-DK" sz="1000" i="1"/>
              <a:t>men</a:t>
            </a:r>
            <a:r>
              <a:rPr lang="da-DK" sz="1000"/>
              <a:t> at der er modsætning mellem det der kommer før og det der kommer efter: </a:t>
            </a:r>
          </a:p>
          <a:p>
            <a:r>
              <a:rPr lang="da-DK" sz="1000"/>
              <a:t>I et eksempel som dette lyser forudsættelsen op fordi det ikke blot ikke er givet, det som afsenderen signalerer skal tages som givet, men også den er en pådutning af antagelser som modtagerne måske ikke kan acceptere. </a:t>
            </a:r>
          </a:p>
          <a:p>
            <a:endParaRPr lang="da-DK" sz="1000"/>
          </a:p>
          <a:p>
            <a:pPr lvl="1"/>
            <a:endParaRPr lang="da-DK" sz="1000"/>
          </a:p>
          <a:p>
            <a:pPr lvl="1"/>
            <a:r>
              <a:rPr lang="da-DK" sz="1000"/>
              <a:t>det eneste sagte i denne sætning er således ‘Modtageren bedes oplyse tidpunktet’.</a:t>
            </a:r>
          </a:p>
          <a:p>
            <a:pPr lvl="1"/>
            <a:r>
              <a:rPr lang="da-DK" sz="1000"/>
              <a:t>I dette tilfælde kan man godt forestille sig at det faktisk ikke ér givet for modtageren, det som afsenderen signalerer at han skal tage for givet, nemlig at han er holdt op, at han har tævet konen og at han har en kone. I så faldt kan det kaldes </a:t>
            </a:r>
          </a:p>
          <a:p>
            <a:pPr lvl="1"/>
            <a:r>
              <a:rPr lang="da-DK" sz="1800" b="1" i="1"/>
              <a:t>pådutning </a:t>
            </a:r>
            <a:r>
              <a:rPr lang="da-DK" sz="1800" b="1"/>
              <a:t>eller</a:t>
            </a:r>
            <a:r>
              <a:rPr lang="da-DK" sz="1800" b="1" i="1"/>
              <a:t> møveri</a:t>
            </a:r>
            <a:r>
              <a:rPr lang="da-DK" sz="1800" b="1"/>
              <a:t>. </a:t>
            </a:r>
          </a:p>
          <a:p>
            <a:endParaRPr lang="da-DK" sz="10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Rot="1" noChangeAspect="1" noChangeArrowheads="1" noTextEdit="1"/>
          </p:cNvSpPr>
          <p:nvPr>
            <p:ph type="sldImg"/>
          </p:nvPr>
        </p:nvSpPr>
        <p:spPr>
          <a:xfrm>
            <a:off x="935038" y="749300"/>
            <a:ext cx="4997450" cy="3748088"/>
          </a:xfrm>
          <a:ln/>
        </p:spPr>
      </p:sp>
      <p:sp>
        <p:nvSpPr>
          <p:cNvPr id="139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dirty="0" smtClean="0"/>
              <a:t>Hvis de påduttede informationer hverken er givne eller kontroversielle, er resultatet kun forvirring: </a:t>
            </a:r>
          </a:p>
          <a:p>
            <a:r>
              <a:rPr lang="da-DK" dirty="0" smtClean="0"/>
              <a:t>Her er det forudsat at der er modsætning mellem </a:t>
            </a:r>
          </a:p>
          <a:p>
            <a:r>
              <a:rPr lang="da-DK" dirty="0" smtClean="0"/>
              <a:t>‘det at blive fundet i en rundkørsel’ og </a:t>
            </a:r>
          </a:p>
          <a:p>
            <a:r>
              <a:rPr lang="da-DK" dirty="0" smtClean="0"/>
              <a:t>‘det ikke at have noget sprog’. </a:t>
            </a:r>
          </a:p>
          <a:p>
            <a:r>
              <a:rPr lang="da-DK" dirty="0" smtClean="0"/>
              <a:t>Dette er for mig hverken givet eller kontroversielt, og jeg opfatter det nærmest som en formuleringsfejl. </a:t>
            </a:r>
          </a:p>
          <a:p>
            <a:r>
              <a:rPr lang="da-DK" dirty="0" smtClean="0"/>
              <a:t>(Der er antagelig sket det at </a:t>
            </a:r>
            <a:r>
              <a:rPr lang="da-DK" dirty="0" err="1" smtClean="0"/>
              <a:t>redaktionessekretæren</a:t>
            </a:r>
            <a:r>
              <a:rPr lang="da-DK" dirty="0" smtClean="0"/>
              <a:t> har klippet det sidste af artiklen væk for at få plads; der kan have stået: </a:t>
            </a:r>
            <a:r>
              <a:rPr lang="da-DK" i="1" dirty="0" smtClean="0"/>
              <a:t>så man kan ikke finde ud af hvordan hun er kommet frem til rundkørslen i Fredericia.</a:t>
            </a:r>
            <a:r>
              <a:rPr lang="da-DK" dirty="0" smtClean="0"/>
              <a:t> </a:t>
            </a:r>
          </a:p>
          <a:p>
            <a:r>
              <a:rPr lang="da-DK" dirty="0" smtClean="0"/>
              <a:t>Og det kan man egentlig godt ræsonnere sig til.)  </a:t>
            </a:r>
          </a:p>
          <a:p>
            <a:endParaRPr lang="da-DK" dirty="0" smtClean="0"/>
          </a:p>
          <a:p>
            <a:endParaRPr lang="da-DK"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Rot="1" noChangeAspect="1" noChangeArrowheads="1" noTextEdit="1"/>
          </p:cNvSpPr>
          <p:nvPr>
            <p:ph type="sldImg"/>
          </p:nvPr>
        </p:nvSpPr>
        <p:spPr>
          <a:xfrm>
            <a:off x="935038" y="749300"/>
            <a:ext cx="4997450" cy="3748088"/>
          </a:xfrm>
          <a:ln/>
        </p:spPr>
      </p:sp>
      <p:sp>
        <p:nvSpPr>
          <p:cNvPr id="140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Rot="1" noChangeAspect="1" noChangeArrowheads="1" noTextEdit="1"/>
          </p:cNvSpPr>
          <p:nvPr>
            <p:ph type="sldImg"/>
          </p:nvPr>
        </p:nvSpPr>
        <p:spPr>
          <a:xfrm>
            <a:off x="935038" y="749300"/>
            <a:ext cx="4997450" cy="3748088"/>
          </a:xfrm>
          <a:ln/>
        </p:spPr>
      </p:sp>
      <p:sp>
        <p:nvSpPr>
          <p:cNvPr id="141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Hvorfor siger B det han gør?</a:t>
            </a:r>
          </a:p>
          <a:p>
            <a:r>
              <a:rPr lang="da-DK" smtClean="0"/>
              <a:t>Fordi det er relevant for A; hun kan nemlig slutte sig til ’at hun (antagelig) kan købe benzin henne om hjørnet’. Og således komme videre. B har altså kommunikeret mere and han har sagt. Denne mer-mening kan kaldes </a:t>
            </a:r>
          </a:p>
          <a:p>
            <a:r>
              <a:rPr lang="da-DK" smtClean="0"/>
              <a:t>underforståelse (conversational implicature)</a:t>
            </a:r>
          </a:p>
          <a:p>
            <a:endParaRPr lang="da-DK"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Rot="1" noChangeAspect="1" noChangeArrowheads="1" noTextEdit="1"/>
          </p:cNvSpPr>
          <p:nvPr>
            <p:ph type="sldImg"/>
          </p:nvPr>
        </p:nvSpPr>
        <p:spPr>
          <a:xfrm>
            <a:off x="935038" y="749300"/>
            <a:ext cx="4997450" cy="3748088"/>
          </a:xfrm>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Underforståelser udløses ikke af leksikalske ord, men af at enhver afsender garanterer at alle oplysninger i ytringen er relevante for det aktuelle formål. Afsenderen lover ikke blot at sige sandheden og kun sandheden, men også:</a:t>
            </a:r>
          </a:p>
          <a:p>
            <a:r>
              <a:rPr lang="da-DK" smtClean="0"/>
              <a:t>hele sandheden. </a:t>
            </a:r>
          </a:p>
          <a:p>
            <a:r>
              <a:rPr lang="da-DK" smtClean="0"/>
              <a:t>Så når man ikke siger noget der ville være relevant for modtagerne, underforstår man at det ikke er sandt, eller at man ikke ved at det er sandt. </a:t>
            </a:r>
          </a:p>
          <a:p>
            <a:r>
              <a:rPr lang="da-DK" smtClean="0"/>
              <a:t>Når B siger: </a:t>
            </a:r>
            <a:r>
              <a:rPr lang="da-DK" i="1" smtClean="0"/>
              <a:t>Der er en tank henne om hjørnet</a:t>
            </a:r>
            <a:r>
              <a:rPr lang="da-DK" smtClean="0"/>
              <a:t>, har han også signaleret at han ikke ved om den har åbent. </a:t>
            </a:r>
          </a:p>
          <a:p>
            <a:endParaRPr lang="da-DK" smtClean="0"/>
          </a:p>
          <a:p>
            <a:endParaRPr lang="da-DK"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Rot="1" noChangeAspect="1" noChangeArrowheads="1" noTextEdit="1"/>
          </p:cNvSpPr>
          <p:nvPr>
            <p:ph type="sldImg"/>
          </p:nvPr>
        </p:nvSpPr>
        <p:spPr>
          <a:xfrm>
            <a:off x="935038" y="749300"/>
            <a:ext cx="4997450" cy="3748088"/>
          </a:xfrm>
          <a:ln/>
        </p:spPr>
      </p:sp>
      <p:sp>
        <p:nvSpPr>
          <p:cNvPr id="143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underforstår afsenderen at det ikke benægtede udsagn er det normale, og at den benægtede information er relevant fordi det er en undtagelse: ’han var fuld de andre dage’, </a:t>
            </a:r>
          </a:p>
          <a:p>
            <a:r>
              <a:rPr lang="da-DK" smtClean="0"/>
              <a:t>Man kan altså med underforståelser kommunikere noget usandt uden at sige noget usandt. </a:t>
            </a:r>
          </a:p>
          <a:p>
            <a:pPr lvl="1"/>
            <a:r>
              <a:rPr lang="da-DK" smtClean="0"/>
              <a:t>I mange tilfælde er der både forudsættelser og underforståelser på spil i de eksempler som er bemærkelsesværdige. I eksemplet </a:t>
            </a:r>
          </a:p>
          <a:p>
            <a:pPr lvl="1"/>
            <a:r>
              <a:rPr lang="da-DK" smtClean="0"/>
              <a:t>for det er ved konstruktioner med </a:t>
            </a:r>
            <a:r>
              <a:rPr lang="da-DK" i="1" smtClean="0"/>
              <a:t>men</a:t>
            </a:r>
            <a:r>
              <a:rPr lang="da-DK" smtClean="0"/>
              <a:t> underforstået at det er modsætningens andet led der har relevans som en præmis i ræsonnementet. </a:t>
            </a:r>
          </a:p>
          <a:p>
            <a:r>
              <a:rPr lang="da-DK" i="1" smtClean="0"/>
              <a:t>Tjeneren er jyde, men velsoigneret</a:t>
            </a:r>
            <a:r>
              <a:rPr lang="da-DK" smtClean="0"/>
              <a:t> </a:t>
            </a:r>
          </a:p>
          <a:p>
            <a:endParaRPr lang="da-DK" smtClean="0"/>
          </a:p>
          <a:p>
            <a:pPr lvl="1"/>
            <a:r>
              <a:rPr lang="da-DK" smtClean="0"/>
              <a:t>forudsat at der er modsætning mellem ‘at være jyde’ og ‘at være velsoigneret’, </a:t>
            </a:r>
          </a:p>
          <a:p>
            <a:pPr lvl="1"/>
            <a:r>
              <a:rPr lang="da-DK" smtClean="0"/>
              <a:t>men det er underforstået at ‘derfor kan vi godt spise på denne restaurant’, </a:t>
            </a:r>
          </a:p>
          <a:p>
            <a:pPr lvl="1"/>
            <a:r>
              <a:rPr lang="da-DK" smtClean="0"/>
              <a:t>Den der havde sagt: </a:t>
            </a:r>
          </a:p>
          <a:p>
            <a:pPr lvl="1"/>
            <a:endParaRPr lang="da-DK" smtClean="0"/>
          </a:p>
          <a:p>
            <a:r>
              <a:rPr lang="da-DK" i="1" smtClean="0"/>
              <a:t>Tjeneren er velsoigneret, men jyde </a:t>
            </a:r>
          </a:p>
          <a:p>
            <a:endParaRPr lang="da-DK" i="1" smtClean="0"/>
          </a:p>
          <a:p>
            <a:pPr lvl="1"/>
            <a:r>
              <a:rPr lang="da-DK" smtClean="0"/>
              <a:t>havde været en endnu større københavnerchauvinist, og konklusionen havde været: ‘derfor kan vi ikke spise på denne restaurant’.</a:t>
            </a:r>
          </a:p>
          <a:p>
            <a:endParaRPr lang="da-DK" smtClean="0"/>
          </a:p>
          <a:p>
            <a:endParaRPr lang="da-DK" smtClean="0"/>
          </a:p>
          <a:p>
            <a:endParaRPr lang="da-DK"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Rot="1" noChangeAspect="1" noChangeArrowheads="1" noTextEdit="1"/>
          </p:cNvSpPr>
          <p:nvPr>
            <p:ph type="sldImg"/>
          </p:nvPr>
        </p:nvSpPr>
        <p:spPr>
          <a:xfrm>
            <a:off x="935038" y="749300"/>
            <a:ext cx="4997450" cy="3748088"/>
          </a:xfrm>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I Eksemplet med den velsoignerede tjener er underforståelsen konklusionen. Her kommer et eksempel hvor det er præmissen der er underforstået.</a:t>
            </a:r>
          </a:p>
          <a:p>
            <a:r>
              <a:rPr lang="da-DK" smtClean="0"/>
              <a:t>Her løber ræsonnenemtet således: </a:t>
            </a:r>
          </a:p>
          <a:p>
            <a:pPr lvl="1"/>
            <a:r>
              <a:rPr lang="da-DK" smtClean="0"/>
              <a:t>Institutmødet er kun for de forskningsaktive medarbejdere</a:t>
            </a:r>
          </a:p>
          <a:p>
            <a:pPr lvl="1"/>
            <a:r>
              <a:rPr lang="da-DK" u="sng" smtClean="0"/>
              <a:t>{Du er ikke forskningsaktiv}                                             </a:t>
            </a:r>
            <a:endParaRPr lang="da-DK" smtClean="0"/>
          </a:p>
          <a:p>
            <a:pPr lvl="1"/>
            <a:r>
              <a:rPr lang="da-DK" smtClean="0"/>
              <a:t>Ergo: Du skal ikke med til mødet</a:t>
            </a:r>
          </a:p>
          <a:p>
            <a:r>
              <a:rPr lang="da-DK" smtClean="0"/>
              <a:t>Konklusionen, er i og for sig udtalt, nemlig med ordet </a:t>
            </a:r>
            <a:r>
              <a:rPr lang="da-DK" i="1" smtClean="0"/>
              <a:t>Jamen</a:t>
            </a:r>
            <a:r>
              <a:rPr lang="da-DK" smtClean="0"/>
              <a:t>, så her er det alene præmissen der er underforstået. At den er fornærmende har ikke noget med dens relevans at gøre.  </a:t>
            </a:r>
          </a:p>
          <a:p>
            <a:r>
              <a:rPr lang="da-DK" smtClean="0"/>
              <a:t>Underforståelser kan være bevidste og fornærmende som </a:t>
            </a:r>
            <a:r>
              <a:rPr lang="da-DK" i="1" smtClean="0"/>
              <a:t>Jammen mødet er kun for det forskningsaktive</a:t>
            </a:r>
            <a:r>
              <a:rPr lang="da-DK" smtClean="0"/>
              <a:t>,  eller de kan for afsenderen være ubevidste og symptomatiske. </a:t>
            </a:r>
          </a:p>
          <a:p>
            <a:endParaRPr lang="da-DK"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935038" y="749300"/>
            <a:ext cx="4997450" cy="3748088"/>
          </a:xfrm>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Rot="1" noChangeAspect="1" noChangeArrowheads="1" noTextEdit="1"/>
          </p:cNvSpPr>
          <p:nvPr>
            <p:ph type="sldImg"/>
          </p:nvPr>
        </p:nvSpPr>
        <p:spPr>
          <a:xfrm>
            <a:off x="935038" y="749300"/>
            <a:ext cx="4997450" cy="3748088"/>
          </a:xfrm>
          <a:ln/>
        </p:spPr>
      </p:sp>
      <p:sp>
        <p:nvSpPr>
          <p:cNvPr id="145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Tegnet er ikke, som i strukturalismen, en relation mellem to elementer, men tre relationer mellem tre elementer. Tegnets form (</a:t>
            </a:r>
            <a:r>
              <a:rPr lang="da-DK" dirty="0" err="1"/>
              <a:t>repræsentamenet</a:t>
            </a:r>
            <a:r>
              <a:rPr lang="da-DK" dirty="0"/>
              <a:t>) står for et sagforhold (objektet), som omvendt determinerer tegnet. Tegnet determinerer også tanken (opmærksomheden, </a:t>
            </a:r>
            <a:r>
              <a:rPr lang="da-DK" dirty="0" err="1"/>
              <a:t>interpretanten</a:t>
            </a:r>
            <a:r>
              <a:rPr lang="da-DK" dirty="0"/>
              <a:t>) som derved bliver middelbart bestemt af sagen (objektet). Efter </a:t>
            </a:r>
            <a:r>
              <a:rPr lang="da-DK" dirty="0" err="1"/>
              <a:t>Peirces</a:t>
            </a:r>
            <a:r>
              <a:rPr lang="da-DK" dirty="0"/>
              <a:t> model er det altså relationen mellem sagen og tanken som er indirekte. </a:t>
            </a:r>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a:t>
            </a:fld>
            <a:endParaRPr lang="da-DK"/>
          </a:p>
        </p:txBody>
      </p:sp>
    </p:spTree>
    <p:extLst>
      <p:ext uri="{BB962C8B-B14F-4D97-AF65-F5344CB8AC3E}">
        <p14:creationId xmlns:p14="http://schemas.microsoft.com/office/powerpoint/2010/main" val="20364094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Rot="1" noChangeAspect="1" noChangeArrowheads="1" noTextEdit="1"/>
          </p:cNvSpPr>
          <p:nvPr>
            <p:ph type="sldImg"/>
          </p:nvPr>
        </p:nvSpPr>
        <p:spPr>
          <a:xfrm>
            <a:off x="935038" y="749300"/>
            <a:ext cx="4997450" cy="3748088"/>
          </a:xfrm>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935038" y="749300"/>
            <a:ext cx="4997450" cy="3748088"/>
          </a:xfrm>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smtClean="0"/>
              <a:t>Ræsonnement: </a:t>
            </a:r>
          </a:p>
          <a:p>
            <a:pPr lvl="1"/>
            <a:r>
              <a:rPr lang="da-DK" smtClean="0"/>
              <a:t>Det er ikke sandt at ’slankekure virker hver gang’.</a:t>
            </a:r>
          </a:p>
          <a:p>
            <a:pPr lvl="1"/>
            <a:r>
              <a:rPr lang="da-DK" smtClean="0"/>
              <a:t>Afsenderen har sideordnet sætningerne og har dermed markeret at de er syntaktisk og semantisk parallelle. </a:t>
            </a:r>
          </a:p>
          <a:p>
            <a:pPr lvl="1"/>
            <a:r>
              <a:rPr lang="da-DK" smtClean="0"/>
              <a:t>ERGO: det er ikke sandt at ’jeg klarer dig bedst alene’</a:t>
            </a:r>
          </a:p>
          <a:p>
            <a:endParaRPr lang="da-DK" smtClean="0"/>
          </a:p>
          <a:p>
            <a:endParaRPr lang="da-DK"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Rot="1" noChangeAspect="1" noChangeArrowheads="1" noTextEdit="1"/>
          </p:cNvSpPr>
          <p:nvPr>
            <p:ph type="sldImg"/>
          </p:nvPr>
        </p:nvSpPr>
        <p:spPr>
          <a:xfrm>
            <a:off x="935038" y="749300"/>
            <a:ext cx="4997450" cy="3748088"/>
          </a:xfrm>
          <a:ln/>
        </p:spPr>
      </p:sp>
      <p:sp>
        <p:nvSpPr>
          <p:cNvPr id="149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sådan blev tegnet ikke opfattet. Det skyldtes bl.a. at Flemming Rose d. 30. september 2005 som ledsagetekst til tegningerne havde skrevet:</a:t>
            </a:r>
          </a:p>
          <a:p>
            <a:endParaRPr lang="da-DK" dirty="0"/>
          </a:p>
          <a:p>
            <a:r>
              <a:rPr lang="da-DK" dirty="0"/>
              <a:t>Det moderne, sekulære samfund afvises af nogle muslimer. De gør krav på en særstilling, når de insisterer på særlig hensyntagen til egne religiøse følelser. Det er uforeneligt med et verdsligt demokrati og ytringsfrihed, hvor man må være rede til at finde sig i hån og spot og latterliggørelse.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125</a:t>
            </a:fld>
            <a:endParaRPr lang="da-DK"/>
          </a:p>
        </p:txBody>
      </p:sp>
    </p:spTree>
    <p:extLst>
      <p:ext uri="{BB962C8B-B14F-4D97-AF65-F5344CB8AC3E}">
        <p14:creationId xmlns:p14="http://schemas.microsoft.com/office/powerpoint/2010/main" val="25719381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Men sådan blev tegnet ikke opfattet. Det skyldtes bl.a. at Flemming Rose d. 30. september 2005 som ledsagetekst til tegningerne havde skrevet:</a:t>
            </a:r>
          </a:p>
          <a:p>
            <a:endParaRPr lang="da-DK" dirty="0"/>
          </a:p>
          <a:p>
            <a:r>
              <a:rPr lang="da-DK" dirty="0"/>
              <a:t>Det moderne, sekulære samfund afvises af nogle muslimer. De gør krav på en særstilling, når de insisterer på særlig hensyntagen til egne religiøse følelser. Det er uforeneligt med et verdsligt demokrati og ytringsfrihed, hvor man må være rede til at finde sig i hån og spot og latterliggørelse.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126</a:t>
            </a:fld>
            <a:endParaRPr lang="da-DK"/>
          </a:p>
        </p:txBody>
      </p:sp>
    </p:spTree>
    <p:extLst>
      <p:ext uri="{BB962C8B-B14F-4D97-AF65-F5344CB8AC3E}">
        <p14:creationId xmlns:p14="http://schemas.microsoft.com/office/powerpoint/2010/main" val="25719381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Hvad handlingen talte som, afhang således næsten ikke af tegnets former og kvaliteter og deres mening, men hovedsageligt af hvorledes billederne blev distribueret, og af den samfundsorden den blev distribueret i. </a:t>
            </a:r>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127</a:t>
            </a:fld>
            <a:endParaRPr lang="da-DK"/>
          </a:p>
        </p:txBody>
      </p:sp>
    </p:spTree>
    <p:extLst>
      <p:ext uri="{BB962C8B-B14F-4D97-AF65-F5344CB8AC3E}">
        <p14:creationId xmlns:p14="http://schemas.microsoft.com/office/powerpoint/2010/main" val="40703007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Pladsholder til diasbillede 1"/>
          <p:cNvSpPr>
            <a:spLocks noGrp="1" noRot="1" noChangeAspect="1" noTextEdit="1"/>
          </p:cNvSpPr>
          <p:nvPr>
            <p:ph type="sldImg"/>
          </p:nvPr>
        </p:nvSpPr>
        <p:spPr>
          <a:ln/>
        </p:spPr>
      </p:sp>
      <p:sp>
        <p:nvSpPr>
          <p:cNvPr id="95235" name="Pladsholder til noter 2"/>
          <p:cNvSpPr>
            <a:spLocks noGrp="1"/>
          </p:cNvSpPr>
          <p:nvPr>
            <p:ph type="body" idx="1"/>
          </p:nvPr>
        </p:nvSpPr>
        <p:spPr>
          <a:noFill/>
        </p:spPr>
        <p:txBody>
          <a:bodyPr/>
          <a:lstStyle/>
          <a:p>
            <a:pPr eaLnBrk="1" hangingPunct="1"/>
            <a:r>
              <a:rPr lang="da-DK" altLang="da-DK" dirty="0" smtClean="0"/>
              <a:t>Dette billede blev ikke på nogen måde bemærket mere end de andre. Det er et sprogligt tegn der forankres til at Muhammed står oppe i himlen og tager imod martyrerne som er dem der venter at der er 72 jomfruer til dem. Den konceptuelle og propositionelle mening er – så vidt jeg kan bedømme det – en meget stærkere hån end bomben i turbanen, men fordi billedet ikke er i sig selv symbolsk, har det ikke nogen speciel stor virkning på tegntolkerne. </a:t>
            </a:r>
          </a:p>
          <a:p>
            <a:pPr eaLnBrk="1" hangingPunct="1"/>
            <a:endParaRPr lang="da-DK" altLang="da-DK" dirty="0" smtClean="0"/>
          </a:p>
          <a:p>
            <a:pPr eaLnBrk="1" hangingPunct="1"/>
            <a:r>
              <a:rPr lang="da-DK" altLang="da-DK" dirty="0" smtClean="0"/>
              <a:t>Sura 56, Om dem til højre og dem til venstre.</a:t>
            </a:r>
          </a:p>
          <a:p>
            <a:pPr eaLnBrk="1" hangingPunct="1"/>
            <a:r>
              <a:rPr lang="da-DK" altLang="da-DK" dirty="0" smtClean="0"/>
              <a:t>Men de der gik forud! De, der gik forud de bliver bragt Ham nær, </a:t>
            </a:r>
          </a:p>
          <a:p>
            <a:pPr eaLnBrk="1" hangingPunct="1"/>
            <a:r>
              <a:rPr lang="da-DK" altLang="da-DK" dirty="0" smtClean="0"/>
              <a:t>i lyksalighedens haver; … </a:t>
            </a:r>
          </a:p>
          <a:p>
            <a:pPr eaLnBrk="1" hangingPunct="1"/>
            <a:r>
              <a:rPr lang="da-DK" altLang="da-DK" dirty="0" smtClean="0"/>
              <a:t>Evigt unge drenge går rundt i blandt dem </a:t>
            </a:r>
          </a:p>
          <a:p>
            <a:pPr eaLnBrk="1" hangingPunct="1"/>
            <a:r>
              <a:rPr lang="da-DK" altLang="da-DK" dirty="0" smtClean="0"/>
              <a:t>med krus og kander og et bæger med kildevand, </a:t>
            </a:r>
          </a:p>
          <a:p>
            <a:pPr eaLnBrk="1" hangingPunct="1"/>
            <a:r>
              <a:rPr lang="da-DK" altLang="da-DK" dirty="0" smtClean="0"/>
              <a:t>som de ikke får ondt i hovedet eller beruses af, </a:t>
            </a:r>
          </a:p>
          <a:p>
            <a:pPr eaLnBrk="1" hangingPunct="1"/>
            <a:r>
              <a:rPr lang="da-DK" altLang="da-DK" dirty="0" smtClean="0"/>
              <a:t>og med frugt efter eget valg, </a:t>
            </a:r>
          </a:p>
          <a:p>
            <a:pPr eaLnBrk="1" hangingPunct="1"/>
            <a:r>
              <a:rPr lang="da-DK" altLang="da-DK" dirty="0" smtClean="0"/>
              <a:t>og med kød af fugle, efter ønske, </a:t>
            </a:r>
          </a:p>
          <a:p>
            <a:pPr eaLnBrk="1" hangingPunct="1"/>
            <a:r>
              <a:rPr lang="da-DK" altLang="da-DK" dirty="0" smtClean="0"/>
              <a:t>og også jomfruer med store sorte øjne som skjulte perler</a:t>
            </a:r>
          </a:p>
          <a:p>
            <a:pPr eaLnBrk="1" hangingPunct="1"/>
            <a:endParaRPr lang="da-DK" altLang="da-DK" dirty="0" smtClean="0"/>
          </a:p>
        </p:txBody>
      </p:sp>
      <p:sp>
        <p:nvSpPr>
          <p:cNvPr id="95236" name="Pladsholder til dato 3"/>
          <p:cNvSpPr>
            <a:spLocks noGrp="1"/>
          </p:cNvSpPr>
          <p:nvPr>
            <p:ph type="dt" sz="quarter" idx="1"/>
          </p:nvPr>
        </p:nvSpPr>
        <p:spPr>
          <a:noFill/>
        </p:spPr>
        <p:txBody>
          <a:bodyPr/>
          <a:lstStyle>
            <a:lvl1pPr>
              <a:spcBef>
                <a:spcPct val="30000"/>
              </a:spcBef>
              <a:defRPr sz="1200">
                <a:solidFill>
                  <a:schemeClr val="tx1"/>
                </a:solidFill>
                <a:latin typeface="Arial" charset="0"/>
              </a:defRPr>
            </a:lvl1pPr>
            <a:lvl2pPr marL="742666" indent="-285641">
              <a:spcBef>
                <a:spcPct val="30000"/>
              </a:spcBef>
              <a:defRPr sz="1200">
                <a:solidFill>
                  <a:schemeClr val="tx1"/>
                </a:solidFill>
                <a:latin typeface="Arial" charset="0"/>
              </a:defRPr>
            </a:lvl2pPr>
            <a:lvl3pPr marL="1142562" indent="-228512">
              <a:spcBef>
                <a:spcPct val="30000"/>
              </a:spcBef>
              <a:defRPr sz="1200">
                <a:solidFill>
                  <a:schemeClr val="tx1"/>
                </a:solidFill>
                <a:latin typeface="Arial" charset="0"/>
              </a:defRPr>
            </a:lvl3pPr>
            <a:lvl4pPr marL="1599587" indent="-228512">
              <a:spcBef>
                <a:spcPct val="30000"/>
              </a:spcBef>
              <a:defRPr sz="1200">
                <a:solidFill>
                  <a:schemeClr val="tx1"/>
                </a:solidFill>
                <a:latin typeface="Arial" charset="0"/>
              </a:defRPr>
            </a:lvl4pPr>
            <a:lvl5pPr marL="2056611" indent="-228512">
              <a:spcBef>
                <a:spcPct val="30000"/>
              </a:spcBef>
              <a:defRPr sz="1200">
                <a:solidFill>
                  <a:schemeClr val="tx1"/>
                </a:solidFill>
                <a:latin typeface="Arial" charset="0"/>
              </a:defRPr>
            </a:lvl5pPr>
            <a:lvl6pPr marL="2501284" indent="-228512" eaLnBrk="0" fontAlgn="base" hangingPunct="0">
              <a:spcBef>
                <a:spcPct val="30000"/>
              </a:spcBef>
              <a:spcAft>
                <a:spcPct val="0"/>
              </a:spcAft>
              <a:defRPr sz="1200">
                <a:solidFill>
                  <a:schemeClr val="tx1"/>
                </a:solidFill>
                <a:latin typeface="Arial" charset="0"/>
              </a:defRPr>
            </a:lvl6pPr>
            <a:lvl7pPr marL="2945957" indent="-228512" eaLnBrk="0" fontAlgn="base" hangingPunct="0">
              <a:spcBef>
                <a:spcPct val="30000"/>
              </a:spcBef>
              <a:spcAft>
                <a:spcPct val="0"/>
              </a:spcAft>
              <a:defRPr sz="1200">
                <a:solidFill>
                  <a:schemeClr val="tx1"/>
                </a:solidFill>
                <a:latin typeface="Arial" charset="0"/>
              </a:defRPr>
            </a:lvl7pPr>
            <a:lvl8pPr marL="3390629" indent="-228512" eaLnBrk="0" fontAlgn="base" hangingPunct="0">
              <a:spcBef>
                <a:spcPct val="30000"/>
              </a:spcBef>
              <a:spcAft>
                <a:spcPct val="0"/>
              </a:spcAft>
              <a:defRPr sz="1200">
                <a:solidFill>
                  <a:schemeClr val="tx1"/>
                </a:solidFill>
                <a:latin typeface="Arial" charset="0"/>
              </a:defRPr>
            </a:lvl8pPr>
            <a:lvl9pPr marL="3835302" indent="-228512" eaLnBrk="0" fontAlgn="base" hangingPunct="0">
              <a:spcBef>
                <a:spcPct val="30000"/>
              </a:spcBef>
              <a:spcAft>
                <a:spcPct val="0"/>
              </a:spcAft>
              <a:defRPr sz="1200">
                <a:solidFill>
                  <a:schemeClr val="tx1"/>
                </a:solidFill>
                <a:latin typeface="Arial" charset="0"/>
              </a:defRPr>
            </a:lvl9pPr>
          </a:lstStyle>
          <a:p>
            <a:pPr>
              <a:spcBef>
                <a:spcPct val="0"/>
              </a:spcBef>
            </a:pPr>
            <a:fld id="{77F6813B-BDF4-4DB4-A822-6FF6FBEE3243}" type="datetime1">
              <a:rPr lang="da-DK" altLang="da-DK" sz="1300"/>
              <a:pPr>
                <a:spcBef>
                  <a:spcPct val="0"/>
                </a:spcBef>
              </a:pPr>
              <a:t>25-09-2018</a:t>
            </a:fld>
            <a:endParaRPr lang="da-DK" altLang="da-DK" sz="1300"/>
          </a:p>
        </p:txBody>
      </p:sp>
      <p:sp>
        <p:nvSpPr>
          <p:cNvPr id="95237" name="Pladsholder til sidefod 4"/>
          <p:cNvSpPr>
            <a:spLocks noGrp="1"/>
          </p:cNvSpPr>
          <p:nvPr>
            <p:ph type="ftr" sz="quarter" idx="4"/>
          </p:nvPr>
        </p:nvSpPr>
        <p:spPr>
          <a:noFill/>
        </p:spPr>
        <p:txBody>
          <a:bodyPr/>
          <a:lstStyle>
            <a:lvl1pPr>
              <a:spcBef>
                <a:spcPct val="30000"/>
              </a:spcBef>
              <a:defRPr sz="1200">
                <a:solidFill>
                  <a:schemeClr val="tx1"/>
                </a:solidFill>
                <a:latin typeface="Arial" charset="0"/>
              </a:defRPr>
            </a:lvl1pPr>
            <a:lvl2pPr marL="742666" indent="-285641">
              <a:spcBef>
                <a:spcPct val="30000"/>
              </a:spcBef>
              <a:defRPr sz="1200">
                <a:solidFill>
                  <a:schemeClr val="tx1"/>
                </a:solidFill>
                <a:latin typeface="Arial" charset="0"/>
              </a:defRPr>
            </a:lvl2pPr>
            <a:lvl3pPr marL="1142562" indent="-228512">
              <a:spcBef>
                <a:spcPct val="30000"/>
              </a:spcBef>
              <a:defRPr sz="1200">
                <a:solidFill>
                  <a:schemeClr val="tx1"/>
                </a:solidFill>
                <a:latin typeface="Arial" charset="0"/>
              </a:defRPr>
            </a:lvl3pPr>
            <a:lvl4pPr marL="1599587" indent="-228512">
              <a:spcBef>
                <a:spcPct val="30000"/>
              </a:spcBef>
              <a:defRPr sz="1200">
                <a:solidFill>
                  <a:schemeClr val="tx1"/>
                </a:solidFill>
                <a:latin typeface="Arial" charset="0"/>
              </a:defRPr>
            </a:lvl4pPr>
            <a:lvl5pPr marL="2056611" indent="-228512">
              <a:spcBef>
                <a:spcPct val="30000"/>
              </a:spcBef>
              <a:defRPr sz="1200">
                <a:solidFill>
                  <a:schemeClr val="tx1"/>
                </a:solidFill>
                <a:latin typeface="Arial" charset="0"/>
              </a:defRPr>
            </a:lvl5pPr>
            <a:lvl6pPr marL="2501284" indent="-228512" eaLnBrk="0" fontAlgn="base" hangingPunct="0">
              <a:spcBef>
                <a:spcPct val="30000"/>
              </a:spcBef>
              <a:spcAft>
                <a:spcPct val="0"/>
              </a:spcAft>
              <a:defRPr sz="1200">
                <a:solidFill>
                  <a:schemeClr val="tx1"/>
                </a:solidFill>
                <a:latin typeface="Arial" charset="0"/>
              </a:defRPr>
            </a:lvl6pPr>
            <a:lvl7pPr marL="2945957" indent="-228512" eaLnBrk="0" fontAlgn="base" hangingPunct="0">
              <a:spcBef>
                <a:spcPct val="30000"/>
              </a:spcBef>
              <a:spcAft>
                <a:spcPct val="0"/>
              </a:spcAft>
              <a:defRPr sz="1200">
                <a:solidFill>
                  <a:schemeClr val="tx1"/>
                </a:solidFill>
                <a:latin typeface="Arial" charset="0"/>
              </a:defRPr>
            </a:lvl7pPr>
            <a:lvl8pPr marL="3390629" indent="-228512" eaLnBrk="0" fontAlgn="base" hangingPunct="0">
              <a:spcBef>
                <a:spcPct val="30000"/>
              </a:spcBef>
              <a:spcAft>
                <a:spcPct val="0"/>
              </a:spcAft>
              <a:defRPr sz="1200">
                <a:solidFill>
                  <a:schemeClr val="tx1"/>
                </a:solidFill>
                <a:latin typeface="Arial" charset="0"/>
              </a:defRPr>
            </a:lvl8pPr>
            <a:lvl9pPr marL="3835302" indent="-228512" eaLnBrk="0" fontAlgn="base" hangingPunct="0">
              <a:spcBef>
                <a:spcPct val="30000"/>
              </a:spcBef>
              <a:spcAft>
                <a:spcPct val="0"/>
              </a:spcAft>
              <a:defRPr sz="1200">
                <a:solidFill>
                  <a:schemeClr val="tx1"/>
                </a:solidFill>
                <a:latin typeface="Arial" charset="0"/>
              </a:defRPr>
            </a:lvl9pPr>
          </a:lstStyle>
          <a:p>
            <a:pPr>
              <a:spcBef>
                <a:spcPct val="0"/>
              </a:spcBef>
            </a:pPr>
            <a:r>
              <a:rPr lang="da-DK" altLang="da-DK" sz="1300"/>
              <a:t>Ole Togeby: Siger et billede mere end 1000 ord?</a:t>
            </a:r>
          </a:p>
        </p:txBody>
      </p:sp>
      <p:sp>
        <p:nvSpPr>
          <p:cNvPr id="95238" name="Pladsholder til diasnummer 5"/>
          <p:cNvSpPr>
            <a:spLocks noGrp="1"/>
          </p:cNvSpPr>
          <p:nvPr>
            <p:ph type="sldNum" sz="quarter" idx="5"/>
          </p:nvPr>
        </p:nvSpPr>
        <p:spPr>
          <a:noFill/>
        </p:spPr>
        <p:txBody>
          <a:bodyPr/>
          <a:lstStyle>
            <a:lvl1pPr>
              <a:spcBef>
                <a:spcPct val="30000"/>
              </a:spcBef>
              <a:defRPr sz="1200">
                <a:solidFill>
                  <a:schemeClr val="tx1"/>
                </a:solidFill>
                <a:latin typeface="Arial" charset="0"/>
              </a:defRPr>
            </a:lvl1pPr>
            <a:lvl2pPr marL="742666" indent="-285641">
              <a:spcBef>
                <a:spcPct val="30000"/>
              </a:spcBef>
              <a:defRPr sz="1200">
                <a:solidFill>
                  <a:schemeClr val="tx1"/>
                </a:solidFill>
                <a:latin typeface="Arial" charset="0"/>
              </a:defRPr>
            </a:lvl2pPr>
            <a:lvl3pPr marL="1142562" indent="-228512">
              <a:spcBef>
                <a:spcPct val="30000"/>
              </a:spcBef>
              <a:defRPr sz="1200">
                <a:solidFill>
                  <a:schemeClr val="tx1"/>
                </a:solidFill>
                <a:latin typeface="Arial" charset="0"/>
              </a:defRPr>
            </a:lvl3pPr>
            <a:lvl4pPr marL="1599587" indent="-228512">
              <a:spcBef>
                <a:spcPct val="30000"/>
              </a:spcBef>
              <a:defRPr sz="1200">
                <a:solidFill>
                  <a:schemeClr val="tx1"/>
                </a:solidFill>
                <a:latin typeface="Arial" charset="0"/>
              </a:defRPr>
            </a:lvl4pPr>
            <a:lvl5pPr marL="2056611" indent="-228512">
              <a:spcBef>
                <a:spcPct val="30000"/>
              </a:spcBef>
              <a:defRPr sz="1200">
                <a:solidFill>
                  <a:schemeClr val="tx1"/>
                </a:solidFill>
                <a:latin typeface="Arial" charset="0"/>
              </a:defRPr>
            </a:lvl5pPr>
            <a:lvl6pPr marL="2501284" indent="-228512" eaLnBrk="0" fontAlgn="base" hangingPunct="0">
              <a:spcBef>
                <a:spcPct val="30000"/>
              </a:spcBef>
              <a:spcAft>
                <a:spcPct val="0"/>
              </a:spcAft>
              <a:defRPr sz="1200">
                <a:solidFill>
                  <a:schemeClr val="tx1"/>
                </a:solidFill>
                <a:latin typeface="Arial" charset="0"/>
              </a:defRPr>
            </a:lvl6pPr>
            <a:lvl7pPr marL="2945957" indent="-228512" eaLnBrk="0" fontAlgn="base" hangingPunct="0">
              <a:spcBef>
                <a:spcPct val="30000"/>
              </a:spcBef>
              <a:spcAft>
                <a:spcPct val="0"/>
              </a:spcAft>
              <a:defRPr sz="1200">
                <a:solidFill>
                  <a:schemeClr val="tx1"/>
                </a:solidFill>
                <a:latin typeface="Arial" charset="0"/>
              </a:defRPr>
            </a:lvl7pPr>
            <a:lvl8pPr marL="3390629" indent="-228512" eaLnBrk="0" fontAlgn="base" hangingPunct="0">
              <a:spcBef>
                <a:spcPct val="30000"/>
              </a:spcBef>
              <a:spcAft>
                <a:spcPct val="0"/>
              </a:spcAft>
              <a:defRPr sz="1200">
                <a:solidFill>
                  <a:schemeClr val="tx1"/>
                </a:solidFill>
                <a:latin typeface="Arial" charset="0"/>
              </a:defRPr>
            </a:lvl8pPr>
            <a:lvl9pPr marL="3835302" indent="-228512" eaLnBrk="0" fontAlgn="base" hangingPunct="0">
              <a:spcBef>
                <a:spcPct val="30000"/>
              </a:spcBef>
              <a:spcAft>
                <a:spcPct val="0"/>
              </a:spcAft>
              <a:defRPr sz="1200">
                <a:solidFill>
                  <a:schemeClr val="tx1"/>
                </a:solidFill>
                <a:latin typeface="Arial" charset="0"/>
              </a:defRPr>
            </a:lvl9pPr>
          </a:lstStyle>
          <a:p>
            <a:pPr>
              <a:spcBef>
                <a:spcPct val="0"/>
              </a:spcBef>
            </a:pPr>
            <a:fld id="{76C00CB8-57D9-4328-9AAA-FAF82E987DD6}" type="slidenum">
              <a:rPr lang="da-DK" altLang="da-DK" sz="1300"/>
              <a:pPr>
                <a:spcBef>
                  <a:spcPct val="0"/>
                </a:spcBef>
              </a:pPr>
              <a:t>128</a:t>
            </a:fld>
            <a:endParaRPr lang="da-DK" altLang="da-DK" sz="13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beskrevet tidligere (§ 28) skal tegnet tælle som kunst, med dobbeltrefleksiv intention. Tegngiveren har til hensigt at ytringen af tegntolkerne på grund af tegngiverens brud på </a:t>
            </a:r>
            <a:r>
              <a:rPr lang="da-DK" dirty="0" err="1"/>
              <a:t>samarbejsprincippet</a:t>
            </a:r>
            <a:r>
              <a:rPr lang="da-DK" dirty="0"/>
              <a:t> skal erkende at tegnet er ytret på skrømt og ikke skal skabe den umiddelbart signalerede effekt (ny viden), men som et formål i sig selv skal fungere som underholdning og udfordring af tegntolkernes værdier og livstydning. Med andre ord: Henvisningerne er fiktive, tegnet skal forestille noget man kan fantasere sig til, men gør ikke krav på at gengive noget virkeligt.</a:t>
            </a:r>
          </a:p>
          <a:p>
            <a:r>
              <a:rPr lang="da-DK" dirty="0"/>
              <a:t>	Der er i dette tegn en række informationer i adskillige komponenter af forskellig semiotisk modalitet: Den konventionelle komponent </a:t>
            </a:r>
            <a:r>
              <a:rPr lang="da-DK" i="1" dirty="0" err="1"/>
              <a:t>charlie</a:t>
            </a:r>
            <a:r>
              <a:rPr lang="da-DK" i="1" dirty="0"/>
              <a:t> </a:t>
            </a:r>
            <a:r>
              <a:rPr lang="da-DK" i="1" dirty="0" err="1"/>
              <a:t>hebdo</a:t>
            </a:r>
            <a:r>
              <a:rPr lang="da-DK" dirty="0"/>
              <a:t> (ugentlig Charlie; bladet er opkaldt efter Charlie Brown fra Radiserne) angiver sammen med stregkoden i nederste højre hjørne at dette som social handling er et blad der distribueres som en vare til købere og abonnenter. </a:t>
            </a:r>
            <a:r>
              <a:rPr lang="da-DK" i="1" dirty="0"/>
              <a:t>journal </a:t>
            </a:r>
            <a:r>
              <a:rPr lang="da-DK" i="1" dirty="0" err="1"/>
              <a:t>irresponsable</a:t>
            </a:r>
            <a:r>
              <a:rPr lang="da-DK" dirty="0"/>
              <a:t> (uansvarligt tidsskrift) angiver genren som satiriske bladtegninger og dermed en underkategori til overkategorien skønlitteratur, tegn der ytres som et formål i sig selv, og som kan have fiktive henvisninger. </a:t>
            </a:r>
          </a:p>
          <a:p>
            <a:r>
              <a:rPr lang="da-DK" dirty="0"/>
              <a:t>	</a:t>
            </a:r>
            <a:r>
              <a:rPr lang="da-DK" i="1" dirty="0"/>
              <a:t>LUZ</a:t>
            </a:r>
            <a:r>
              <a:rPr lang="da-DK" dirty="0"/>
              <a:t> er navnet på tegneren (der som medlem af bladets redaktion overlevede fordi han kom for sent til det møde hvor de andre tegnere blev skudt af terrorristerne). Det er et konventionelt element der specificerer tegngiveren, ham hvis tanker vi tegntolkere prøver at finde frem til gennem vores tolkning af det komplekse tegn. </a:t>
            </a:r>
          </a:p>
          <a:p>
            <a:r>
              <a:rPr lang="da-DK" dirty="0"/>
              <a:t>	Tegningen består af tre forskellige stemmer: selve den analoge tegning som forestiller en grædende turbanklædt mand på grøn baggrund, teksten på det skilt han holder på maven hvor der står </a:t>
            </a:r>
            <a:r>
              <a:rPr lang="da-DK" i="1" dirty="0" err="1"/>
              <a:t>je</a:t>
            </a:r>
            <a:r>
              <a:rPr lang="da-DK" i="1" dirty="0"/>
              <a:t> </a:t>
            </a:r>
            <a:r>
              <a:rPr lang="da-DK" i="1" dirty="0" err="1"/>
              <a:t>suis</a:t>
            </a:r>
            <a:r>
              <a:rPr lang="da-DK" i="1" dirty="0"/>
              <a:t> </a:t>
            </a:r>
            <a:r>
              <a:rPr lang="da-DK" i="1" dirty="0" err="1"/>
              <a:t>charlie</a:t>
            </a:r>
            <a:r>
              <a:rPr lang="da-DK" dirty="0"/>
              <a:t> (jeg er Charlie) og den tegnede tekst: </a:t>
            </a:r>
            <a:r>
              <a:rPr lang="da-DK" i="1" dirty="0"/>
              <a:t>Tout </a:t>
            </a:r>
            <a:r>
              <a:rPr lang="da-DK" i="1" dirty="0" err="1"/>
              <a:t>est</a:t>
            </a:r>
            <a:r>
              <a:rPr lang="da-DK" i="1" dirty="0"/>
              <a:t> </a:t>
            </a:r>
            <a:r>
              <a:rPr lang="da-DK" i="1" dirty="0" err="1"/>
              <a:t>pardonné</a:t>
            </a:r>
            <a:r>
              <a:rPr lang="da-DK" dirty="0"/>
              <a:t> (alt er tilgivet). Der er næppe nogen tvivl om at </a:t>
            </a:r>
            <a:r>
              <a:rPr lang="da-DK" i="1" dirty="0" err="1"/>
              <a:t>je</a:t>
            </a:r>
            <a:r>
              <a:rPr lang="da-DK" i="1" dirty="0"/>
              <a:t> </a:t>
            </a:r>
            <a:r>
              <a:rPr lang="da-DK" i="1" dirty="0" err="1"/>
              <a:t>suis</a:t>
            </a:r>
            <a:r>
              <a:rPr lang="da-DK" i="1" dirty="0"/>
              <a:t> </a:t>
            </a:r>
            <a:r>
              <a:rPr lang="da-DK" i="1" dirty="0" err="1"/>
              <a:t>charlie</a:t>
            </a:r>
            <a:r>
              <a:rPr lang="da-DK" dirty="0"/>
              <a:t> er </a:t>
            </a:r>
            <a:r>
              <a:rPr lang="da-DK" dirty="0" err="1"/>
              <a:t>andenstemme</a:t>
            </a:r>
            <a:r>
              <a:rPr lang="da-DK" dirty="0"/>
              <a:t> til den førstestemme der udgøres af tegningen; personen bærer sådan et skilt som mange i Frankrig og Europa havde båret i dagene efter massakren, som tegn på bærerens solidaritet med de dræbte bladtegnere. Og tegnets budskab er at personen viser solidaritet med bladet. </a:t>
            </a:r>
          </a:p>
          <a:p>
            <a:r>
              <a:rPr lang="da-DK" dirty="0"/>
              <a:t>	Problemet er hvem personen er, når det nu ikke er angivet med  konventionelle bogstaver. Turbanen, den grønne baggrund og den kendsgerning at massakren på Charlie </a:t>
            </a:r>
            <a:r>
              <a:rPr lang="da-DK" dirty="0" err="1"/>
              <a:t>Hebdos</a:t>
            </a:r>
            <a:r>
              <a:rPr lang="da-DK" dirty="0"/>
              <a:t> redaktion var udført en uge forinden i Allas navn, gør det nærliggende at genkende personen som Muhammed. Og billedets udsagn bliver således: ‘Muhammed er solidarisk med Charlie </a:t>
            </a:r>
            <a:r>
              <a:rPr lang="da-DK" dirty="0" err="1"/>
              <a:t>Hebdo</a:t>
            </a:r>
            <a:r>
              <a:rPr lang="da-DK" dirty="0"/>
              <a:t>’. </a:t>
            </a:r>
          </a:p>
          <a:p>
            <a:r>
              <a:rPr lang="da-DK" dirty="0"/>
              <a:t>	Dette er meget bemærkelsesværdigt for man må efter arabiske sunnimuslimske dogmer ikke afbilde profeten. Hele krisen om de danske muhammedtegninger opstod i 2005 på grund af den påståede overtrædelse af dette forbud. Fidusen er at der ikke med bogstaver står at det er Muhammed. Denne information er ikke eksplicit, men det er  underforstået, og underforståelsen er “kun” i tegntolkerens øjne, ikke beviseligt i tegngiverens. </a:t>
            </a:r>
          </a:p>
          <a:p>
            <a:r>
              <a:rPr lang="da-DK" dirty="0"/>
              <a:t>	Teksten </a:t>
            </a:r>
            <a:r>
              <a:rPr lang="da-DK" i="1" dirty="0"/>
              <a:t>Tout </a:t>
            </a:r>
            <a:r>
              <a:rPr lang="da-DK" i="1" dirty="0" err="1"/>
              <a:t>est</a:t>
            </a:r>
            <a:r>
              <a:rPr lang="da-DK" i="1" dirty="0"/>
              <a:t> </a:t>
            </a:r>
            <a:r>
              <a:rPr lang="da-DK" i="1" dirty="0" err="1"/>
              <a:t>pardonné</a:t>
            </a:r>
            <a:r>
              <a:rPr lang="da-DK" dirty="0"/>
              <a:t> (alt er tilgivet) har ingen eksplicit tegngiver (der er ikke en tale- eller tankeboble). Der er to muligheder: Enten er det Muhammed der siger det, eller også er det Luz og dem der er tilbage af redaktionen af Charlie </a:t>
            </a:r>
            <a:r>
              <a:rPr lang="da-DK" dirty="0" err="1"/>
              <a:t>Hebdo</a:t>
            </a:r>
            <a:r>
              <a:rPr lang="da-DK" dirty="0"/>
              <a:t>, der siger det. For den første løsning taler at skriftsnittet i bogstaverne er det samme som i </a:t>
            </a:r>
            <a:r>
              <a:rPr lang="da-DK" i="1" dirty="0" err="1"/>
              <a:t>je</a:t>
            </a:r>
            <a:r>
              <a:rPr lang="da-DK" i="1" dirty="0"/>
              <a:t> </a:t>
            </a:r>
            <a:r>
              <a:rPr lang="da-DK" i="1" dirty="0" err="1"/>
              <a:t>suis</a:t>
            </a:r>
            <a:r>
              <a:rPr lang="da-DK" i="1" dirty="0"/>
              <a:t> </a:t>
            </a:r>
            <a:r>
              <a:rPr lang="da-DK" i="1" dirty="0" err="1"/>
              <a:t>charlie</a:t>
            </a:r>
            <a:r>
              <a:rPr lang="da-DK" dirty="0"/>
              <a:t>, for den anden at det som forside på bladet naturligt udtrykker bladets holdning. 	</a:t>
            </a:r>
          </a:p>
          <a:p>
            <a:r>
              <a:rPr lang="da-DK" dirty="0"/>
              <a:t>	Hvis det er Muhammed der er den der siger at alt er tilgivet, er der igen to muligheder for hvad </a:t>
            </a:r>
            <a:r>
              <a:rPr lang="da-DK" i="1" dirty="0"/>
              <a:t>tout</a:t>
            </a:r>
            <a:r>
              <a:rPr lang="da-DK" dirty="0"/>
              <a:t> henviser til. Det kan enten henvise til alt hvad Charlie </a:t>
            </a:r>
            <a:r>
              <a:rPr lang="da-DK" dirty="0" err="1"/>
              <a:t>Hebdo</a:t>
            </a:r>
            <a:r>
              <a:rPr lang="da-DK" dirty="0"/>
              <a:t> gennem tiderne har gjort mod muslimer, eller til alt hvad terroristerne har gjort mod bladet. Den anden mulighed forudsætter at massakren mod Charlie </a:t>
            </a:r>
            <a:r>
              <a:rPr lang="da-DK" dirty="0" err="1"/>
              <a:t>Hebdo</a:t>
            </a:r>
            <a:r>
              <a:rPr lang="da-DK" dirty="0"/>
              <a:t> tæller som en synd inden for Islam (hvad terrorristerne næppe har ment at den gjorde, mens andre muslimer godt kan have ment det), en synd som skal tilgives af den der kan, Allah. </a:t>
            </a:r>
          </a:p>
          <a:p>
            <a:r>
              <a:rPr lang="da-DK" dirty="0"/>
              <a:t>	Hvis </a:t>
            </a:r>
            <a:r>
              <a:rPr lang="da-DK" i="1" dirty="0"/>
              <a:t>tout</a:t>
            </a:r>
            <a:r>
              <a:rPr lang="da-DK" dirty="0"/>
              <a:t> henviser til alt hvad Charlie </a:t>
            </a:r>
            <a:r>
              <a:rPr lang="da-DK" dirty="0" err="1"/>
              <a:t>Hebdo</a:t>
            </a:r>
            <a:r>
              <a:rPr lang="da-DK" dirty="0"/>
              <a:t> har gjort mod muslimerne gennem tiderne, tæller replikken som det at Muhammed tilgiver Charlie </a:t>
            </a:r>
            <a:r>
              <a:rPr lang="da-DK" dirty="0" err="1"/>
              <a:t>Hebdo</a:t>
            </a:r>
            <a:r>
              <a:rPr lang="da-DK" dirty="0"/>
              <a:t>, og dette stemmer overens med det at Muhammed er solidarisk med bladet og må fælde en tåre af medlidenhed. </a:t>
            </a:r>
          </a:p>
          <a:p>
            <a:r>
              <a:rPr lang="da-DK" dirty="0"/>
              <a:t>	Hvis det er Luz og Charlie </a:t>
            </a:r>
            <a:r>
              <a:rPr lang="da-DK" dirty="0" err="1"/>
              <a:t>Hebdo</a:t>
            </a:r>
            <a:r>
              <a:rPr lang="da-DK" dirty="0"/>
              <a:t> der er dem der tilgiver, er der kun den mulighed at </a:t>
            </a:r>
            <a:r>
              <a:rPr lang="da-DK" i="1" dirty="0"/>
              <a:t>tout</a:t>
            </a:r>
            <a:r>
              <a:rPr lang="da-DK" dirty="0"/>
              <a:t> betyder alt hvad terroristerne har gjort mod bladet, og så er der det forløb at Muhammed er solidarisk med bladet ved at bære skiltet </a:t>
            </a:r>
            <a:r>
              <a:rPr lang="da-DK" i="1" dirty="0" err="1"/>
              <a:t>je</a:t>
            </a:r>
            <a:r>
              <a:rPr lang="da-DK" i="1" dirty="0"/>
              <a:t> </a:t>
            </a:r>
            <a:r>
              <a:rPr lang="da-DK" i="1" dirty="0" err="1"/>
              <a:t>suis</a:t>
            </a:r>
            <a:r>
              <a:rPr lang="da-DK" i="1" dirty="0"/>
              <a:t> </a:t>
            </a:r>
            <a:r>
              <a:rPr lang="da-DK" i="1" dirty="0" err="1"/>
              <a:t>charlie</a:t>
            </a:r>
            <a:r>
              <a:rPr lang="da-DK" dirty="0"/>
              <a:t>, og at bladet derpå tilgiver terrorristerne, muslimerne og islam. </a:t>
            </a:r>
          </a:p>
          <a:p>
            <a:r>
              <a:rPr lang="da-DK" dirty="0"/>
              <a:t>	Af de tre mulige tolkninger af dette komplekse tegn, forekommer den sidste mest sandsynligt at være den intenderede, og den mange opfattede da de ved første blik så denne forside. Men det er også klart at selve flertydigheden er intenderet. Tegnkomplekset er netop lavet så flertydigt for at det kun er den der har ører der hører, og kun med sine egne ører, og at tegntolkere med forskellige forudsætninger vil vælge forskellige tolkninger.  </a:t>
            </a:r>
          </a:p>
          <a:p>
            <a:r>
              <a:rPr lang="da-DK" dirty="0"/>
              <a:t>	Det interessante ved dette tegnensemble er at det ikke er givet hvilken struktur der er mellem de forskellige stemmer. I maleriet af Tordenskjold er det det analoge billede der er førstestemmen, mens det er de konventionelle bogstaver der forankrer billedets motiv til personen Peter Wessel og billedet som artefakt til tegngiveren Balthazar </a:t>
            </a:r>
            <a:r>
              <a:rPr lang="da-DK" dirty="0" err="1"/>
              <a:t>Denner</a:t>
            </a:r>
            <a:r>
              <a:rPr lang="da-DK" dirty="0"/>
              <a:t>. I Charlie </a:t>
            </a:r>
            <a:r>
              <a:rPr lang="da-DK" dirty="0" err="1"/>
              <a:t>Hebdo</a:t>
            </a:r>
            <a:r>
              <a:rPr lang="da-DK" dirty="0"/>
              <a:t> er det omvendt. Det er de konventionelle bogstaver </a:t>
            </a:r>
            <a:r>
              <a:rPr lang="da-DK" i="1" dirty="0"/>
              <a:t>Tout </a:t>
            </a:r>
            <a:r>
              <a:rPr lang="da-DK" i="1" dirty="0" err="1"/>
              <a:t>est</a:t>
            </a:r>
            <a:r>
              <a:rPr lang="da-DK" i="1" dirty="0"/>
              <a:t> </a:t>
            </a:r>
            <a:r>
              <a:rPr lang="da-DK" i="1" dirty="0" err="1"/>
              <a:t>pardonné</a:t>
            </a:r>
            <a:r>
              <a:rPr lang="da-DK" dirty="0"/>
              <a:t> der er kernen, og den analoge tegning (selv med en konventionel </a:t>
            </a:r>
            <a:r>
              <a:rPr lang="da-DK" dirty="0" err="1"/>
              <a:t>andenstemme</a:t>
            </a:r>
            <a:r>
              <a:rPr lang="da-DK" dirty="0"/>
              <a:t>) der forankrer meningen dels ved at angive hvem det er der ytrer udsagnet, dels ved at angive hvem der er komplement (logisk objekt) for tilgivelsen. Men fordi denne forankring er analog, bliver den også upræcis. Og dette er netop ikke blot muligt, men også formålet med et tegn som hører til genren skønlitteratur. Mangetydighed er nemlig en kvalitet når tegnet ikke ytres som et middel for at nå et mål, men som et formål i sig selv, en tekst der stilles frem for smagsdommere til underholdning, bedømmelse, fornøjelse og provokation af fordomme og værdier.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129</a:t>
            </a:fld>
            <a:endParaRPr lang="da-DK"/>
          </a:p>
        </p:txBody>
      </p:sp>
    </p:spTree>
    <p:extLst>
      <p:ext uri="{BB962C8B-B14F-4D97-AF65-F5344CB8AC3E}">
        <p14:creationId xmlns:p14="http://schemas.microsoft.com/office/powerpoint/2010/main" val="38025500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Pladsholder til slidebillede 1"/>
          <p:cNvSpPr>
            <a:spLocks noGrp="1" noRot="1" noChangeAspect="1" noTextEdit="1"/>
          </p:cNvSpPr>
          <p:nvPr>
            <p:ph type="sldImg"/>
          </p:nvPr>
        </p:nvSpPr>
        <p:spPr>
          <a:ln/>
        </p:spPr>
      </p:sp>
      <p:sp>
        <p:nvSpPr>
          <p:cNvPr id="84995" name="Pladsholder til noter 2"/>
          <p:cNvSpPr>
            <a:spLocks noGrp="1"/>
          </p:cNvSpPr>
          <p:nvPr>
            <p:ph type="body" idx="1"/>
          </p:nvPr>
        </p:nvSpPr>
        <p:spPr>
          <a:noFill/>
        </p:spPr>
        <p:txBody>
          <a:bodyPr/>
          <a:lstStyle/>
          <a:p>
            <a:r>
              <a:rPr lang="da-DK" altLang="da-DK" dirty="0" smtClean="0"/>
              <a:t>Det er den tidligere beskrevne forside af det franske ugeblad </a:t>
            </a:r>
            <a:r>
              <a:rPr lang="da-DK" altLang="da-DK" i="1" dirty="0" smtClean="0"/>
              <a:t>Charlie </a:t>
            </a:r>
            <a:r>
              <a:rPr lang="da-DK" altLang="da-DK" i="1" dirty="0" err="1" smtClean="0"/>
              <a:t>Hebdo</a:t>
            </a:r>
            <a:r>
              <a:rPr lang="da-DK" altLang="da-DK" dirty="0" smtClean="0"/>
              <a:t> 14/1 2015, første nummer efter den terroraktion der fandt sted 7/1, og hvor 12 mennesker blev dræbt ved at bevæbnede mænd trængte ind i bladets redaktionslokale og skød på de tilstedeværende mødedeltagere. Som beskrevet tidligere skal tegnet tælle som kunst, med dobbeltrefleksiv intention. Tegngiveren har til hensigt at ytringen af tegntolkerne på grund af tegngiverens brud på </a:t>
            </a:r>
            <a:r>
              <a:rPr lang="da-DK" altLang="da-DK" dirty="0" err="1" smtClean="0"/>
              <a:t>samarbejsprincippet</a:t>
            </a:r>
            <a:r>
              <a:rPr lang="da-DK" altLang="da-DK" dirty="0" smtClean="0"/>
              <a:t> skal erkende at tegnet er ytret på skrømt og ikke skal skabe den umiddelbart signalerede effekt (ny viden), men som et formål i sig selv skal fungere som underholdning og udfordring af tegntolkernes værdier og livstydning. Med andre ord: henvisningerne er fiktive, tegnet skal forestille noget man kan fantasere sig til, men gør ikke krav på at gengive noget virkeligt.</a:t>
            </a:r>
          </a:p>
          <a:p>
            <a:r>
              <a:rPr lang="da-DK" altLang="da-DK" dirty="0" smtClean="0"/>
              <a:t>	Der er i dette tegn en række informationer i adskillige komponenter af forskellig semiotisk modalitet: Den konventionelle komponent </a:t>
            </a:r>
            <a:r>
              <a:rPr lang="da-DK" altLang="da-DK" i="1" dirty="0" err="1" smtClean="0"/>
              <a:t>charlie</a:t>
            </a:r>
            <a:r>
              <a:rPr lang="da-DK" altLang="da-DK" i="1" dirty="0" smtClean="0"/>
              <a:t> </a:t>
            </a:r>
            <a:r>
              <a:rPr lang="da-DK" altLang="da-DK" i="1" dirty="0" err="1" smtClean="0"/>
              <a:t>hebdo</a:t>
            </a:r>
            <a:r>
              <a:rPr lang="da-DK" altLang="da-DK" dirty="0" smtClean="0"/>
              <a:t> (ugentlig Charlie; bladet er opkaldt efter Charlie Brown fra Radiserne) angiver sammen med stregkoden i nederste højre hjørne at dette som social handling er et blad der distribueres som en vare til købere og abonnenter. </a:t>
            </a:r>
            <a:r>
              <a:rPr lang="da-DK" altLang="da-DK" i="1" dirty="0" smtClean="0"/>
              <a:t>journal </a:t>
            </a:r>
            <a:r>
              <a:rPr lang="da-DK" altLang="da-DK" i="1" dirty="0" err="1" smtClean="0"/>
              <a:t>irresponsable</a:t>
            </a:r>
            <a:r>
              <a:rPr lang="da-DK" altLang="da-DK" dirty="0" smtClean="0"/>
              <a:t> (uansvarligt tidsskrift) angiver genren som satiriske bladtegninger og dermed en underkategori til overkategorien skønlitteratur, tegn der ytres som et formål i sig selv, og som kan have fiktive henvisninger. </a:t>
            </a:r>
          </a:p>
          <a:p>
            <a:r>
              <a:rPr lang="da-DK" altLang="da-DK" dirty="0" smtClean="0"/>
              <a:t>	</a:t>
            </a:r>
            <a:r>
              <a:rPr lang="da-DK" altLang="da-DK" i="1" dirty="0" smtClean="0"/>
              <a:t>LUZ</a:t>
            </a:r>
            <a:r>
              <a:rPr lang="da-DK" altLang="da-DK" dirty="0" smtClean="0"/>
              <a:t> er navnet på tegneren (der som medlem af bladets redaktion overlevede fordi han kom for sent til det møde hvor de andre tegnere blev skudt af terrorristerne). Det er et konventionelt element der specificerer tegngiveren, ham hvis tanker vi tegntolkere prøver at finde frem til gennem vores tolkning af det komplekse tegn. </a:t>
            </a:r>
          </a:p>
          <a:p>
            <a:r>
              <a:rPr lang="da-DK" altLang="da-DK" dirty="0" smtClean="0"/>
              <a:t>	Tegningen består af tre forskellige komponenter: selve den analoge tegning som forestiller en grædende turbanklædt mand på grøn baggrund, teksten på det skilt han holder på maven hvor der står </a:t>
            </a:r>
            <a:r>
              <a:rPr lang="da-DK" altLang="da-DK" i="1" dirty="0" err="1" smtClean="0"/>
              <a:t>je</a:t>
            </a:r>
            <a:r>
              <a:rPr lang="da-DK" altLang="da-DK" i="1" dirty="0" smtClean="0"/>
              <a:t> </a:t>
            </a:r>
            <a:r>
              <a:rPr lang="da-DK" altLang="da-DK" i="1" dirty="0" err="1" smtClean="0"/>
              <a:t>suis</a:t>
            </a:r>
            <a:r>
              <a:rPr lang="da-DK" altLang="da-DK" i="1" dirty="0" smtClean="0"/>
              <a:t> </a:t>
            </a:r>
            <a:r>
              <a:rPr lang="da-DK" altLang="da-DK" i="1" dirty="0" err="1" smtClean="0"/>
              <a:t>charlie</a:t>
            </a:r>
            <a:r>
              <a:rPr lang="da-DK" altLang="da-DK" dirty="0" smtClean="0"/>
              <a:t>, (jeg er Charlie) og den tegnede tekst: </a:t>
            </a:r>
            <a:r>
              <a:rPr lang="da-DK" altLang="da-DK" i="1" dirty="0" smtClean="0"/>
              <a:t>Tout </a:t>
            </a:r>
            <a:r>
              <a:rPr lang="da-DK" altLang="da-DK" i="1" dirty="0" err="1" smtClean="0"/>
              <a:t>est</a:t>
            </a:r>
            <a:r>
              <a:rPr lang="da-DK" altLang="da-DK" i="1" dirty="0" smtClean="0"/>
              <a:t> </a:t>
            </a:r>
            <a:r>
              <a:rPr lang="da-DK" altLang="da-DK" i="1" dirty="0" err="1" smtClean="0"/>
              <a:t>pardonné</a:t>
            </a:r>
            <a:r>
              <a:rPr lang="da-DK" altLang="da-DK" dirty="0" smtClean="0"/>
              <a:t> (alt er tilgivet). Der er næppe nogen tvivl om at </a:t>
            </a:r>
            <a:r>
              <a:rPr lang="da-DK" altLang="da-DK" i="1" dirty="0" err="1" smtClean="0"/>
              <a:t>je</a:t>
            </a:r>
            <a:r>
              <a:rPr lang="da-DK" altLang="da-DK" i="1" dirty="0" smtClean="0"/>
              <a:t> </a:t>
            </a:r>
            <a:r>
              <a:rPr lang="da-DK" altLang="da-DK" i="1" dirty="0" err="1" smtClean="0"/>
              <a:t>suis</a:t>
            </a:r>
            <a:r>
              <a:rPr lang="da-DK" altLang="da-DK" i="1" dirty="0" smtClean="0"/>
              <a:t> </a:t>
            </a:r>
            <a:r>
              <a:rPr lang="da-DK" altLang="da-DK" i="1" dirty="0" err="1" smtClean="0"/>
              <a:t>charlie</a:t>
            </a:r>
            <a:r>
              <a:rPr lang="da-DK" altLang="da-DK" dirty="0" smtClean="0"/>
              <a:t> er komplement til den kerne der udgøres af tegningen; personen bærer sådan et skilt som mange i Frankrig og Europa havde båret i dagene efter massakren, som tegn på bærerens solidaritet med de dræbte bladtegnere. Og tegnets budskab er at personen viser solidaritet med bladet. </a:t>
            </a:r>
          </a:p>
          <a:p>
            <a:r>
              <a:rPr lang="da-DK" altLang="da-DK" dirty="0" smtClean="0"/>
              <a:t>	Problemet er hvem personen er, når det nu ikke er angivet med  konventionelle bogstaver. Turbanen, den grønne baggrund og den kendsgerning at massakren på Charlie </a:t>
            </a:r>
            <a:r>
              <a:rPr lang="da-DK" altLang="da-DK" dirty="0" err="1" smtClean="0"/>
              <a:t>Hebdos</a:t>
            </a:r>
            <a:r>
              <a:rPr lang="da-DK" altLang="da-DK" dirty="0" smtClean="0"/>
              <a:t> redaktion var udført en uge forinden i Allas navn, gør det nærliggende at genkende personen som Muhammed. Og billedets udsagn bliver således: Muhammed er solidarisk med Charlie </a:t>
            </a:r>
            <a:r>
              <a:rPr lang="da-DK" altLang="da-DK" dirty="0" err="1" smtClean="0"/>
              <a:t>Hebdo</a:t>
            </a:r>
            <a:r>
              <a:rPr lang="da-DK" altLang="da-DK" dirty="0" smtClean="0"/>
              <a:t>. </a:t>
            </a:r>
          </a:p>
          <a:p>
            <a:r>
              <a:rPr lang="da-DK" altLang="da-DK" dirty="0" smtClean="0"/>
              <a:t>	Dette er meget bemærkelsesværdigt for man må efter de sunnimuslimske dogmer ikke afbilde profeten. Hele krisen om de danske muhammedtegninger opstod i 2005 på grund af den påståede overtrædelse af dette forbud. Fidusen er at der ikke med bogstaver står at det er Muhammed. Denne information er ikke eksplicit, men det er  underforstået, og underforståelsen er “kun” i tegntolkerens øjne, ikke beviseligt i tegngiverens. </a:t>
            </a:r>
          </a:p>
          <a:p>
            <a:r>
              <a:rPr lang="da-DK" altLang="da-DK" dirty="0" smtClean="0"/>
              <a:t>	Teksten </a:t>
            </a:r>
            <a:r>
              <a:rPr lang="da-DK" altLang="da-DK" i="1" dirty="0" smtClean="0"/>
              <a:t>Tout </a:t>
            </a:r>
            <a:r>
              <a:rPr lang="da-DK" altLang="da-DK" i="1" dirty="0" err="1" smtClean="0"/>
              <a:t>est</a:t>
            </a:r>
            <a:r>
              <a:rPr lang="da-DK" altLang="da-DK" i="1" dirty="0" smtClean="0"/>
              <a:t> </a:t>
            </a:r>
            <a:r>
              <a:rPr lang="da-DK" altLang="da-DK" i="1" dirty="0" err="1" smtClean="0"/>
              <a:t>pardonné</a:t>
            </a:r>
            <a:r>
              <a:rPr lang="da-DK" altLang="da-DK" dirty="0" smtClean="0"/>
              <a:t> (alt er tilgivet) har ingen eksplicit tegngiver (der er ikke en tale- eller tankeboble). Der er to muligheder, enten er det Muhammed der siger det, eller også er det Luz og dem der er tilbage af redaktionen af Charlie </a:t>
            </a:r>
            <a:r>
              <a:rPr lang="da-DK" altLang="da-DK" dirty="0" err="1" smtClean="0"/>
              <a:t>Hebdo</a:t>
            </a:r>
            <a:r>
              <a:rPr lang="da-DK" altLang="da-DK" dirty="0" smtClean="0"/>
              <a:t>, der siger det. For den første løsning taler at skriftsnittet i bogstaverne er det samme som i </a:t>
            </a:r>
            <a:r>
              <a:rPr lang="da-DK" altLang="da-DK" i="1" dirty="0" err="1" smtClean="0"/>
              <a:t>je</a:t>
            </a:r>
            <a:r>
              <a:rPr lang="da-DK" altLang="da-DK" i="1" dirty="0" smtClean="0"/>
              <a:t> </a:t>
            </a:r>
            <a:r>
              <a:rPr lang="da-DK" altLang="da-DK" i="1" dirty="0" err="1" smtClean="0"/>
              <a:t>suis</a:t>
            </a:r>
            <a:r>
              <a:rPr lang="da-DK" altLang="da-DK" i="1" dirty="0" smtClean="0"/>
              <a:t> </a:t>
            </a:r>
            <a:r>
              <a:rPr lang="da-DK" altLang="da-DK" i="1" dirty="0" err="1" smtClean="0"/>
              <a:t>charlie</a:t>
            </a:r>
            <a:r>
              <a:rPr lang="da-DK" altLang="da-DK" dirty="0" smtClean="0"/>
              <a:t>, for den anden at det som forside på bladet naturligt udtrykker bladets holdning. 	</a:t>
            </a:r>
          </a:p>
          <a:p>
            <a:r>
              <a:rPr lang="da-DK" altLang="da-DK" dirty="0" smtClean="0"/>
              <a:t>	Hvis det er Muhammed der er den der siger at alt er tilgivet, er der igen to muligheder for hvad </a:t>
            </a:r>
            <a:r>
              <a:rPr lang="da-DK" altLang="da-DK" i="1" dirty="0" smtClean="0"/>
              <a:t>tout</a:t>
            </a:r>
            <a:r>
              <a:rPr lang="da-DK" altLang="da-DK" dirty="0" smtClean="0"/>
              <a:t> henviser til. Det kan enten henvise til alt hvad Charlie </a:t>
            </a:r>
            <a:r>
              <a:rPr lang="da-DK" altLang="da-DK" dirty="0" err="1" smtClean="0"/>
              <a:t>Hebdo</a:t>
            </a:r>
            <a:r>
              <a:rPr lang="da-DK" altLang="da-DK" dirty="0" smtClean="0"/>
              <a:t> gennem tiderne har gjort mod muslimer, eller til alt hvad terroristerne har gjort mod bladet. Den anden mulighed forudsætter at massakren mod Charlie </a:t>
            </a:r>
            <a:r>
              <a:rPr lang="da-DK" altLang="da-DK" dirty="0" err="1" smtClean="0"/>
              <a:t>Hebdo</a:t>
            </a:r>
            <a:r>
              <a:rPr lang="da-DK" altLang="da-DK" dirty="0" smtClean="0"/>
              <a:t> tæller som en synd inden for Islam (hvad terrorristerne næppe har ment at den gjorde), en synd som skal tilgives af den der kan, Allah. </a:t>
            </a:r>
          </a:p>
          <a:p>
            <a:r>
              <a:rPr lang="da-DK" altLang="da-DK" dirty="0" smtClean="0"/>
              <a:t>	Hvis </a:t>
            </a:r>
            <a:r>
              <a:rPr lang="da-DK" altLang="da-DK" i="1" dirty="0" smtClean="0"/>
              <a:t>tout</a:t>
            </a:r>
            <a:r>
              <a:rPr lang="da-DK" altLang="da-DK" dirty="0" smtClean="0"/>
              <a:t> henviser til alt hvad Charlie </a:t>
            </a:r>
            <a:r>
              <a:rPr lang="da-DK" altLang="da-DK" dirty="0" err="1" smtClean="0"/>
              <a:t>Hebdo</a:t>
            </a:r>
            <a:r>
              <a:rPr lang="da-DK" altLang="da-DK" dirty="0" smtClean="0"/>
              <a:t> har gjort mod muslimerne gennem tiderne, tæller replikken som det at Muhammed tilgiver Charlie </a:t>
            </a:r>
            <a:r>
              <a:rPr lang="da-DK" altLang="da-DK" dirty="0" err="1" smtClean="0"/>
              <a:t>Hebdo</a:t>
            </a:r>
            <a:r>
              <a:rPr lang="da-DK" altLang="da-DK" dirty="0" smtClean="0"/>
              <a:t>, og dette stemmer overens med det at Muhammed er solidarisk med bladet og må fælde en tåre af medlidenhed. </a:t>
            </a:r>
          </a:p>
          <a:p>
            <a:r>
              <a:rPr lang="da-DK" altLang="da-DK" dirty="0" smtClean="0"/>
              <a:t>	Hvis det er Luz og Charlie </a:t>
            </a:r>
            <a:r>
              <a:rPr lang="da-DK" altLang="da-DK" dirty="0" err="1" smtClean="0"/>
              <a:t>Hebdo</a:t>
            </a:r>
            <a:r>
              <a:rPr lang="da-DK" altLang="da-DK" dirty="0" smtClean="0"/>
              <a:t> der er dem der tilgiver, er der kun den mulighed at </a:t>
            </a:r>
            <a:r>
              <a:rPr lang="da-DK" altLang="da-DK" i="1" dirty="0" smtClean="0"/>
              <a:t>tout</a:t>
            </a:r>
            <a:r>
              <a:rPr lang="da-DK" altLang="da-DK" dirty="0" smtClean="0"/>
              <a:t> betyder alt hvad terroristerne har gjort mod bladet, og så er der det forløb at Muhammed er solidarisk med bladet ved at bære skiltet </a:t>
            </a:r>
            <a:r>
              <a:rPr lang="da-DK" altLang="da-DK" i="1" dirty="0" err="1" smtClean="0"/>
              <a:t>je</a:t>
            </a:r>
            <a:r>
              <a:rPr lang="da-DK" altLang="da-DK" i="1" dirty="0" smtClean="0"/>
              <a:t> </a:t>
            </a:r>
            <a:r>
              <a:rPr lang="da-DK" altLang="da-DK" i="1" dirty="0" err="1" smtClean="0"/>
              <a:t>suis</a:t>
            </a:r>
            <a:r>
              <a:rPr lang="da-DK" altLang="da-DK" i="1" dirty="0" smtClean="0"/>
              <a:t> </a:t>
            </a:r>
            <a:r>
              <a:rPr lang="da-DK" altLang="da-DK" i="1" dirty="0" err="1" smtClean="0"/>
              <a:t>charlie</a:t>
            </a:r>
            <a:r>
              <a:rPr lang="da-DK" altLang="da-DK" dirty="0" smtClean="0"/>
              <a:t>, og at bladet derpå tilgiver terrorristerne, muslimerne og islam. </a:t>
            </a:r>
          </a:p>
          <a:p>
            <a:r>
              <a:rPr lang="da-DK" altLang="da-DK" dirty="0" smtClean="0"/>
              <a:t>	Af de tre mulige tolkninger af dette komplekse tegn, forekommer den sidste at være den mest sandsynlige, og den mange opfattede da de ved første blik så denne forside. Men det er også klart at flertydigheden er intenderet. Tegnkomplekset er netop lavet så flertydigt for at det kun er den der har ører der hører, og kun med sine egne ører, og at tegntolkere med forskellige forudsætninger vil vælge forskellige tolkninger.  </a:t>
            </a:r>
          </a:p>
          <a:p>
            <a:r>
              <a:rPr lang="da-DK" altLang="da-DK" dirty="0" smtClean="0"/>
              <a:t>	Det interessante ved dette tegnensemble er at det ikke er givet hvilken struktur der er mellem de forskellige modale </a:t>
            </a:r>
            <a:r>
              <a:rPr lang="da-DK" altLang="da-DK" dirty="0" err="1" smtClean="0"/>
              <a:t>komponeter</a:t>
            </a:r>
            <a:r>
              <a:rPr lang="da-DK" altLang="da-DK" dirty="0" smtClean="0"/>
              <a:t>. I maleriet af Tordenskjold er det det analoge billede der er kernen, mens det er de konventionelle bogstaver der forankrer billedets motiv til personen Peter Wessel og billedet som artefakt til tegngiveren Balthazar </a:t>
            </a:r>
            <a:r>
              <a:rPr lang="da-DK" altLang="da-DK" dirty="0" err="1" smtClean="0"/>
              <a:t>Denner</a:t>
            </a:r>
            <a:r>
              <a:rPr lang="da-DK" altLang="da-DK" dirty="0" smtClean="0"/>
              <a:t>. I Charlie </a:t>
            </a:r>
            <a:r>
              <a:rPr lang="da-DK" altLang="da-DK" dirty="0" err="1" smtClean="0"/>
              <a:t>Hebdo</a:t>
            </a:r>
            <a:r>
              <a:rPr lang="da-DK" altLang="da-DK" dirty="0" smtClean="0"/>
              <a:t> er det omvendt. Det er de konventionelle bogstaver </a:t>
            </a:r>
            <a:r>
              <a:rPr lang="da-DK" altLang="da-DK" i="1" dirty="0" smtClean="0"/>
              <a:t>Tout </a:t>
            </a:r>
            <a:r>
              <a:rPr lang="da-DK" altLang="da-DK" i="1" dirty="0" err="1" smtClean="0"/>
              <a:t>est</a:t>
            </a:r>
            <a:r>
              <a:rPr lang="da-DK" altLang="da-DK" i="1" dirty="0" smtClean="0"/>
              <a:t> </a:t>
            </a:r>
            <a:r>
              <a:rPr lang="da-DK" altLang="da-DK" i="1" dirty="0" err="1" smtClean="0"/>
              <a:t>pardonné</a:t>
            </a:r>
            <a:r>
              <a:rPr lang="da-DK" altLang="da-DK" dirty="0" smtClean="0"/>
              <a:t> der er kernen, og den analoge tegning (selv med et konventionelt komplement) der forankrer meningen dels ved at angive hvem det er der ytrer udsagnet, dels ved at angive hvem der er komplement (logisk objekt) for tilgivelsen. Men fordi denne forankring er analog, bliver den også upræcis. Og dette er netop ikke blot muligt, men også formålet med et tegn som hører til genren skønlitteratur. Mangetydighed  nemlig en kvalitet når tegnet ikke ytres som et middel for at nå et mål, men som et formål i sig selv, en tekst der stilles frem for smagsdommere til underholdning, bedømmelse, fornøjelse og provokation af fordomme og værdier. </a:t>
            </a:r>
          </a:p>
          <a:p>
            <a:endParaRPr lang="da-DK" altLang="da-DK" dirty="0" smtClean="0"/>
          </a:p>
        </p:txBody>
      </p:sp>
      <p:sp>
        <p:nvSpPr>
          <p:cNvPr id="84996" name="Pladsholder til dato 3"/>
          <p:cNvSpPr>
            <a:spLocks noGrp="1"/>
          </p:cNvSpPr>
          <p:nvPr>
            <p:ph type="dt" sz="quarter" idx="1"/>
          </p:nvPr>
        </p:nvSpPr>
        <p:spPr>
          <a:noFill/>
        </p:spPr>
        <p:txBody>
          <a:bodyPr/>
          <a:lstStyle>
            <a:lvl1pPr>
              <a:defRPr>
                <a:solidFill>
                  <a:schemeClr val="tx1"/>
                </a:solidFill>
                <a:latin typeface="Arial" charset="0"/>
              </a:defRPr>
            </a:lvl1pPr>
            <a:lvl2pPr marL="722593" indent="-277920">
              <a:defRPr>
                <a:solidFill>
                  <a:schemeClr val="tx1"/>
                </a:solidFill>
                <a:latin typeface="Arial" charset="0"/>
              </a:defRPr>
            </a:lvl2pPr>
            <a:lvl3pPr marL="1111682" indent="-222336">
              <a:defRPr>
                <a:solidFill>
                  <a:schemeClr val="tx1"/>
                </a:solidFill>
                <a:latin typeface="Arial" charset="0"/>
              </a:defRPr>
            </a:lvl3pPr>
            <a:lvl4pPr marL="1556355" indent="-222336">
              <a:defRPr>
                <a:solidFill>
                  <a:schemeClr val="tx1"/>
                </a:solidFill>
                <a:latin typeface="Arial" charset="0"/>
              </a:defRPr>
            </a:lvl4pPr>
            <a:lvl5pPr marL="2001027" indent="-222336">
              <a:defRPr>
                <a:solidFill>
                  <a:schemeClr val="tx1"/>
                </a:solidFill>
                <a:latin typeface="Arial" charset="0"/>
              </a:defRPr>
            </a:lvl5pPr>
            <a:lvl6pPr marL="2445700" indent="-222336" eaLnBrk="0" fontAlgn="base" hangingPunct="0">
              <a:spcBef>
                <a:spcPct val="0"/>
              </a:spcBef>
              <a:spcAft>
                <a:spcPct val="0"/>
              </a:spcAft>
              <a:defRPr>
                <a:solidFill>
                  <a:schemeClr val="tx1"/>
                </a:solidFill>
                <a:latin typeface="Arial" charset="0"/>
              </a:defRPr>
            </a:lvl6pPr>
            <a:lvl7pPr marL="2890373" indent="-222336" eaLnBrk="0" fontAlgn="base" hangingPunct="0">
              <a:spcBef>
                <a:spcPct val="0"/>
              </a:spcBef>
              <a:spcAft>
                <a:spcPct val="0"/>
              </a:spcAft>
              <a:defRPr>
                <a:solidFill>
                  <a:schemeClr val="tx1"/>
                </a:solidFill>
                <a:latin typeface="Arial" charset="0"/>
              </a:defRPr>
            </a:lvl7pPr>
            <a:lvl8pPr marL="3335045" indent="-222336" eaLnBrk="0" fontAlgn="base" hangingPunct="0">
              <a:spcBef>
                <a:spcPct val="0"/>
              </a:spcBef>
              <a:spcAft>
                <a:spcPct val="0"/>
              </a:spcAft>
              <a:defRPr>
                <a:solidFill>
                  <a:schemeClr val="tx1"/>
                </a:solidFill>
                <a:latin typeface="Arial" charset="0"/>
              </a:defRPr>
            </a:lvl8pPr>
            <a:lvl9pPr marL="3779718" indent="-222336" eaLnBrk="0" fontAlgn="base" hangingPunct="0">
              <a:spcBef>
                <a:spcPct val="0"/>
              </a:spcBef>
              <a:spcAft>
                <a:spcPct val="0"/>
              </a:spcAft>
              <a:defRPr>
                <a:solidFill>
                  <a:schemeClr val="tx1"/>
                </a:solidFill>
                <a:latin typeface="Arial" charset="0"/>
              </a:defRPr>
            </a:lvl9pPr>
          </a:lstStyle>
          <a:p>
            <a:fld id="{B2D10FE5-E277-4CB2-9F27-788CD40251A3}" type="datetime1">
              <a:rPr lang="da-DK" altLang="da-DK" smtClean="0"/>
              <a:pPr/>
              <a:t>25-09-2018</a:t>
            </a:fld>
            <a:endParaRPr lang="da-DK" altLang="da-DK" smtClean="0"/>
          </a:p>
        </p:txBody>
      </p:sp>
      <p:sp>
        <p:nvSpPr>
          <p:cNvPr id="84997" name="Pladsholder til sidefod 4"/>
          <p:cNvSpPr>
            <a:spLocks noGrp="1"/>
          </p:cNvSpPr>
          <p:nvPr>
            <p:ph type="ftr" sz="quarter" idx="4"/>
          </p:nvPr>
        </p:nvSpPr>
        <p:spPr>
          <a:noFill/>
        </p:spPr>
        <p:txBody>
          <a:bodyPr/>
          <a:lstStyle>
            <a:lvl1pPr>
              <a:defRPr>
                <a:solidFill>
                  <a:schemeClr val="tx1"/>
                </a:solidFill>
                <a:latin typeface="Arial" charset="0"/>
              </a:defRPr>
            </a:lvl1pPr>
            <a:lvl2pPr marL="722593" indent="-277920">
              <a:defRPr>
                <a:solidFill>
                  <a:schemeClr val="tx1"/>
                </a:solidFill>
                <a:latin typeface="Arial" charset="0"/>
              </a:defRPr>
            </a:lvl2pPr>
            <a:lvl3pPr marL="1111682" indent="-222336">
              <a:defRPr>
                <a:solidFill>
                  <a:schemeClr val="tx1"/>
                </a:solidFill>
                <a:latin typeface="Arial" charset="0"/>
              </a:defRPr>
            </a:lvl3pPr>
            <a:lvl4pPr marL="1556355" indent="-222336">
              <a:defRPr>
                <a:solidFill>
                  <a:schemeClr val="tx1"/>
                </a:solidFill>
                <a:latin typeface="Arial" charset="0"/>
              </a:defRPr>
            </a:lvl4pPr>
            <a:lvl5pPr marL="2001027" indent="-222336">
              <a:defRPr>
                <a:solidFill>
                  <a:schemeClr val="tx1"/>
                </a:solidFill>
                <a:latin typeface="Arial" charset="0"/>
              </a:defRPr>
            </a:lvl5pPr>
            <a:lvl6pPr marL="2445700" indent="-222336" eaLnBrk="0" fontAlgn="base" hangingPunct="0">
              <a:spcBef>
                <a:spcPct val="0"/>
              </a:spcBef>
              <a:spcAft>
                <a:spcPct val="0"/>
              </a:spcAft>
              <a:defRPr>
                <a:solidFill>
                  <a:schemeClr val="tx1"/>
                </a:solidFill>
                <a:latin typeface="Arial" charset="0"/>
              </a:defRPr>
            </a:lvl6pPr>
            <a:lvl7pPr marL="2890373" indent="-222336" eaLnBrk="0" fontAlgn="base" hangingPunct="0">
              <a:spcBef>
                <a:spcPct val="0"/>
              </a:spcBef>
              <a:spcAft>
                <a:spcPct val="0"/>
              </a:spcAft>
              <a:defRPr>
                <a:solidFill>
                  <a:schemeClr val="tx1"/>
                </a:solidFill>
                <a:latin typeface="Arial" charset="0"/>
              </a:defRPr>
            </a:lvl7pPr>
            <a:lvl8pPr marL="3335045" indent="-222336" eaLnBrk="0" fontAlgn="base" hangingPunct="0">
              <a:spcBef>
                <a:spcPct val="0"/>
              </a:spcBef>
              <a:spcAft>
                <a:spcPct val="0"/>
              </a:spcAft>
              <a:defRPr>
                <a:solidFill>
                  <a:schemeClr val="tx1"/>
                </a:solidFill>
                <a:latin typeface="Arial" charset="0"/>
              </a:defRPr>
            </a:lvl8pPr>
            <a:lvl9pPr marL="3779718" indent="-222336" eaLnBrk="0" fontAlgn="base" hangingPunct="0">
              <a:spcBef>
                <a:spcPct val="0"/>
              </a:spcBef>
              <a:spcAft>
                <a:spcPct val="0"/>
              </a:spcAft>
              <a:defRPr>
                <a:solidFill>
                  <a:schemeClr val="tx1"/>
                </a:solidFill>
                <a:latin typeface="Arial" charset="0"/>
              </a:defRPr>
            </a:lvl9pPr>
          </a:lstStyle>
          <a:p>
            <a:r>
              <a:rPr lang="da-DK" altLang="da-DK" smtClean="0"/>
              <a:t>Ole Togeby: Siger et billede mere end 1000 ord?</a:t>
            </a:r>
          </a:p>
        </p:txBody>
      </p:sp>
      <p:sp>
        <p:nvSpPr>
          <p:cNvPr id="84998" name="Pladsholder til slidenummer 5"/>
          <p:cNvSpPr>
            <a:spLocks noGrp="1"/>
          </p:cNvSpPr>
          <p:nvPr>
            <p:ph type="sldNum" sz="quarter" idx="5"/>
          </p:nvPr>
        </p:nvSpPr>
        <p:spPr>
          <a:noFill/>
        </p:spPr>
        <p:txBody>
          <a:bodyPr/>
          <a:lstStyle>
            <a:lvl1pPr>
              <a:defRPr>
                <a:solidFill>
                  <a:schemeClr val="tx1"/>
                </a:solidFill>
                <a:latin typeface="Arial" charset="0"/>
              </a:defRPr>
            </a:lvl1pPr>
            <a:lvl2pPr marL="722593" indent="-277920">
              <a:defRPr>
                <a:solidFill>
                  <a:schemeClr val="tx1"/>
                </a:solidFill>
                <a:latin typeface="Arial" charset="0"/>
              </a:defRPr>
            </a:lvl2pPr>
            <a:lvl3pPr marL="1111682" indent="-222336">
              <a:defRPr>
                <a:solidFill>
                  <a:schemeClr val="tx1"/>
                </a:solidFill>
                <a:latin typeface="Arial" charset="0"/>
              </a:defRPr>
            </a:lvl3pPr>
            <a:lvl4pPr marL="1556355" indent="-222336">
              <a:defRPr>
                <a:solidFill>
                  <a:schemeClr val="tx1"/>
                </a:solidFill>
                <a:latin typeface="Arial" charset="0"/>
              </a:defRPr>
            </a:lvl4pPr>
            <a:lvl5pPr marL="2001027" indent="-222336">
              <a:defRPr>
                <a:solidFill>
                  <a:schemeClr val="tx1"/>
                </a:solidFill>
                <a:latin typeface="Arial" charset="0"/>
              </a:defRPr>
            </a:lvl5pPr>
            <a:lvl6pPr marL="2445700" indent="-222336" eaLnBrk="0" fontAlgn="base" hangingPunct="0">
              <a:spcBef>
                <a:spcPct val="0"/>
              </a:spcBef>
              <a:spcAft>
                <a:spcPct val="0"/>
              </a:spcAft>
              <a:defRPr>
                <a:solidFill>
                  <a:schemeClr val="tx1"/>
                </a:solidFill>
                <a:latin typeface="Arial" charset="0"/>
              </a:defRPr>
            </a:lvl6pPr>
            <a:lvl7pPr marL="2890373" indent="-222336" eaLnBrk="0" fontAlgn="base" hangingPunct="0">
              <a:spcBef>
                <a:spcPct val="0"/>
              </a:spcBef>
              <a:spcAft>
                <a:spcPct val="0"/>
              </a:spcAft>
              <a:defRPr>
                <a:solidFill>
                  <a:schemeClr val="tx1"/>
                </a:solidFill>
                <a:latin typeface="Arial" charset="0"/>
              </a:defRPr>
            </a:lvl7pPr>
            <a:lvl8pPr marL="3335045" indent="-222336" eaLnBrk="0" fontAlgn="base" hangingPunct="0">
              <a:spcBef>
                <a:spcPct val="0"/>
              </a:spcBef>
              <a:spcAft>
                <a:spcPct val="0"/>
              </a:spcAft>
              <a:defRPr>
                <a:solidFill>
                  <a:schemeClr val="tx1"/>
                </a:solidFill>
                <a:latin typeface="Arial" charset="0"/>
              </a:defRPr>
            </a:lvl8pPr>
            <a:lvl9pPr marL="3779718" indent="-222336" eaLnBrk="0" fontAlgn="base" hangingPunct="0">
              <a:spcBef>
                <a:spcPct val="0"/>
              </a:spcBef>
              <a:spcAft>
                <a:spcPct val="0"/>
              </a:spcAft>
              <a:defRPr>
                <a:solidFill>
                  <a:schemeClr val="tx1"/>
                </a:solidFill>
                <a:latin typeface="Arial" charset="0"/>
              </a:defRPr>
            </a:lvl9pPr>
          </a:lstStyle>
          <a:p>
            <a:fld id="{60697F1F-87AF-42C9-BCBC-69CDCF27F903}" type="slidenum">
              <a:rPr lang="da-DK" altLang="da-DK"/>
              <a:pPr/>
              <a:t>130</a:t>
            </a:fld>
            <a:endParaRPr lang="da-DK" altLang="da-DK"/>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Tegntyper</a:t>
            </a:r>
          </a:p>
        </p:txBody>
      </p:sp>
      <p:sp>
        <p:nvSpPr>
          <p:cNvPr id="5" name="Rectangle 3"/>
          <p:cNvSpPr>
            <a:spLocks noGrp="1" noChangeArrowheads="1"/>
          </p:cNvSpPr>
          <p:nvPr>
            <p:ph type="dt" idx="1"/>
          </p:nvPr>
        </p:nvSpPr>
        <p:spPr>
          <a:ln/>
        </p:spPr>
        <p:txBody>
          <a:bodyPr/>
          <a:lstStyle/>
          <a:p>
            <a:fld id="{CCE224A5-CA4B-4341-8EC3-DC5D5F0EB0F1}"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Ole Togeby: tegntyper</a:t>
            </a:r>
          </a:p>
        </p:txBody>
      </p:sp>
      <p:sp>
        <p:nvSpPr>
          <p:cNvPr id="7" name="Rectangle 7"/>
          <p:cNvSpPr>
            <a:spLocks noGrp="1" noChangeArrowheads="1"/>
          </p:cNvSpPr>
          <p:nvPr>
            <p:ph type="sldNum" sz="quarter" idx="5"/>
          </p:nvPr>
        </p:nvSpPr>
        <p:spPr>
          <a:ln/>
        </p:spPr>
        <p:txBody>
          <a:bodyPr/>
          <a:lstStyle/>
          <a:p>
            <a:fld id="{8D7B7894-2EA2-4AF1-A1A1-00A09F93E716}" type="slidenum">
              <a:rPr lang="da-DK" altLang="da-DK"/>
              <a:pPr/>
              <a:t>133</a:t>
            </a:fld>
            <a:endParaRPr lang="da-DK" altLang="da-DK"/>
          </a:p>
        </p:txBody>
      </p:sp>
      <p:sp>
        <p:nvSpPr>
          <p:cNvPr id="336898" name="Rectangle 2"/>
          <p:cNvSpPr>
            <a:spLocks noGrp="1" noRot="1" noChangeAspect="1" noChangeArrowheads="1" noTextEdit="1"/>
          </p:cNvSpPr>
          <p:nvPr>
            <p:ph type="sldImg"/>
          </p:nvPr>
        </p:nvSpPr>
        <p:spPr>
          <a:xfrm>
            <a:off x="933450" y="749300"/>
            <a:ext cx="4999038" cy="3749675"/>
          </a:xfrm>
          <a:ln/>
        </p:spPr>
      </p:sp>
      <p:sp>
        <p:nvSpPr>
          <p:cNvPr id="336899" name="Rectangle 3"/>
          <p:cNvSpPr>
            <a:spLocks noGrp="1" noChangeArrowheads="1"/>
          </p:cNvSpPr>
          <p:nvPr>
            <p:ph type="body" idx="1"/>
          </p:nvPr>
        </p:nvSpPr>
        <p:spPr>
          <a:xfrm>
            <a:off x="915241" y="4765638"/>
            <a:ext cx="5038726" cy="4453896"/>
          </a:xfrm>
        </p:spPr>
        <p:txBody>
          <a:bodyPr/>
          <a:lstStyle/>
          <a:p>
            <a:endParaRPr lang="da-DK" altLang="da-DK"/>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Mellem Tanken og Referenten er der også en relation; mere eller mindre direkte (som når vi tænker på eller er opmærksomme på en farvet overflade som vi ser), eller indirekte (som når vi ‘tænker på’ eller ‘refererer til’ Napoleon), i hvilket tilfælde der kan være en meget lang kæde af tegnsituationer som træder imellem handlingen og dens referent: ord – historiker – samtidig kilde – øjenvidne – referent (Napoleon).</a:t>
            </a:r>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15</a:t>
            </a:fld>
            <a:endParaRPr lang="da-DK"/>
          </a:p>
        </p:txBody>
      </p:sp>
    </p:spTree>
    <p:extLst>
      <p:ext uri="{BB962C8B-B14F-4D97-AF65-F5344CB8AC3E}">
        <p14:creationId xmlns:p14="http://schemas.microsoft.com/office/powerpoint/2010/main" val="21781236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 de to fundamentale typer af arrangement der anvendes i sproglig aktivitet:  </a:t>
            </a:r>
            <a:r>
              <a:rPr lang="da-DK" i="1" dirty="0"/>
              <a:t>selektion</a:t>
            </a:r>
            <a:r>
              <a:rPr lang="da-DK" dirty="0"/>
              <a:t> og  </a:t>
            </a:r>
            <a:r>
              <a:rPr lang="da-DK" i="1" dirty="0"/>
              <a:t>kombination</a:t>
            </a:r>
            <a:r>
              <a:rPr lang="da-DK" dirty="0"/>
              <a:t>. Hvis "barn" er meddelelsens emne vælger den talende blandt de eksisterende, mere eller mindre ensbetydende substantiver som barn, baby, unge, snothvalp, alle ækvivalente i en vis forstand, og for at kommentere dette emne vælger han et af de semantisk beslægtede verber - sover, snuer, blunder, slumrer. Begge valgte ord kombineres i en kæde. Selektion foretages på basis af ækvivalens, lighed og ulighed, synonymi og antinomi, mens kombination, opbygningen af ordfølgen er baseret på berøring, sammenhæng. </a:t>
            </a:r>
            <a:r>
              <a:rPr lang="da-DK" i="1" dirty="0"/>
              <a:t>Den poetiske funktion projicerer ækvivalensprincippet fra selektionsaksen over på kombinationsaksen</a:t>
            </a:r>
            <a:r>
              <a:rPr lang="da-DK" dirty="0"/>
              <a:t>. Ækvivalens gøres til kædens konstituerende princip. I poesi er en stavelse gjort ækvivalent med enhver anden stavelse i kæden; ordtryk behandles som lig med ordtryk, ikke-tryk med ikke-tryk; (...)</a:t>
            </a:r>
          </a:p>
          <a:p>
            <a:r>
              <a:rPr lang="da-DK" dirty="0"/>
              <a:t>    Det kan indvendes at metasprog gør brug af </a:t>
            </a:r>
            <a:r>
              <a:rPr lang="da-DK" dirty="0" err="1"/>
              <a:t>sekvent</a:t>
            </a:r>
            <a:r>
              <a:rPr lang="da-DK" dirty="0"/>
              <a:t> opstilling af ækvivalente enheder, når det anbringer synonyme udtryk i en subjekt-prædikat-sætning: A = A ("</a:t>
            </a:r>
            <a:r>
              <a:rPr lang="da-DK" i="1" dirty="0"/>
              <a:t>En hoppe er en hunhest</a:t>
            </a:r>
            <a:r>
              <a:rPr lang="da-DK" dirty="0"/>
              <a:t>"). Poesi og metasprog er imidlertid diametrale modsætninger: i metasprog bruges kæden til at danne udtryk for lighed, i poesien bruges udtryk for lighed til at danne kæde</a:t>
            </a:r>
            <a:r>
              <a:rPr lang="da-DK" baseline="30000" dirty="0"/>
              <a:t>1</a:t>
            </a:r>
            <a:r>
              <a:rPr lang="da-DK" dirty="0"/>
              <a:t>. </a:t>
            </a:r>
          </a:p>
          <a:p>
            <a:r>
              <a:rPr lang="da-DK" dirty="0" smtClean="0"/>
              <a:t>1. </a:t>
            </a:r>
            <a:r>
              <a:rPr lang="da-DK" dirty="0" err="1" smtClean="0"/>
              <a:t>Jakobson</a:t>
            </a:r>
            <a:r>
              <a:rPr lang="da-DK" dirty="0" smtClean="0"/>
              <a:t> 1967.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19</a:t>
            </a:fld>
            <a:endParaRPr lang="da-DK"/>
          </a:p>
        </p:txBody>
      </p:sp>
    </p:spTree>
    <p:extLst>
      <p:ext uri="{BB962C8B-B14F-4D97-AF65-F5344CB8AC3E}">
        <p14:creationId xmlns:p14="http://schemas.microsoft.com/office/powerpoint/2010/main" val="2985961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252"/>
            <a:r>
              <a:rPr lang="da-DK" dirty="0"/>
              <a:t> En proposition består af to elementer: et emne (et logisk subjekt) og et omsagn (en </a:t>
            </a:r>
            <a:r>
              <a:rPr lang="da-DK" dirty="0" err="1"/>
              <a:t>prædikation</a:t>
            </a:r>
            <a:r>
              <a:rPr lang="da-DK" dirty="0"/>
              <a:t>, understreget), som både består af endelsen </a:t>
            </a:r>
            <a:r>
              <a:rPr lang="da-DK" i="1" dirty="0"/>
              <a:t>(-)er</a:t>
            </a:r>
            <a:r>
              <a:rPr lang="da-DK" dirty="0"/>
              <a:t> eller kopula </a:t>
            </a:r>
            <a:r>
              <a:rPr lang="da-DK" i="1" dirty="0"/>
              <a:t>er</a:t>
            </a:r>
            <a:r>
              <a:rPr lang="da-DK" dirty="0"/>
              <a:t> og af ordstammen, fx </a:t>
            </a:r>
            <a:r>
              <a:rPr lang="da-DK" i="1" dirty="0"/>
              <a:t>Bjørnen </a:t>
            </a:r>
            <a:r>
              <a:rPr lang="da-DK" i="1" u="sng" dirty="0" err="1"/>
              <a:t>sov-er</a:t>
            </a:r>
            <a:r>
              <a:rPr lang="da-DK" i="1" dirty="0"/>
              <a:t>, Århus </a:t>
            </a:r>
            <a:r>
              <a:rPr lang="da-DK" i="1" u="sng" dirty="0"/>
              <a:t>er en havneby</a:t>
            </a:r>
            <a:r>
              <a:rPr lang="da-DK" dirty="0"/>
              <a:t>, og er enten sand eller falsk (i modsætning til fx en ordre). </a:t>
            </a:r>
            <a:r>
              <a:rPr lang="da-DK" dirty="0" err="1"/>
              <a:t>Peirce</a:t>
            </a:r>
            <a:r>
              <a:rPr lang="da-DK" dirty="0"/>
              <a:t> går ud fra at propositionelle tegn er komplekse tegn der er sammensat af simple tegn (eller hvad man kan kalde tegnelementer), nemlig af subjektet, som er </a:t>
            </a:r>
            <a:r>
              <a:rPr lang="da-DK" dirty="0" err="1"/>
              <a:t>indeksikalt</a:t>
            </a:r>
            <a:r>
              <a:rPr lang="da-DK" dirty="0"/>
              <a:t>, dvs. refererer til det objekt som tegnet står for, og </a:t>
            </a:r>
            <a:r>
              <a:rPr lang="da-DK" dirty="0" err="1"/>
              <a:t>prædikationen</a:t>
            </a:r>
            <a:r>
              <a:rPr lang="da-DK" dirty="0"/>
              <a:t>, som er ikonisk, dvs. giver en beskrivelse af dette objekt, en beskrivelse som kan være sand eller falsk. Man kan også beskrive dette således at tegnet er både </a:t>
            </a:r>
            <a:r>
              <a:rPr lang="da-DK" i="1" dirty="0"/>
              <a:t>denotativt</a:t>
            </a:r>
            <a:r>
              <a:rPr lang="da-DK" dirty="0"/>
              <a:t> og </a:t>
            </a:r>
            <a:r>
              <a:rPr lang="da-DK" i="1" dirty="0"/>
              <a:t>deskriptivt</a:t>
            </a:r>
            <a:r>
              <a:rPr lang="da-DK" dirty="0"/>
              <a:t> om sit sagforhold. </a:t>
            </a:r>
          </a:p>
          <a:p>
            <a:endParaRPr lang="da-DK" dirty="0"/>
          </a:p>
        </p:txBody>
      </p:sp>
      <p:sp>
        <p:nvSpPr>
          <p:cNvPr id="4" name="Pladsholder til sidehoved 3"/>
          <p:cNvSpPr>
            <a:spLocks noGrp="1"/>
          </p:cNvSpPr>
          <p:nvPr>
            <p:ph type="hdr" sz="quarter" idx="10"/>
          </p:nvPr>
        </p:nvSpPr>
        <p:spPr/>
        <p:txBody>
          <a:bodyPr/>
          <a:lstStyle/>
          <a:p>
            <a:pPr>
              <a:defRPr/>
            </a:pPr>
            <a:r>
              <a:rPr lang="da-DK" smtClean="0"/>
              <a:t>Ole Togeby</a:t>
            </a:r>
            <a:endParaRPr lang="da-DK" dirty="0"/>
          </a:p>
        </p:txBody>
      </p:sp>
      <p:sp>
        <p:nvSpPr>
          <p:cNvPr id="5" name="Pladsholder til dato 4"/>
          <p:cNvSpPr>
            <a:spLocks noGrp="1"/>
          </p:cNvSpPr>
          <p:nvPr>
            <p:ph type="dt" idx="11"/>
          </p:nvPr>
        </p:nvSpPr>
        <p:spPr/>
        <p:txBody>
          <a:bodyPr/>
          <a:lstStyle/>
          <a:p>
            <a:pPr>
              <a:defRPr/>
            </a:pPr>
            <a:fld id="{9D943960-9F37-41DD-8331-335842C617E6}" type="datetime1">
              <a:rPr lang="da-DK" smtClean="0"/>
              <a:pPr>
                <a:defRPr/>
              </a:pPr>
              <a:t>25-09-2018</a:t>
            </a:fld>
            <a:endParaRPr lang="da-DK"/>
          </a:p>
        </p:txBody>
      </p:sp>
      <p:sp>
        <p:nvSpPr>
          <p:cNvPr id="6" name="Pladsholder til sidefod 5"/>
          <p:cNvSpPr>
            <a:spLocks noGrp="1"/>
          </p:cNvSpPr>
          <p:nvPr>
            <p:ph type="ftr" sz="quarter" idx="12"/>
          </p:nvPr>
        </p:nvSpPr>
        <p:spPr/>
        <p:txBody>
          <a:bodyPr/>
          <a:lstStyle/>
          <a:p>
            <a:pPr>
              <a:defRPr/>
            </a:pPr>
            <a:r>
              <a:rPr lang="da-DK" smtClean="0"/>
              <a:t>Forudsættelser og underforståelser 2017</a:t>
            </a:r>
            <a:endParaRPr lang="da-DK" dirty="0"/>
          </a:p>
        </p:txBody>
      </p:sp>
      <p:sp>
        <p:nvSpPr>
          <p:cNvPr id="7" name="Pladsholder til diasnummer 6"/>
          <p:cNvSpPr>
            <a:spLocks noGrp="1"/>
          </p:cNvSpPr>
          <p:nvPr>
            <p:ph type="sldNum" sz="quarter" idx="13"/>
          </p:nvPr>
        </p:nvSpPr>
        <p:spPr/>
        <p:txBody>
          <a:bodyPr/>
          <a:lstStyle/>
          <a:p>
            <a:pPr>
              <a:defRPr/>
            </a:pPr>
            <a:fld id="{70453D31-0931-4A23-A7A6-00060A833876}" type="slidenum">
              <a:rPr lang="da-DK" smtClean="0"/>
              <a:pPr>
                <a:defRPr/>
              </a:pPr>
              <a:t>22</a:t>
            </a:fld>
            <a:endParaRPr lang="da-DK"/>
          </a:p>
        </p:txBody>
      </p:sp>
    </p:spTree>
    <p:extLst>
      <p:ext uri="{BB962C8B-B14F-4D97-AF65-F5344CB8AC3E}">
        <p14:creationId xmlns:p14="http://schemas.microsoft.com/office/powerpoint/2010/main" val="2316975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da-DK" altLang="da-DK"/>
              <a:t>Ole Togeby: Udkast til en semiotik</a:t>
            </a:r>
          </a:p>
        </p:txBody>
      </p:sp>
      <p:sp>
        <p:nvSpPr>
          <p:cNvPr id="5" name="Rectangle 3"/>
          <p:cNvSpPr>
            <a:spLocks noGrp="1" noChangeArrowheads="1"/>
          </p:cNvSpPr>
          <p:nvPr>
            <p:ph type="dt" idx="1"/>
          </p:nvPr>
        </p:nvSpPr>
        <p:spPr>
          <a:ln/>
        </p:spPr>
        <p:txBody>
          <a:bodyPr/>
          <a:lstStyle/>
          <a:p>
            <a:fld id="{946D12D2-2A2F-4C0F-A3C0-7659D179F035}" type="datetime1">
              <a:rPr lang="da-DK" altLang="da-DK"/>
              <a:pPr/>
              <a:t>25-09-2018</a:t>
            </a:fld>
            <a:endParaRPr lang="da-DK" altLang="da-DK"/>
          </a:p>
        </p:txBody>
      </p:sp>
      <p:sp>
        <p:nvSpPr>
          <p:cNvPr id="6" name="Rectangle 6"/>
          <p:cNvSpPr>
            <a:spLocks noGrp="1" noChangeArrowheads="1"/>
          </p:cNvSpPr>
          <p:nvPr>
            <p:ph type="ftr" sz="quarter" idx="4"/>
          </p:nvPr>
        </p:nvSpPr>
        <p:spPr>
          <a:ln/>
        </p:spPr>
        <p:txBody>
          <a:bodyPr/>
          <a:lstStyle/>
          <a:p>
            <a:r>
              <a:rPr lang="da-DK" altLang="da-DK"/>
              <a:t>MUDS 11 12.-13.10.06</a:t>
            </a:r>
          </a:p>
        </p:txBody>
      </p:sp>
      <p:sp>
        <p:nvSpPr>
          <p:cNvPr id="7" name="Rectangle 7"/>
          <p:cNvSpPr>
            <a:spLocks noGrp="1" noChangeArrowheads="1"/>
          </p:cNvSpPr>
          <p:nvPr>
            <p:ph type="sldNum" sz="quarter" idx="5"/>
          </p:nvPr>
        </p:nvSpPr>
        <p:spPr>
          <a:ln/>
        </p:spPr>
        <p:txBody>
          <a:bodyPr/>
          <a:lstStyle/>
          <a:p>
            <a:fld id="{C593BD5D-C60D-4D72-8EF4-5FECB0430472}" type="slidenum">
              <a:rPr lang="da-DK" altLang="da-DK"/>
              <a:pPr/>
              <a:t>24</a:t>
            </a:fld>
            <a:endParaRPr lang="da-DK" altLang="da-DK"/>
          </a:p>
        </p:txBody>
      </p:sp>
      <p:sp>
        <p:nvSpPr>
          <p:cNvPr id="358402"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p:txBody>
          <a:bodyPr/>
          <a:lstStyle/>
          <a:p>
            <a:endParaRPr lang="da-DK" altLang="da-DK"/>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a-DK" smtClean="0"/>
              <a:t>Klik for at redigere titeltypografi i masteren</a:t>
            </a:r>
            <a:endParaRPr lang="da-DK"/>
          </a:p>
        </p:txBody>
      </p:sp>
      <p:sp>
        <p:nvSpPr>
          <p:cNvPr id="3" name="Undertitel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smtClean="0"/>
              <a:t>Klik for at redigere undertiteltypografien i masteren</a:t>
            </a:r>
            <a:endParaRPr lang="da-DK"/>
          </a:p>
        </p:txBody>
      </p:sp>
      <p:sp>
        <p:nvSpPr>
          <p:cNvPr id="4" name="Rectangle 5"/>
          <p:cNvSpPr>
            <a:spLocks noGrp="1" noChangeArrowheads="1"/>
          </p:cNvSpPr>
          <p:nvPr>
            <p:ph type="ftr" sz="quarter" idx="10"/>
          </p:nvPr>
        </p:nvSpPr>
        <p:spPr>
          <a:xfrm>
            <a:off x="1547664" y="6165304"/>
            <a:ext cx="2989262" cy="628650"/>
          </a:xfrm>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399223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Klik for at redigere titeltypografi i masteren</a:t>
            </a:r>
            <a:endParaRPr lang="da-DK" dirty="0"/>
          </a:p>
        </p:txBody>
      </p:sp>
      <p:sp>
        <p:nvSpPr>
          <p:cNvPr id="3" name="Pladsholder til indhold 2"/>
          <p:cNvSpPr>
            <a:spLocks noGrp="1"/>
          </p:cNvSpPr>
          <p:nvPr>
            <p:ph idx="1"/>
          </p:nvPr>
        </p:nvSpPr>
        <p:spPr/>
        <p:txBody>
          <a:body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5186114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Pladsholder til indhold 2"/>
          <p:cNvSpPr>
            <a:spLocks noGrp="1"/>
          </p:cNvSpPr>
          <p:nvPr>
            <p:ph sz="half" idx="1"/>
          </p:nvPr>
        </p:nvSpPr>
        <p:spPr>
          <a:xfrm>
            <a:off x="457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half" idx="2"/>
          </p:nvPr>
        </p:nvSpPr>
        <p:spPr>
          <a:xfrm>
            <a:off x="4648200" y="1628775"/>
            <a:ext cx="4038600" cy="3671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smtClean="0"/>
              <a:t>Klik for at redigere typografi i masteren</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6997768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Klik for at redigere titeltypografi i masteren</a:t>
            </a:r>
            <a:endParaRPr lang="da-DK"/>
          </a:p>
        </p:txBody>
      </p:sp>
      <p:sp>
        <p:nvSpPr>
          <p:cNvPr id="3"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6589116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554156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AndClipArt">
  <p:cSld name="Titel, tekst og clipartbillede">
    <p:spTree>
      <p:nvGrpSpPr>
        <p:cNvPr id="1" name=""/>
        <p:cNvGrpSpPr/>
        <p:nvPr/>
      </p:nvGrpSpPr>
      <p:grpSpPr>
        <a:xfrm>
          <a:off x="0" y="0"/>
          <a:ext cx="0" cy="0"/>
          <a:chOff x="0" y="0"/>
          <a:chExt cx="0" cy="0"/>
        </a:xfrm>
      </p:grpSpPr>
      <p:sp>
        <p:nvSpPr>
          <p:cNvPr id="2" name="Titel 1"/>
          <p:cNvSpPr>
            <a:spLocks noGrp="1"/>
          </p:cNvSpPr>
          <p:nvPr>
            <p:ph type="title"/>
          </p:nvPr>
        </p:nvSpPr>
        <p:spPr>
          <a:xfrm>
            <a:off x="457200" y="182563"/>
            <a:ext cx="8226425" cy="1323975"/>
          </a:xfrm>
        </p:spPr>
        <p:txBody>
          <a:bodyPr/>
          <a:lstStyle/>
          <a:p>
            <a:r>
              <a:rPr lang="da-DK" smtClean="0"/>
              <a:t>Klik for at redigere i master</a:t>
            </a:r>
            <a:endParaRPr lang="da-DK"/>
          </a:p>
        </p:txBody>
      </p:sp>
      <p:sp>
        <p:nvSpPr>
          <p:cNvPr id="3" name="Pladsholder til tekst 2"/>
          <p:cNvSpPr>
            <a:spLocks noGrp="1"/>
          </p:cNvSpPr>
          <p:nvPr>
            <p:ph type="body" sz="half" idx="1"/>
          </p:nvPr>
        </p:nvSpPr>
        <p:spPr>
          <a:xfrm>
            <a:off x="457200" y="1628775"/>
            <a:ext cx="4037013" cy="367030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multimedieklip 3"/>
          <p:cNvSpPr>
            <a:spLocks noGrp="1"/>
          </p:cNvSpPr>
          <p:nvPr>
            <p:ph type="clipArt" sz="half" idx="2"/>
          </p:nvPr>
        </p:nvSpPr>
        <p:spPr>
          <a:xfrm>
            <a:off x="4646613" y="1628775"/>
            <a:ext cx="4037012" cy="3670300"/>
          </a:xfrm>
        </p:spPr>
        <p:txBody>
          <a:bodyPr/>
          <a:lstStyle/>
          <a:p>
            <a:endParaRPr lang="da-DK"/>
          </a:p>
        </p:txBody>
      </p:sp>
    </p:spTree>
    <p:extLst>
      <p:ext uri="{BB962C8B-B14F-4D97-AF65-F5344CB8AC3E}">
        <p14:creationId xmlns:p14="http://schemas.microsoft.com/office/powerpoint/2010/main" val="55113013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el, tekst og to indholdsobjekter">
    <p:spTree>
      <p:nvGrpSpPr>
        <p:cNvPr id="1" name=""/>
        <p:cNvGrpSpPr/>
        <p:nvPr/>
      </p:nvGrpSpPr>
      <p:grpSpPr>
        <a:xfrm>
          <a:off x="0" y="0"/>
          <a:ext cx="0" cy="0"/>
          <a:chOff x="0" y="0"/>
          <a:chExt cx="0" cy="0"/>
        </a:xfrm>
      </p:grpSpPr>
      <p:sp>
        <p:nvSpPr>
          <p:cNvPr id="2" name="Titel 1"/>
          <p:cNvSpPr>
            <a:spLocks noGrp="1"/>
          </p:cNvSpPr>
          <p:nvPr>
            <p:ph type="title"/>
          </p:nvPr>
        </p:nvSpPr>
        <p:spPr>
          <a:xfrm>
            <a:off x="457200" y="182563"/>
            <a:ext cx="8226425" cy="1323975"/>
          </a:xfrm>
        </p:spPr>
        <p:txBody>
          <a:bodyPr/>
          <a:lstStyle/>
          <a:p>
            <a:r>
              <a:rPr lang="da-DK" smtClean="0"/>
              <a:t>Klik for at redigere i master</a:t>
            </a:r>
            <a:endParaRPr lang="da-DK"/>
          </a:p>
        </p:txBody>
      </p:sp>
      <p:sp>
        <p:nvSpPr>
          <p:cNvPr id="3" name="Pladsholder til tekst 2"/>
          <p:cNvSpPr>
            <a:spLocks noGrp="1"/>
          </p:cNvSpPr>
          <p:nvPr>
            <p:ph type="body" sz="half" idx="1"/>
          </p:nvPr>
        </p:nvSpPr>
        <p:spPr>
          <a:xfrm>
            <a:off x="457200" y="1628775"/>
            <a:ext cx="4037013" cy="367030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4" name="Pladsholder til indhold 3"/>
          <p:cNvSpPr>
            <a:spLocks noGrp="1"/>
          </p:cNvSpPr>
          <p:nvPr>
            <p:ph sz="quarter" idx="2"/>
          </p:nvPr>
        </p:nvSpPr>
        <p:spPr>
          <a:xfrm>
            <a:off x="4646613" y="1628775"/>
            <a:ext cx="4037012" cy="17589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5" name="Pladsholder til indhold 4"/>
          <p:cNvSpPr>
            <a:spLocks noGrp="1"/>
          </p:cNvSpPr>
          <p:nvPr>
            <p:ph sz="quarter" idx="3"/>
          </p:nvPr>
        </p:nvSpPr>
        <p:spPr>
          <a:xfrm>
            <a:off x="4646613" y="3540125"/>
            <a:ext cx="4037012" cy="1758950"/>
          </a:xfrm>
        </p:spPr>
        <p:txBody>
          <a:bodyPr/>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Tree>
    <p:extLst>
      <p:ext uri="{BB962C8B-B14F-4D97-AF65-F5344CB8AC3E}">
        <p14:creationId xmlns:p14="http://schemas.microsoft.com/office/powerpoint/2010/main" val="131813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Baggrund til PowerPoint-skabeloner kop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0810" y="-27464"/>
            <a:ext cx="10153651" cy="717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a-DK" dirty="0" smtClean="0"/>
              <a:t>Klik for at redigere titeltypografi i masteren</a:t>
            </a:r>
          </a:p>
        </p:txBody>
      </p:sp>
      <p:sp>
        <p:nvSpPr>
          <p:cNvPr id="1028" name="Rectangle 4"/>
          <p:cNvSpPr>
            <a:spLocks noGrp="1" noChangeArrowheads="1"/>
          </p:cNvSpPr>
          <p:nvPr>
            <p:ph type="body" idx="1"/>
          </p:nvPr>
        </p:nvSpPr>
        <p:spPr bwMode="auto">
          <a:xfrm>
            <a:off x="457200" y="1628775"/>
            <a:ext cx="822960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a-DK" dirty="0" smtClean="0"/>
              <a:t>Klik for at redigere teksttypografierne i masteren</a:t>
            </a:r>
          </a:p>
          <a:p>
            <a:pPr lvl="1"/>
            <a:r>
              <a:rPr lang="da-DK" dirty="0" smtClean="0"/>
              <a:t>Andet niveau</a:t>
            </a:r>
          </a:p>
          <a:p>
            <a:pPr lvl="2"/>
            <a:r>
              <a:rPr lang="da-DK" dirty="0" smtClean="0"/>
              <a:t>Tredje niveau</a:t>
            </a:r>
          </a:p>
          <a:p>
            <a:pPr lvl="3"/>
            <a:r>
              <a:rPr lang="da-DK" dirty="0" smtClean="0"/>
              <a:t>Fjerde niveau</a:t>
            </a:r>
          </a:p>
          <a:p>
            <a:pPr lvl="4"/>
            <a:r>
              <a:rPr lang="da-DK" dirty="0" smtClean="0"/>
              <a:t>Femte niveau</a:t>
            </a:r>
          </a:p>
        </p:txBody>
      </p:sp>
      <p:sp>
        <p:nvSpPr>
          <p:cNvPr id="165893" name="Rectangle 5"/>
          <p:cNvSpPr>
            <a:spLocks noGrp="1" noChangeArrowheads="1"/>
          </p:cNvSpPr>
          <p:nvPr>
            <p:ph type="ftr" sz="quarter" idx="3"/>
          </p:nvPr>
        </p:nvSpPr>
        <p:spPr bwMode="auto">
          <a:xfrm>
            <a:off x="1620778" y="6151909"/>
            <a:ext cx="2989262" cy="628650"/>
          </a:xfrm>
          <a:prstGeom prst="rect">
            <a:avLst/>
          </a:prstGeom>
          <a:noFill/>
          <a:ln w="0">
            <a:noFill/>
            <a:miter lim="800000"/>
            <a:headEnd/>
            <a:tailEnd/>
          </a:ln>
          <a:effectLst/>
        </p:spPr>
        <p:txBody>
          <a:bodyPr vert="horz" wrap="square" lIns="91440" tIns="45720" rIns="91440" bIns="45720" numCol="1" anchor="t" anchorCtr="0" compatLnSpc="1">
            <a:prstTxWarp prst="textNoShape">
              <a:avLst/>
            </a:prstTxWarp>
          </a:bodyPr>
          <a:lstStyle>
            <a:lvl1pPr>
              <a:defRPr sz="1200" b="1">
                <a:latin typeface="Futura Medium" pitchFamily="34" charset="0"/>
                <a:ea typeface="+mn-ea"/>
              </a:defRPr>
            </a:lvl1pPr>
          </a:lstStyle>
          <a:p>
            <a:pPr>
              <a:defRPr/>
            </a:pPr>
            <a:r>
              <a:rPr lang="pt-BR" dirty="0" smtClean="0"/>
              <a:t>A A R H U S   U N I V E R S I T E T            Institut for  Kommunikation og Kultur</a:t>
            </a:r>
            <a:endParaRPr lang="da-DK" dirty="0"/>
          </a:p>
        </p:txBody>
      </p:sp>
      <p:pic>
        <p:nvPicPr>
          <p:cNvPr id="1030" name="Picture 6" descr="roedlinje"/>
          <p:cNvPicPr preferRelativeResize="0">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19250" y="6381750"/>
            <a:ext cx="6981825" cy="2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Rectangle 7"/>
          <p:cNvSpPr>
            <a:spLocks noChangeArrowheads="1"/>
          </p:cNvSpPr>
          <p:nvPr userDrawn="1"/>
        </p:nvSpPr>
        <p:spPr bwMode="auto">
          <a:xfrm>
            <a:off x="7956376" y="5877272"/>
            <a:ext cx="4635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fld id="{ABC8B3D4-BF18-4255-AA76-DA6D57162CCF}" type="slidenum">
              <a:rPr lang="da-DK" sz="1200" smtClean="0"/>
              <a:pPr/>
              <a:t>‹nr.›</a:t>
            </a:fld>
            <a:endParaRPr lang="da-DK" dirty="0"/>
          </a:p>
        </p:txBody>
      </p:sp>
      <p:sp>
        <p:nvSpPr>
          <p:cNvPr id="165896" name="Text Box 8"/>
          <p:cNvSpPr txBox="1">
            <a:spLocks noChangeArrowheads="1"/>
          </p:cNvSpPr>
          <p:nvPr userDrawn="1"/>
        </p:nvSpPr>
        <p:spPr bwMode="auto">
          <a:xfrm>
            <a:off x="4716016" y="6453188"/>
            <a:ext cx="4104135" cy="27699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Arial" charset="0"/>
                <a:ea typeface="ＭＳ Ｐゴシック" charset="-128"/>
              </a:defRPr>
            </a:lvl1pPr>
            <a:lvl2pPr marL="37931725" indent="-37474525" eaLnBrk="0" hangingPunct="0">
              <a:defRPr sz="2400">
                <a:solidFill>
                  <a:schemeClr val="tx1"/>
                </a:solidFill>
                <a:latin typeface="Arial" charset="0"/>
                <a:ea typeface="ＭＳ Ｐゴシック" charset="-128"/>
              </a:defRPr>
            </a:lvl2pPr>
            <a:lvl3pPr eaLnBrk="0" hangingPunct="0">
              <a:defRPr sz="2400">
                <a:solidFill>
                  <a:schemeClr val="tx1"/>
                </a:solidFill>
                <a:latin typeface="Arial" charset="0"/>
                <a:ea typeface="ＭＳ Ｐゴシック" charset="-128"/>
              </a:defRPr>
            </a:lvl3pPr>
            <a:lvl4pPr eaLnBrk="0" hangingPunct="0">
              <a:defRPr sz="2400">
                <a:solidFill>
                  <a:schemeClr val="tx1"/>
                </a:solidFill>
                <a:latin typeface="Arial" charset="0"/>
                <a:ea typeface="ＭＳ Ｐゴシック" charset="-128"/>
              </a:defRPr>
            </a:lvl4pPr>
            <a:lvl5pPr eaLnBrk="0" hangingPunct="0">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defRPr/>
            </a:pPr>
            <a:r>
              <a:rPr lang="da-DK" sz="1200" dirty="0" smtClean="0"/>
              <a:t>Ole Togeby 2018: Siger et billede mere end 1000 ord?</a:t>
            </a:r>
            <a:endParaRPr lang="da-DK" sz="1200" i="0" dirty="0" smtClean="0"/>
          </a:p>
        </p:txBody>
      </p:sp>
      <p:sp>
        <p:nvSpPr>
          <p:cNvPr id="2" name="Pladsholder til dato 1"/>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DE57AB-F7D9-408D-B13F-A247CF20FAED}" type="datetimeFigureOut">
              <a:rPr lang="da-DK" smtClean="0"/>
              <a:t>25-09-2018</a:t>
            </a:fld>
            <a:endParaRPr lang="da-DK"/>
          </a:p>
        </p:txBody>
      </p:sp>
      <p:sp>
        <p:nvSpPr>
          <p:cNvPr id="3" name="Pladsholder til diasnummer 2"/>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6B5B66-D1AB-4078-80E2-4F8CC3809483}" type="slidenum">
              <a:rPr lang="da-DK" smtClean="0"/>
              <a:t>‹nr.›</a:t>
            </a:fld>
            <a:endParaRPr lang="da-DK"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6" r:id="rId4"/>
    <p:sldLayoutId id="2147483657" r:id="rId5"/>
    <p:sldLayoutId id="2147483661" r:id="rId6"/>
    <p:sldLayoutId id="2147483662" r:id="rId7"/>
  </p:sldLayoutIdLst>
  <p:timing>
    <p:tnLst>
      <p:par>
        <p:cTn id="1" dur="indefinite" restart="never" nodeType="tmRoot"/>
      </p:par>
    </p:tnLst>
  </p:timing>
  <p:hf sldNum="0" hdr="0" dt="0"/>
  <p:txStyles>
    <p:titleStyle>
      <a:lvl1pPr algn="ctr" rtl="0" eaLnBrk="0" fontAlgn="base" hangingPunct="0">
        <a:spcBef>
          <a:spcPct val="0"/>
        </a:spcBef>
        <a:spcAft>
          <a:spcPct val="0"/>
        </a:spcAft>
        <a:defRPr sz="40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1"/>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1"/>
          </a:solidFill>
          <a:latin typeface="Verdana" pitchFamily="34" charset="0"/>
        </a:defRPr>
      </a:lvl6pPr>
      <a:lvl7pPr marL="914400" algn="ctr" rtl="0" fontAlgn="base">
        <a:spcBef>
          <a:spcPct val="0"/>
        </a:spcBef>
        <a:spcAft>
          <a:spcPct val="0"/>
        </a:spcAft>
        <a:defRPr sz="4000" b="1">
          <a:solidFill>
            <a:schemeClr val="tx1"/>
          </a:solidFill>
          <a:latin typeface="Verdana" pitchFamily="34" charset="0"/>
        </a:defRPr>
      </a:lvl7pPr>
      <a:lvl8pPr marL="1371600" algn="ctr" rtl="0" fontAlgn="base">
        <a:spcBef>
          <a:spcPct val="0"/>
        </a:spcBef>
        <a:spcAft>
          <a:spcPct val="0"/>
        </a:spcAft>
        <a:defRPr sz="4000" b="1">
          <a:solidFill>
            <a:schemeClr val="tx1"/>
          </a:solidFill>
          <a:latin typeface="Verdana" pitchFamily="34" charset="0"/>
        </a:defRPr>
      </a:lvl8pPr>
      <a:lvl9pPr marL="1828800" algn="ctr" rtl="0" fontAlgn="base">
        <a:spcBef>
          <a:spcPct val="0"/>
        </a:spcBef>
        <a:spcAft>
          <a:spcPct val="0"/>
        </a:spcAft>
        <a:defRPr sz="4000" b="1">
          <a:solidFill>
            <a:schemeClr val="tx1"/>
          </a:solidFill>
          <a:latin typeface="Verdana" pitchFamily="34" charset="0"/>
        </a:defRPr>
      </a:lvl9pPr>
    </p:titleStyle>
    <p:bodyStyle>
      <a:lvl1pPr marL="342900" indent="-342900" algn="l" rtl="0" eaLnBrk="0" fontAlgn="base" hangingPunct="0">
        <a:spcBef>
          <a:spcPct val="20000"/>
        </a:spcBef>
        <a:spcAft>
          <a:spcPct val="0"/>
        </a:spcAft>
        <a:buClr>
          <a:srgbClr val="FF0000"/>
        </a:buClr>
        <a:buFont typeface="Wingdings" pitchFamily="2" charset="2"/>
        <a:buChar char="§"/>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FF0000"/>
        </a:buClr>
        <a:buFont typeface="Wingdings" pitchFamily="2" charset="2"/>
        <a:buChar char="§"/>
        <a:defRPr sz="2400">
          <a:solidFill>
            <a:schemeClr val="tx1"/>
          </a:solidFill>
          <a:latin typeface="+mn-lt"/>
          <a:ea typeface="ＭＳ Ｐゴシック" charset="-128"/>
        </a:defRPr>
      </a:lvl2pPr>
      <a:lvl3pPr marL="1143000" indent="-228600" algn="l" rtl="0" eaLnBrk="0" fontAlgn="base" hangingPunct="0">
        <a:spcBef>
          <a:spcPct val="20000"/>
        </a:spcBef>
        <a:spcAft>
          <a:spcPct val="0"/>
        </a:spcAft>
        <a:buClr>
          <a:srgbClr val="FF0000"/>
        </a:buClr>
        <a:buFont typeface="Wingdings" pitchFamily="2" charset="2"/>
        <a:buChar char="§"/>
        <a:defRPr sz="2000">
          <a:solidFill>
            <a:schemeClr val="tx1"/>
          </a:solidFill>
          <a:latin typeface="+mn-lt"/>
          <a:ea typeface="ＭＳ Ｐゴシック" charset="-128"/>
        </a:defRPr>
      </a:lvl3pPr>
      <a:lvl4pPr marL="1600200" indent="-228600" algn="l" rtl="0" eaLnBrk="0" fontAlgn="base" hangingPunct="0">
        <a:spcBef>
          <a:spcPct val="20000"/>
        </a:spcBef>
        <a:spcAft>
          <a:spcPct val="0"/>
        </a:spcAft>
        <a:buClr>
          <a:srgbClr val="FF0000"/>
        </a:buClr>
        <a:buFont typeface="Wingdings" pitchFamily="2" charset="2"/>
        <a:buChar char="§"/>
        <a:defRPr sz="1600">
          <a:solidFill>
            <a:schemeClr val="tx1"/>
          </a:solidFill>
          <a:latin typeface="+mn-lt"/>
          <a:ea typeface="ＭＳ Ｐゴシック" charset="-128"/>
        </a:defRPr>
      </a:lvl4pPr>
      <a:lvl5pPr marL="2057400" indent="-228600" algn="l" rtl="0" eaLnBrk="0" fontAlgn="base" hangingPunct="0">
        <a:spcBef>
          <a:spcPct val="20000"/>
        </a:spcBef>
        <a:spcAft>
          <a:spcPct val="0"/>
        </a:spcAft>
        <a:buClr>
          <a:srgbClr val="FF0000"/>
        </a:buClr>
        <a:buFont typeface="Wingdings" pitchFamily="2" charset="2"/>
        <a:buChar char="§"/>
        <a:defRPr sz="1400">
          <a:solidFill>
            <a:schemeClr val="tx1"/>
          </a:solidFill>
          <a:latin typeface="+mn-lt"/>
          <a:ea typeface="ＭＳ Ｐゴシック" charset="-128"/>
        </a:defRPr>
      </a:lvl5pPr>
      <a:lvl6pPr marL="25146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6pPr>
      <a:lvl7pPr marL="29718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7pPr>
      <a:lvl8pPr marL="34290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8pPr>
      <a:lvl9pPr marL="3886200" indent="-228600" algn="l" rtl="0" fontAlgn="base">
        <a:spcBef>
          <a:spcPct val="20000"/>
        </a:spcBef>
        <a:spcAft>
          <a:spcPct val="0"/>
        </a:spcAft>
        <a:buClr>
          <a:srgbClr val="FF0000"/>
        </a:buClr>
        <a:buFont typeface="Wingdings" pitchFamily="2" charset="2"/>
        <a:buChar char="§"/>
        <a:defRPr sz="1400">
          <a:solidFill>
            <a:schemeClr val="tx1"/>
          </a:solidFill>
          <a:latin typeface="+mn-lt"/>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9.xml"/><Relationship Id="rId1" Type="http://schemas.openxmlformats.org/officeDocument/2006/relationships/slideLayout" Target="../slideLayouts/slideLayout3.xml"/><Relationship Id="rId4" Type="http://schemas.openxmlformats.org/officeDocument/2006/relationships/image" Target="../media/image96.jpeg"/></Relationships>
</file>

<file path=ppt/slides/_rels/slide12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jpg"/><Relationship Id="rId4" Type="http://schemas.openxmlformats.org/officeDocument/2006/relationships/image" Target="../media/image13.wmf"/></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38.png"/><Relationship Id="rId4" Type="http://schemas.openxmlformats.org/officeDocument/2006/relationships/oleObject" Target="../embeddings/oleObject2.bin"/></Relationships>
</file>

<file path=ppt/slides/_rels/slide5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7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62.wmf"/><Relationship Id="rId4" Type="http://schemas.openxmlformats.org/officeDocument/2006/relationships/oleObject" Target="../embeddings/oleObject3.bin"/></Relationships>
</file>

<file path=ppt/slides/_rels/slide7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8.png"/><Relationship Id="rId4" Type="http://schemas.openxmlformats.org/officeDocument/2006/relationships/oleObject" Target="../embeddings/oleObject4.bin"/></Relationships>
</file>

<file path=ppt/slides/_rels/slide8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ctrTitle"/>
          </p:nvPr>
        </p:nvSpPr>
        <p:spPr/>
        <p:txBody>
          <a:bodyPr/>
          <a:lstStyle/>
          <a:p>
            <a:pPr eaLnBrk="1" hangingPunct="1"/>
            <a:r>
              <a:rPr lang="da-DK" sz="3600" dirty="0" smtClean="0"/>
              <a:t>Siger et billede mere end 1000 ord?</a:t>
            </a:r>
            <a:endParaRPr lang="da-DK" sz="3200" dirty="0" smtClean="0"/>
          </a:p>
        </p:txBody>
      </p:sp>
      <p:sp>
        <p:nvSpPr>
          <p:cNvPr id="2052" name="Rectangle 3"/>
          <p:cNvSpPr>
            <a:spLocks noGrp="1" noChangeArrowheads="1"/>
          </p:cNvSpPr>
          <p:nvPr>
            <p:ph type="subTitle" idx="1"/>
          </p:nvPr>
        </p:nvSpPr>
        <p:spPr/>
        <p:txBody>
          <a:bodyPr/>
          <a:lstStyle/>
          <a:p>
            <a:pPr eaLnBrk="1" hangingPunct="1"/>
            <a:r>
              <a:rPr lang="da-DK" dirty="0" smtClean="0"/>
              <a:t>Ole Togeby</a:t>
            </a:r>
          </a:p>
          <a:p>
            <a:pPr eaLnBrk="1" hangingPunct="1"/>
            <a:r>
              <a:rPr lang="da-DK" dirty="0" smtClean="0"/>
              <a:t>Professor emeritus, dr. Phil.  Aarhus Universitet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Saussures forskelle</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3420" y="1495203"/>
            <a:ext cx="7490947" cy="44540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40966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Intuition og ræsonnement</a:t>
            </a:r>
            <a:r>
              <a:rPr lang="da-DK" sz="3200" b="0" dirty="0" smtClean="0"/>
              <a:t/>
            </a:r>
            <a:br>
              <a:rPr lang="da-DK" sz="3200" b="0" dirty="0" smtClean="0"/>
            </a:br>
            <a:r>
              <a:rPr lang="da-DK" sz="3200" b="0" dirty="0" smtClean="0"/>
              <a:t>(tydning og tolkning)</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939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5288" y="1486855"/>
            <a:ext cx="2448272" cy="318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4788024" y="1270501"/>
            <a:ext cx="4176464" cy="1292662"/>
          </a:xfrm>
          <a:prstGeom prst="rect">
            <a:avLst/>
          </a:prstGeom>
          <a:noFill/>
        </p:spPr>
        <p:txBody>
          <a:bodyPr wrap="square" rtlCol="0">
            <a:spAutoFit/>
          </a:bodyPr>
          <a:lstStyle/>
          <a:p>
            <a:r>
              <a:rPr lang="da-DK" sz="6000" b="1" dirty="0" smtClean="0">
                <a:cs typeface="ＭＳ Ｐゴシック" charset="-128"/>
              </a:rPr>
              <a:t>17 </a:t>
            </a:r>
            <a:r>
              <a:rPr lang="da-DK" sz="6000" b="1" dirty="0">
                <a:cs typeface="ＭＳ Ｐゴシック" charset="-128"/>
              </a:rPr>
              <a:t>x 24 =</a:t>
            </a:r>
            <a:endParaRPr lang="da-DK" b="1" dirty="0">
              <a:cs typeface="ＭＳ Ｐゴシック" charset="-128"/>
            </a:endParaRPr>
          </a:p>
          <a:p>
            <a:endParaRPr lang="da-DK" dirty="0"/>
          </a:p>
        </p:txBody>
      </p:sp>
      <p:sp>
        <p:nvSpPr>
          <p:cNvPr id="6" name="Tekstboks 5"/>
          <p:cNvSpPr txBox="1"/>
          <p:nvPr/>
        </p:nvSpPr>
        <p:spPr>
          <a:xfrm>
            <a:off x="5757288" y="2387155"/>
            <a:ext cx="3386712" cy="2862322"/>
          </a:xfrm>
          <a:prstGeom prst="rect">
            <a:avLst/>
          </a:prstGeom>
          <a:noFill/>
        </p:spPr>
        <p:txBody>
          <a:bodyPr wrap="square" rtlCol="0">
            <a:spAutoFit/>
          </a:bodyPr>
          <a:lstStyle/>
          <a:p>
            <a:r>
              <a:rPr lang="da-DK" sz="2000" dirty="0" smtClean="0">
                <a:cs typeface="ＭＳ Ｐゴシック" charset="-128"/>
              </a:rPr>
              <a:t>men </a:t>
            </a:r>
            <a:r>
              <a:rPr lang="da-DK" sz="2000" dirty="0">
                <a:cs typeface="ＭＳ Ｐゴシック" charset="-128"/>
              </a:rPr>
              <a:t>ræsonnementet tager over når intuitionen kommer i vanskeligheder, eller det intuitive forslag ikke er tilfredsstillende, og ræsonnementet ender normalt med at vinde. </a:t>
            </a:r>
            <a:endParaRPr lang="da-DK" sz="2000" dirty="0" smtClean="0">
              <a:cs typeface="ＭＳ Ｐゴシック" charset="-128"/>
            </a:endParaRPr>
          </a:p>
          <a:p>
            <a:r>
              <a:rPr lang="da-DK" sz="2000" dirty="0"/>
              <a:t> </a:t>
            </a:r>
            <a:r>
              <a:rPr lang="da-DK" sz="2000" dirty="0" smtClean="0"/>
              <a:t>Resultatet er </a:t>
            </a:r>
            <a:r>
              <a:rPr lang="da-DK" sz="2000" dirty="0" err="1" smtClean="0"/>
              <a:t>firehundredeogotte</a:t>
            </a:r>
            <a:r>
              <a:rPr lang="da-DK" sz="2000" dirty="0" smtClean="0"/>
              <a:t> </a:t>
            </a:r>
            <a:endParaRPr lang="da-DK" sz="2000" dirty="0"/>
          </a:p>
        </p:txBody>
      </p:sp>
      <p:sp>
        <p:nvSpPr>
          <p:cNvPr id="8" name="Tekstboks 7"/>
          <p:cNvSpPr txBox="1"/>
          <p:nvPr/>
        </p:nvSpPr>
        <p:spPr>
          <a:xfrm>
            <a:off x="3053096" y="2420888"/>
            <a:ext cx="2448272" cy="2031325"/>
          </a:xfrm>
          <a:prstGeom prst="rect">
            <a:avLst/>
          </a:prstGeom>
          <a:noFill/>
        </p:spPr>
        <p:txBody>
          <a:bodyPr wrap="square" rtlCol="0">
            <a:spAutoFit/>
          </a:bodyPr>
          <a:lstStyle/>
          <a:p>
            <a:r>
              <a:rPr lang="da-DK" dirty="0">
                <a:cs typeface="ＭＳ Ｐゴシック" charset="-128"/>
              </a:rPr>
              <a:t>Intuitionen fungerer hele tiden mens vi er vågne og kommer med forslag til forståelse af hvad vi sanser</a:t>
            </a:r>
            <a:r>
              <a:rPr lang="da-DK" dirty="0" smtClean="0">
                <a:cs typeface="ＭＳ Ｐゴシック" charset="-128"/>
              </a:rPr>
              <a:t>,</a:t>
            </a:r>
            <a:endParaRPr lang="da-DK" dirty="0"/>
          </a:p>
          <a:p>
            <a:endParaRPr lang="da-DK" dirty="0"/>
          </a:p>
        </p:txBody>
      </p:sp>
      <p:sp>
        <p:nvSpPr>
          <p:cNvPr id="3" name="Tekstboks 2"/>
          <p:cNvSpPr txBox="1"/>
          <p:nvPr/>
        </p:nvSpPr>
        <p:spPr>
          <a:xfrm>
            <a:off x="395536" y="4725144"/>
            <a:ext cx="5105832" cy="1200329"/>
          </a:xfrm>
          <a:prstGeom prst="rect">
            <a:avLst/>
          </a:prstGeom>
          <a:noFill/>
        </p:spPr>
        <p:txBody>
          <a:bodyPr wrap="square" rtlCol="0">
            <a:spAutoFit/>
          </a:bodyPr>
          <a:lstStyle/>
          <a:p>
            <a:r>
              <a:rPr lang="da-DK" dirty="0" smtClean="0"/>
              <a:t>Læg mærke til at intuitionen er </a:t>
            </a:r>
            <a:r>
              <a:rPr lang="da-DK" dirty="0" err="1" smtClean="0"/>
              <a:t>symptomal</a:t>
            </a:r>
            <a:r>
              <a:rPr lang="da-DK" dirty="0" smtClean="0"/>
              <a:t>-læsning  oppefra og ned, fra helhed til del. </a:t>
            </a:r>
          </a:p>
          <a:p>
            <a:r>
              <a:rPr lang="da-DK" dirty="0" smtClean="0"/>
              <a:t>Ræsonnement er </a:t>
            </a:r>
            <a:r>
              <a:rPr lang="da-DK" dirty="0" err="1" smtClean="0"/>
              <a:t>intentionallæsning</a:t>
            </a:r>
            <a:r>
              <a:rPr lang="da-DK" dirty="0" smtClean="0"/>
              <a:t> nedefra og op, fra del til helhed.</a:t>
            </a:r>
            <a:endParaRPr lang="da-DK" dirty="0"/>
          </a:p>
        </p:txBody>
      </p:sp>
    </p:spTree>
    <p:extLst>
      <p:ext uri="{BB962C8B-B14F-4D97-AF65-F5344CB8AC3E}">
        <p14:creationId xmlns:p14="http://schemas.microsoft.com/office/powerpoint/2010/main" val="42147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p:txBody>
          <a:bodyPr/>
          <a:lstStyle/>
          <a:p>
            <a:r>
              <a:rPr lang="da-DK" altLang="da-DK" sz="3200" b="1" dirty="0" smtClean="0"/>
              <a:t>Intuition og forholdet </a:t>
            </a:r>
            <a:r>
              <a:rPr lang="da-DK" altLang="da-DK" sz="3200" b="1" dirty="0"/>
              <a:t>mellem helhed og del</a:t>
            </a:r>
          </a:p>
        </p:txBody>
      </p:sp>
      <p:sp>
        <p:nvSpPr>
          <p:cNvPr id="278531" name="Rectangle 3"/>
          <p:cNvSpPr>
            <a:spLocks noGrp="1" noChangeArrowheads="1"/>
          </p:cNvSpPr>
          <p:nvPr>
            <p:ph type="body" sz="half" idx="1"/>
          </p:nvPr>
        </p:nvSpPr>
        <p:spPr>
          <a:xfrm>
            <a:off x="457200" y="1628775"/>
            <a:ext cx="4037013" cy="1174750"/>
          </a:xfrm>
        </p:spPr>
        <p:txBody>
          <a:bodyPr/>
          <a:lstStyle/>
          <a:p>
            <a:pPr marL="342900" indent="-342900">
              <a:spcBef>
                <a:spcPct val="20000"/>
              </a:spcBef>
              <a:buClr>
                <a:srgbClr val="000000"/>
              </a:buClr>
              <a:buFont typeface="Times New Roman" pitchFamily="18" charset="0"/>
              <a:buChar char="•"/>
            </a:pPr>
            <a:r>
              <a:rPr lang="da-DK" altLang="da-DK" sz="3200" b="1"/>
              <a:t>Dette kan kategoriseres som to streger.</a:t>
            </a:r>
          </a:p>
        </p:txBody>
      </p:sp>
      <p:sp>
        <p:nvSpPr>
          <p:cNvPr id="278532" name="Freeform 4"/>
          <p:cNvSpPr>
            <a:spLocks/>
          </p:cNvSpPr>
          <p:nvPr/>
        </p:nvSpPr>
        <p:spPr bwMode="auto">
          <a:xfrm>
            <a:off x="5791200" y="2667000"/>
            <a:ext cx="787400" cy="1588"/>
          </a:xfrm>
          <a:custGeom>
            <a:avLst/>
            <a:gdLst>
              <a:gd name="T0" fmla="*/ 0 w 496"/>
              <a:gd name="T1" fmla="*/ 0 h 1"/>
              <a:gd name="T2" fmla="*/ 432 w 496"/>
              <a:gd name="T3" fmla="*/ 0 h 1"/>
              <a:gd name="T4" fmla="*/ 384 w 496"/>
              <a:gd name="T5" fmla="*/ 0 h 1"/>
            </a:gdLst>
            <a:ahLst/>
            <a:cxnLst>
              <a:cxn ang="0">
                <a:pos x="T0" y="T1"/>
              </a:cxn>
              <a:cxn ang="0">
                <a:pos x="T2" y="T3"/>
              </a:cxn>
              <a:cxn ang="0">
                <a:pos x="T4" y="T5"/>
              </a:cxn>
            </a:cxnLst>
            <a:rect l="0" t="0" r="r" b="b"/>
            <a:pathLst>
              <a:path w="496" h="1">
                <a:moveTo>
                  <a:pt x="0" y="0"/>
                </a:moveTo>
                <a:cubicBezTo>
                  <a:pt x="184" y="0"/>
                  <a:pt x="368" y="0"/>
                  <a:pt x="432" y="0"/>
                </a:cubicBezTo>
                <a:cubicBezTo>
                  <a:pt x="496" y="0"/>
                  <a:pt x="440" y="0"/>
                  <a:pt x="38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78533" name="Line 5"/>
          <p:cNvSpPr>
            <a:spLocks noChangeShapeType="1"/>
          </p:cNvSpPr>
          <p:nvPr/>
        </p:nvSpPr>
        <p:spPr bwMode="auto">
          <a:xfrm>
            <a:off x="6934200" y="26670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78534" name="Freeform 6"/>
          <p:cNvSpPr>
            <a:spLocks/>
          </p:cNvSpPr>
          <p:nvPr/>
        </p:nvSpPr>
        <p:spPr bwMode="auto">
          <a:xfrm>
            <a:off x="6019800" y="3810000"/>
            <a:ext cx="1219200" cy="711200"/>
          </a:xfrm>
          <a:custGeom>
            <a:avLst/>
            <a:gdLst>
              <a:gd name="T0" fmla="*/ 0 w 768"/>
              <a:gd name="T1" fmla="*/ 96 h 448"/>
              <a:gd name="T2" fmla="*/ 432 w 768"/>
              <a:gd name="T3" fmla="*/ 432 h 448"/>
              <a:gd name="T4" fmla="*/ 768 w 768"/>
              <a:gd name="T5" fmla="*/ 0 h 448"/>
            </a:gdLst>
            <a:ahLst/>
            <a:cxnLst>
              <a:cxn ang="0">
                <a:pos x="T0" y="T1"/>
              </a:cxn>
              <a:cxn ang="0">
                <a:pos x="T2" y="T3"/>
              </a:cxn>
              <a:cxn ang="0">
                <a:pos x="T4" y="T5"/>
              </a:cxn>
            </a:cxnLst>
            <a:rect l="0" t="0" r="r" b="b"/>
            <a:pathLst>
              <a:path w="768" h="448">
                <a:moveTo>
                  <a:pt x="0" y="96"/>
                </a:moveTo>
                <a:cubicBezTo>
                  <a:pt x="152" y="272"/>
                  <a:pt x="304" y="448"/>
                  <a:pt x="432" y="432"/>
                </a:cubicBezTo>
                <a:cubicBezTo>
                  <a:pt x="560" y="416"/>
                  <a:pt x="712" y="72"/>
                  <a:pt x="76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78535" name="Oval 7"/>
          <p:cNvSpPr>
            <a:spLocks noChangeArrowheads="1"/>
          </p:cNvSpPr>
          <p:nvPr/>
        </p:nvSpPr>
        <p:spPr bwMode="auto">
          <a:xfrm>
            <a:off x="5029200" y="1676400"/>
            <a:ext cx="3429000" cy="3276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278536" name="Line 8"/>
          <p:cNvSpPr>
            <a:spLocks noChangeShapeType="1"/>
          </p:cNvSpPr>
          <p:nvPr/>
        </p:nvSpPr>
        <p:spPr bwMode="auto">
          <a:xfrm>
            <a:off x="6705600" y="30480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78537" name="Text Box 9"/>
          <p:cNvSpPr txBox="1">
            <a:spLocks noChangeArrowheads="1"/>
          </p:cNvSpPr>
          <p:nvPr/>
        </p:nvSpPr>
        <p:spPr bwMode="auto">
          <a:xfrm>
            <a:off x="685800" y="3200400"/>
            <a:ext cx="3886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sz="2800" b="0">
                <a:latin typeface="Times New Roman" pitchFamily="18" charset="0"/>
              </a:rPr>
              <a:t>Men når helheden er tydelig, er det to øjne</a:t>
            </a:r>
          </a:p>
        </p:txBody>
      </p:sp>
    </p:spTree>
    <p:extLst>
      <p:ext uri="{BB962C8B-B14F-4D97-AF65-F5344CB8AC3E}">
        <p14:creationId xmlns:p14="http://schemas.microsoft.com/office/powerpoint/2010/main" val="27457347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78532"/>
                                        </p:tgtEl>
                                        <p:attrNameLst>
                                          <p:attrName>style.visibility</p:attrName>
                                        </p:attrNameLst>
                                      </p:cBhvr>
                                      <p:to>
                                        <p:strVal val="visible"/>
                                      </p:to>
                                    </p:set>
                                    <p:anim calcmode="lin" valueType="num">
                                      <p:cBhvr additive="base">
                                        <p:cTn id="7" dur="500" fill="hold"/>
                                        <p:tgtEl>
                                          <p:spTgt spid="278532"/>
                                        </p:tgtEl>
                                        <p:attrNameLst>
                                          <p:attrName>ppt_x</p:attrName>
                                        </p:attrNameLst>
                                      </p:cBhvr>
                                      <p:tavLst>
                                        <p:tav tm="0">
                                          <p:val>
                                            <p:strVal val="0-#ppt_w/2"/>
                                          </p:val>
                                        </p:tav>
                                        <p:tav tm="100000">
                                          <p:val>
                                            <p:strVal val="#ppt_x"/>
                                          </p:val>
                                        </p:tav>
                                      </p:tavLst>
                                    </p:anim>
                                    <p:anim calcmode="lin" valueType="num">
                                      <p:cBhvr additive="base">
                                        <p:cTn id="8" dur="500" fill="hold"/>
                                        <p:tgtEl>
                                          <p:spTgt spid="27853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8533"/>
                                        </p:tgtEl>
                                        <p:attrNameLst>
                                          <p:attrName>style.visibility</p:attrName>
                                        </p:attrNameLst>
                                      </p:cBhvr>
                                      <p:to>
                                        <p:strVal val="visible"/>
                                      </p:to>
                                    </p:set>
                                    <p:anim calcmode="lin" valueType="num">
                                      <p:cBhvr additive="base">
                                        <p:cTn id="13" dur="500" fill="hold"/>
                                        <p:tgtEl>
                                          <p:spTgt spid="278533"/>
                                        </p:tgtEl>
                                        <p:attrNameLst>
                                          <p:attrName>ppt_x</p:attrName>
                                        </p:attrNameLst>
                                      </p:cBhvr>
                                      <p:tavLst>
                                        <p:tav tm="0">
                                          <p:val>
                                            <p:strVal val="0-#ppt_w/2"/>
                                          </p:val>
                                        </p:tav>
                                        <p:tav tm="100000">
                                          <p:val>
                                            <p:strVal val="#ppt_x"/>
                                          </p:val>
                                        </p:tav>
                                      </p:tavLst>
                                    </p:anim>
                                    <p:anim calcmode="lin" valueType="num">
                                      <p:cBhvr additive="base">
                                        <p:cTn id="14" dur="500" fill="hold"/>
                                        <p:tgtEl>
                                          <p:spTgt spid="27853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78531">
                                            <p:txEl>
                                              <p:pRg st="0" end="0"/>
                                            </p:txEl>
                                          </p:spTgt>
                                        </p:tgtEl>
                                        <p:attrNameLst>
                                          <p:attrName>style.visibility</p:attrName>
                                        </p:attrNameLst>
                                      </p:cBhvr>
                                      <p:to>
                                        <p:strVal val="visible"/>
                                      </p:to>
                                    </p:set>
                                    <p:anim calcmode="lin" valueType="num">
                                      <p:cBhvr additive="base">
                                        <p:cTn id="19" dur="500" fill="hold"/>
                                        <p:tgtEl>
                                          <p:spTgt spid="278531">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78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78536"/>
                                        </p:tgtEl>
                                        <p:attrNameLst>
                                          <p:attrName>style.visibility</p:attrName>
                                        </p:attrNameLst>
                                      </p:cBhvr>
                                      <p:to>
                                        <p:strVal val="visible"/>
                                      </p:to>
                                    </p:set>
                                    <p:anim calcmode="lin" valueType="num">
                                      <p:cBhvr additive="base">
                                        <p:cTn id="25" dur="500" fill="hold"/>
                                        <p:tgtEl>
                                          <p:spTgt spid="278536"/>
                                        </p:tgtEl>
                                        <p:attrNameLst>
                                          <p:attrName>ppt_x</p:attrName>
                                        </p:attrNameLst>
                                      </p:cBhvr>
                                      <p:tavLst>
                                        <p:tav tm="0">
                                          <p:val>
                                            <p:strVal val="1+#ppt_w/2"/>
                                          </p:val>
                                        </p:tav>
                                        <p:tav tm="100000">
                                          <p:val>
                                            <p:strVal val="#ppt_x"/>
                                          </p:val>
                                        </p:tav>
                                      </p:tavLst>
                                    </p:anim>
                                    <p:anim calcmode="lin" valueType="num">
                                      <p:cBhvr additive="base">
                                        <p:cTn id="26" dur="500" fill="hold"/>
                                        <p:tgtEl>
                                          <p:spTgt spid="27853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4" presetClass="entr" presetSubtype="16" fill="hold" grpId="0" nodeType="clickEffect">
                                  <p:stCondLst>
                                    <p:cond delay="0"/>
                                  </p:stCondLst>
                                  <p:childTnLst>
                                    <p:set>
                                      <p:cBhvr>
                                        <p:cTn id="30" dur="1" fill="hold">
                                          <p:stCondLst>
                                            <p:cond delay="0"/>
                                          </p:stCondLst>
                                        </p:cTn>
                                        <p:tgtEl>
                                          <p:spTgt spid="278534"/>
                                        </p:tgtEl>
                                        <p:attrNameLst>
                                          <p:attrName>style.visibility</p:attrName>
                                        </p:attrNameLst>
                                      </p:cBhvr>
                                      <p:to>
                                        <p:strVal val="visible"/>
                                      </p:to>
                                    </p:set>
                                    <p:animEffect transition="in" filter="box(in)">
                                      <p:cBhvr>
                                        <p:cTn id="31" dur="500"/>
                                        <p:tgtEl>
                                          <p:spTgt spid="27853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4" presetClass="entr" presetSubtype="16" fill="hold" grpId="0" nodeType="clickEffect">
                                  <p:stCondLst>
                                    <p:cond delay="0"/>
                                  </p:stCondLst>
                                  <p:childTnLst>
                                    <p:set>
                                      <p:cBhvr>
                                        <p:cTn id="35" dur="1" fill="hold">
                                          <p:stCondLst>
                                            <p:cond delay="0"/>
                                          </p:stCondLst>
                                        </p:cTn>
                                        <p:tgtEl>
                                          <p:spTgt spid="278535"/>
                                        </p:tgtEl>
                                        <p:attrNameLst>
                                          <p:attrName>style.visibility</p:attrName>
                                        </p:attrNameLst>
                                      </p:cBhvr>
                                      <p:to>
                                        <p:strVal val="visible"/>
                                      </p:to>
                                    </p:set>
                                    <p:animEffect transition="in" filter="box(in)">
                                      <p:cBhvr>
                                        <p:cTn id="36" dur="500"/>
                                        <p:tgtEl>
                                          <p:spTgt spid="278535"/>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 presetClass="entr" presetSubtype="16" fill="hold" grpId="0" nodeType="clickEffect">
                                  <p:stCondLst>
                                    <p:cond delay="0"/>
                                  </p:stCondLst>
                                  <p:childTnLst>
                                    <p:set>
                                      <p:cBhvr>
                                        <p:cTn id="40" dur="1" fill="hold">
                                          <p:stCondLst>
                                            <p:cond delay="0"/>
                                          </p:stCondLst>
                                        </p:cTn>
                                        <p:tgtEl>
                                          <p:spTgt spid="278537"/>
                                        </p:tgtEl>
                                        <p:attrNameLst>
                                          <p:attrName>style.visibility</p:attrName>
                                        </p:attrNameLst>
                                      </p:cBhvr>
                                      <p:to>
                                        <p:strVal val="visible"/>
                                      </p:to>
                                    </p:set>
                                    <p:animEffect transition="in" filter="box(in)">
                                      <p:cBhvr>
                                        <p:cTn id="41" dur="500"/>
                                        <p:tgtEl>
                                          <p:spTgt spid="278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31" grpId="0" build="p" autoUpdateAnimBg="0"/>
      <p:bldP spid="278532" grpId="0" animBg="1"/>
      <p:bldP spid="278533" grpId="0" animBg="1"/>
      <p:bldP spid="278534" grpId="0" animBg="1"/>
      <p:bldP spid="278535" grpId="0" animBg="1"/>
      <p:bldP spid="278536" grpId="0" animBg="1"/>
      <p:bldP spid="278537" grpId="0" autoUpdateAnimBg="0"/>
    </p:bld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p:txBody>
          <a:bodyPr/>
          <a:lstStyle/>
          <a:p>
            <a:r>
              <a:rPr lang="da-DK" altLang="da-DK" sz="3200" b="1"/>
              <a:t>Forholdet mellem helhed og del</a:t>
            </a:r>
          </a:p>
        </p:txBody>
      </p:sp>
      <p:sp>
        <p:nvSpPr>
          <p:cNvPr id="280579" name="Rectangle 3"/>
          <p:cNvSpPr>
            <a:spLocks noGrp="1" noChangeArrowheads="1"/>
          </p:cNvSpPr>
          <p:nvPr>
            <p:ph type="body" sz="half" idx="1"/>
          </p:nvPr>
        </p:nvSpPr>
        <p:spPr>
          <a:xfrm>
            <a:off x="457200" y="1628775"/>
            <a:ext cx="4037013" cy="1174750"/>
          </a:xfrm>
        </p:spPr>
        <p:txBody>
          <a:bodyPr/>
          <a:lstStyle/>
          <a:p>
            <a:pPr marL="342900" indent="-342900">
              <a:lnSpc>
                <a:spcPct val="90000"/>
              </a:lnSpc>
              <a:spcBef>
                <a:spcPct val="20000"/>
              </a:spcBef>
              <a:buClr>
                <a:srgbClr val="000000"/>
              </a:buClr>
              <a:buFont typeface="Times New Roman" pitchFamily="18" charset="0"/>
              <a:buChar char="•"/>
            </a:pPr>
            <a:r>
              <a:rPr lang="da-DK" altLang="da-DK" sz="3600" dirty="0"/>
              <a:t>Og hvis helheden bliver en anden, bliver de to streger pludselig to sure øjne i stedet for to glade øjne.</a:t>
            </a:r>
          </a:p>
        </p:txBody>
      </p:sp>
      <p:sp>
        <p:nvSpPr>
          <p:cNvPr id="280580" name="Freeform 4"/>
          <p:cNvSpPr>
            <a:spLocks/>
          </p:cNvSpPr>
          <p:nvPr/>
        </p:nvSpPr>
        <p:spPr bwMode="auto">
          <a:xfrm>
            <a:off x="5791200" y="2667000"/>
            <a:ext cx="787400" cy="1588"/>
          </a:xfrm>
          <a:custGeom>
            <a:avLst/>
            <a:gdLst>
              <a:gd name="T0" fmla="*/ 0 w 496"/>
              <a:gd name="T1" fmla="*/ 0 h 1"/>
              <a:gd name="T2" fmla="*/ 432 w 496"/>
              <a:gd name="T3" fmla="*/ 0 h 1"/>
              <a:gd name="T4" fmla="*/ 384 w 496"/>
              <a:gd name="T5" fmla="*/ 0 h 1"/>
            </a:gdLst>
            <a:ahLst/>
            <a:cxnLst>
              <a:cxn ang="0">
                <a:pos x="T0" y="T1"/>
              </a:cxn>
              <a:cxn ang="0">
                <a:pos x="T2" y="T3"/>
              </a:cxn>
              <a:cxn ang="0">
                <a:pos x="T4" y="T5"/>
              </a:cxn>
            </a:cxnLst>
            <a:rect l="0" t="0" r="r" b="b"/>
            <a:pathLst>
              <a:path w="496" h="1">
                <a:moveTo>
                  <a:pt x="0" y="0"/>
                </a:moveTo>
                <a:cubicBezTo>
                  <a:pt x="184" y="0"/>
                  <a:pt x="368" y="0"/>
                  <a:pt x="432" y="0"/>
                </a:cubicBezTo>
                <a:cubicBezTo>
                  <a:pt x="496" y="0"/>
                  <a:pt x="440" y="0"/>
                  <a:pt x="384"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80581" name="Line 5"/>
          <p:cNvSpPr>
            <a:spLocks noChangeShapeType="1"/>
          </p:cNvSpPr>
          <p:nvPr/>
        </p:nvSpPr>
        <p:spPr bwMode="auto">
          <a:xfrm>
            <a:off x="6934200" y="2667000"/>
            <a:ext cx="685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80582" name="Freeform 6"/>
          <p:cNvSpPr>
            <a:spLocks/>
          </p:cNvSpPr>
          <p:nvPr/>
        </p:nvSpPr>
        <p:spPr bwMode="auto">
          <a:xfrm rot="11371956">
            <a:off x="6019800" y="3810000"/>
            <a:ext cx="1219200" cy="711200"/>
          </a:xfrm>
          <a:custGeom>
            <a:avLst/>
            <a:gdLst>
              <a:gd name="T0" fmla="*/ 0 w 768"/>
              <a:gd name="T1" fmla="*/ 96 h 448"/>
              <a:gd name="T2" fmla="*/ 432 w 768"/>
              <a:gd name="T3" fmla="*/ 432 h 448"/>
              <a:gd name="T4" fmla="*/ 768 w 768"/>
              <a:gd name="T5" fmla="*/ 0 h 448"/>
            </a:gdLst>
            <a:ahLst/>
            <a:cxnLst>
              <a:cxn ang="0">
                <a:pos x="T0" y="T1"/>
              </a:cxn>
              <a:cxn ang="0">
                <a:pos x="T2" y="T3"/>
              </a:cxn>
              <a:cxn ang="0">
                <a:pos x="T4" y="T5"/>
              </a:cxn>
            </a:cxnLst>
            <a:rect l="0" t="0" r="r" b="b"/>
            <a:pathLst>
              <a:path w="768" h="448">
                <a:moveTo>
                  <a:pt x="0" y="96"/>
                </a:moveTo>
                <a:cubicBezTo>
                  <a:pt x="152" y="272"/>
                  <a:pt x="304" y="448"/>
                  <a:pt x="432" y="432"/>
                </a:cubicBezTo>
                <a:cubicBezTo>
                  <a:pt x="560" y="416"/>
                  <a:pt x="712" y="72"/>
                  <a:pt x="768"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80583" name="Oval 7"/>
          <p:cNvSpPr>
            <a:spLocks noChangeArrowheads="1"/>
          </p:cNvSpPr>
          <p:nvPr/>
        </p:nvSpPr>
        <p:spPr bwMode="auto">
          <a:xfrm>
            <a:off x="5029200" y="1676400"/>
            <a:ext cx="3429000" cy="3276600"/>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da-DK"/>
          </a:p>
        </p:txBody>
      </p:sp>
      <p:sp>
        <p:nvSpPr>
          <p:cNvPr id="280584" name="Line 8"/>
          <p:cNvSpPr>
            <a:spLocks noChangeShapeType="1"/>
          </p:cNvSpPr>
          <p:nvPr/>
        </p:nvSpPr>
        <p:spPr bwMode="auto">
          <a:xfrm>
            <a:off x="6705600" y="3048000"/>
            <a:ext cx="0" cy="457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Tree>
    <p:extLst>
      <p:ext uri="{BB962C8B-B14F-4D97-AF65-F5344CB8AC3E}">
        <p14:creationId xmlns:p14="http://schemas.microsoft.com/office/powerpoint/2010/main" val="2499795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0579">
                                            <p:txEl>
                                              <p:pRg st="0" end="0"/>
                                            </p:txEl>
                                          </p:spTgt>
                                        </p:tgtEl>
                                        <p:attrNameLst>
                                          <p:attrName>style.visibility</p:attrName>
                                        </p:attrNameLst>
                                      </p:cBhvr>
                                      <p:to>
                                        <p:strVal val="visible"/>
                                      </p:to>
                                    </p:set>
                                    <p:anim calcmode="lin" valueType="num">
                                      <p:cBhvr additive="base">
                                        <p:cTn id="7" dur="500" fill="hold"/>
                                        <p:tgtEl>
                                          <p:spTgt spid="2805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057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79" grpId="0" build="p"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Prisstigninger i 3. kvartal</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65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23728" y="1484784"/>
            <a:ext cx="5400600" cy="4339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972760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Prisstigninger i 3. kvartal</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75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11760" y="1628800"/>
            <a:ext cx="5472608" cy="43514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96801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Pytagoras</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86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1828571" cy="164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6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776" y="1753177"/>
            <a:ext cx="6061009" cy="4052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813461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336085" y="413792"/>
            <a:ext cx="8229600" cy="1143000"/>
          </a:xfrm>
        </p:spPr>
        <p:txBody>
          <a:bodyPr/>
          <a:lstStyle/>
          <a:p>
            <a:r>
              <a:rPr lang="da-DK" dirty="0" smtClean="0"/>
              <a:t>Pytagoras 2</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96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34943" y="2564904"/>
            <a:ext cx="6689691" cy="3252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56792"/>
            <a:ext cx="1828571" cy="1647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40180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Sandhed, relevans og gennemskuelighed</a:t>
            </a:r>
            <a:endParaRPr lang="da-DK" dirty="0"/>
          </a:p>
        </p:txBody>
      </p:sp>
      <p:sp>
        <p:nvSpPr>
          <p:cNvPr id="3" name="Pladsholder til indhold 2"/>
          <p:cNvSpPr>
            <a:spLocks noGrp="1"/>
          </p:cNvSpPr>
          <p:nvPr>
            <p:ph idx="1"/>
          </p:nvPr>
        </p:nvSpPr>
        <p:spPr/>
        <p:txBody>
          <a:bodyPr/>
          <a:lstStyle/>
          <a:p>
            <a:r>
              <a:rPr lang="da-DK" sz="2400" kern="1200" dirty="0">
                <a:latin typeface="Arial" charset="0"/>
              </a:rPr>
              <a:t>1.	</a:t>
            </a:r>
            <a:r>
              <a:rPr lang="da-DK" sz="2400" kern="1200" dirty="0" err="1">
                <a:latin typeface="Arial" charset="0"/>
              </a:rPr>
              <a:t>Informativitet</a:t>
            </a:r>
            <a:r>
              <a:rPr lang="da-DK" sz="2400" kern="1200" dirty="0">
                <a:latin typeface="Arial" charset="0"/>
              </a:rPr>
              <a:t> (kvantitet): </a:t>
            </a:r>
          </a:p>
          <a:p>
            <a:pPr lvl="2"/>
            <a:r>
              <a:rPr lang="da-DK" sz="1600" kern="1200" dirty="0">
                <a:latin typeface="Arial" charset="0"/>
              </a:rPr>
              <a:t>a. Lav dit bidrag så informativt som nødvendigt for det aktuelle formål med samtalen! </a:t>
            </a:r>
          </a:p>
          <a:p>
            <a:pPr lvl="2"/>
            <a:r>
              <a:rPr lang="da-DK" sz="1600" kern="1200" dirty="0">
                <a:latin typeface="Arial" charset="0"/>
              </a:rPr>
              <a:t>b. Lav ikke dit bidrag mere informativt end nødvendigt!</a:t>
            </a:r>
          </a:p>
          <a:p>
            <a:r>
              <a:rPr lang="da-DK" sz="2400" kern="1200" dirty="0">
                <a:latin typeface="Arial" charset="0"/>
              </a:rPr>
              <a:t>2.	Sandhed (kvalitet): </a:t>
            </a:r>
          </a:p>
          <a:p>
            <a:pPr lvl="2"/>
            <a:r>
              <a:rPr lang="da-DK" sz="1600" kern="1200" dirty="0" smtClean="0">
                <a:latin typeface="Arial" charset="0"/>
              </a:rPr>
              <a:t>a</a:t>
            </a:r>
            <a:r>
              <a:rPr lang="da-DK" sz="1600" kern="1200" dirty="0">
                <a:latin typeface="Arial" charset="0"/>
              </a:rPr>
              <a:t>. Sig ikke hvad du tror er usandt! </a:t>
            </a:r>
            <a:endParaRPr lang="da-DK" sz="1600" kern="1200" dirty="0" smtClean="0">
              <a:latin typeface="Arial" charset="0"/>
            </a:endParaRPr>
          </a:p>
          <a:p>
            <a:pPr lvl="2"/>
            <a:r>
              <a:rPr lang="da-DK" sz="1600" kern="1200" dirty="0" smtClean="0">
                <a:latin typeface="Arial" charset="0"/>
              </a:rPr>
              <a:t>b</a:t>
            </a:r>
            <a:r>
              <a:rPr lang="da-DK" sz="1600" kern="1200" dirty="0">
                <a:latin typeface="Arial" charset="0"/>
              </a:rPr>
              <a:t>. Sig ikke noget som du mangler passende evidens for! </a:t>
            </a:r>
          </a:p>
          <a:p>
            <a:r>
              <a:rPr lang="da-DK" sz="2400" kern="1200" dirty="0">
                <a:latin typeface="Arial" charset="0"/>
              </a:rPr>
              <a:t>3.	Relevans (relation): Vær relevant (dvs. sig kun noget som har relation til samtalens aktuelle emne)!</a:t>
            </a:r>
          </a:p>
          <a:p>
            <a:r>
              <a:rPr lang="da-DK" sz="2400" kern="1200" dirty="0">
                <a:latin typeface="Arial" charset="0"/>
              </a:rPr>
              <a:t>4.	Orden (måde): </a:t>
            </a:r>
          </a:p>
          <a:p>
            <a:pPr lvl="2"/>
            <a:r>
              <a:rPr lang="da-DK" sz="1600" kern="1200" dirty="0" smtClean="0">
                <a:latin typeface="Arial" charset="0"/>
              </a:rPr>
              <a:t>a</a:t>
            </a:r>
            <a:r>
              <a:rPr lang="da-DK" sz="1600" kern="1200" dirty="0">
                <a:latin typeface="Arial" charset="0"/>
              </a:rPr>
              <a:t>. Undgå uklarheder i udtrykket! </a:t>
            </a:r>
          </a:p>
          <a:p>
            <a:pPr lvl="2"/>
            <a:r>
              <a:rPr lang="da-DK" sz="1600" kern="1200" dirty="0">
                <a:latin typeface="Arial" charset="0"/>
              </a:rPr>
              <a:t>b. Undgå flertydigheder! </a:t>
            </a:r>
          </a:p>
          <a:p>
            <a:pPr lvl="2"/>
            <a:r>
              <a:rPr lang="da-DK" sz="1600" kern="1200" dirty="0">
                <a:latin typeface="Arial" charset="0"/>
              </a:rPr>
              <a:t>c. Vær kortfattet, undgår unødvendig ordrighed! </a:t>
            </a:r>
          </a:p>
          <a:p>
            <a:pPr lvl="2"/>
            <a:r>
              <a:rPr lang="da-DK" sz="1600" kern="1200" dirty="0">
                <a:latin typeface="Arial" charset="0"/>
              </a:rPr>
              <a:t>d. Hold orden i teksten!</a:t>
            </a:r>
          </a:p>
          <a:p>
            <a:endParaRPr lang="da-DK" kern="1200" dirty="0">
              <a:latin typeface="Arial" charset="0"/>
            </a:endParaRPr>
          </a:p>
          <a:p>
            <a:pPr marL="0" indent="0">
              <a:buNone/>
            </a:pPr>
            <a:r>
              <a:rPr lang="da-DK" dirty="0" smtClean="0"/>
              <a:t>  </a:t>
            </a:r>
            <a:endParaRPr lang="da-DK" dirty="0"/>
          </a:p>
          <a:p>
            <a:endParaRPr lang="da-DK" dirty="0"/>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20225944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Pladsholder til sidefod 3"/>
          <p:cNvSpPr>
            <a:spLocks noGrp="1"/>
          </p:cNvSpPr>
          <p:nvPr>
            <p:ph type="ftr" sz="quarter" idx="10"/>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pt-BR" smtClean="0">
                <a:latin typeface="Futura Medium" pitchFamily="34" charset="0"/>
              </a:rPr>
              <a:t>A A R H U S   U N I V E R S I T E T            Institut for  Kommunikation og Kultur</a:t>
            </a:r>
            <a:endParaRPr lang="da-DK" smtClean="0">
              <a:latin typeface="Futura Medium" pitchFamily="34" charset="0"/>
            </a:endParaRPr>
          </a:p>
        </p:txBody>
      </p:sp>
      <p:sp>
        <p:nvSpPr>
          <p:cNvPr id="63491" name="Rectangle 2"/>
          <p:cNvSpPr>
            <a:spLocks noGrp="1" noChangeArrowheads="1"/>
          </p:cNvSpPr>
          <p:nvPr>
            <p:ph type="title"/>
          </p:nvPr>
        </p:nvSpPr>
        <p:spPr/>
        <p:txBody>
          <a:bodyPr/>
          <a:lstStyle/>
          <a:p>
            <a:pPr eaLnBrk="1" hangingPunct="1"/>
            <a:r>
              <a:rPr lang="da-DK" sz="3600" dirty="0" smtClean="0"/>
              <a:t>Tolkning er at finde relevansen af det som er tydet</a:t>
            </a:r>
            <a:r>
              <a:rPr lang="da-DK" dirty="0" smtClean="0"/>
              <a:t>	</a:t>
            </a:r>
          </a:p>
        </p:txBody>
      </p:sp>
      <p:sp>
        <p:nvSpPr>
          <p:cNvPr id="418819" name="Rectangle 3"/>
          <p:cNvSpPr>
            <a:spLocks noGrp="1" noChangeArrowheads="1"/>
          </p:cNvSpPr>
          <p:nvPr>
            <p:ph type="body" idx="1"/>
          </p:nvPr>
        </p:nvSpPr>
        <p:spPr/>
        <p:txBody>
          <a:bodyPr/>
          <a:lstStyle/>
          <a:p>
            <a:pPr eaLnBrk="1" hangingPunct="1">
              <a:lnSpc>
                <a:spcPct val="90000"/>
              </a:lnSpc>
            </a:pPr>
            <a:r>
              <a:rPr lang="da-DK" dirty="0" err="1" smtClean="0"/>
              <a:t>Grices</a:t>
            </a:r>
            <a:r>
              <a:rPr lang="da-DK" dirty="0" smtClean="0"/>
              <a:t> maksime: </a:t>
            </a:r>
          </a:p>
          <a:p>
            <a:pPr eaLnBrk="1" hangingPunct="1">
              <a:lnSpc>
                <a:spcPct val="90000"/>
              </a:lnSpc>
            </a:pPr>
            <a:endParaRPr lang="da-DK" dirty="0" smtClean="0"/>
          </a:p>
          <a:p>
            <a:pPr eaLnBrk="1" hangingPunct="1">
              <a:lnSpc>
                <a:spcPct val="90000"/>
              </a:lnSpc>
            </a:pPr>
            <a:r>
              <a:rPr lang="da-DK" dirty="0" smtClean="0"/>
              <a:t>Vær relevant! </a:t>
            </a:r>
          </a:p>
          <a:p>
            <a:pPr lvl="1" eaLnBrk="1" hangingPunct="1">
              <a:lnSpc>
                <a:spcPct val="90000"/>
              </a:lnSpc>
            </a:pPr>
            <a:r>
              <a:rPr lang="da-DK" dirty="0" smtClean="0"/>
              <a:t>Sig kun noget som adressaterne kan bruge til noget i konteksten og i situationen</a:t>
            </a:r>
          </a:p>
          <a:p>
            <a:pPr lvl="2" eaLnBrk="1" hangingPunct="1">
              <a:lnSpc>
                <a:spcPct val="90000"/>
              </a:lnSpc>
            </a:pPr>
            <a:r>
              <a:rPr lang="da-DK" dirty="0" smtClean="0"/>
              <a:t>Gør dit indlæg så informativt som krævet for det givne formål med samtalen!</a:t>
            </a:r>
          </a:p>
          <a:p>
            <a:pPr lvl="2" eaLnBrk="1" hangingPunct="1">
              <a:lnSpc>
                <a:spcPct val="90000"/>
              </a:lnSpc>
            </a:pPr>
            <a:r>
              <a:rPr lang="da-DK" dirty="0" smtClean="0"/>
              <a:t>Gør ikke dit indlæg mere informativt end krævet for det givne formål med samtalen!</a:t>
            </a:r>
          </a:p>
          <a:p>
            <a:pPr lvl="4" eaLnBrk="1" hangingPunct="1">
              <a:lnSpc>
                <a:spcPct val="90000"/>
              </a:lnSpc>
            </a:pPr>
            <a:r>
              <a:rPr lang="da-DK" sz="1600" dirty="0" err="1" smtClean="0"/>
              <a:t>Grice</a:t>
            </a:r>
            <a:r>
              <a:rPr lang="da-DK" sz="1600" dirty="0" smtClean="0"/>
              <a:t>, H. P. (1967) 1975. “</a:t>
            </a:r>
            <a:r>
              <a:rPr lang="da-DK" sz="1600" dirty="0" err="1" smtClean="0"/>
              <a:t>Logic</a:t>
            </a:r>
            <a:r>
              <a:rPr lang="da-DK" sz="1600" dirty="0" smtClean="0"/>
              <a:t> and </a:t>
            </a:r>
            <a:r>
              <a:rPr lang="da-DK" sz="1600" dirty="0" err="1" smtClean="0"/>
              <a:t>conversation</a:t>
            </a:r>
            <a:r>
              <a:rPr lang="da-DK" sz="1600" dirty="0" smtClean="0"/>
              <a:t>”</a:t>
            </a:r>
          </a:p>
        </p:txBody>
      </p:sp>
    </p:spTree>
    <p:extLst>
      <p:ext uri="{BB962C8B-B14F-4D97-AF65-F5344CB8AC3E}">
        <p14:creationId xmlns:p14="http://schemas.microsoft.com/office/powerpoint/2010/main" val="3031723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418819">
                                            <p:txEl>
                                              <p:pRg st="4" end="4"/>
                                            </p:txEl>
                                          </p:spTgt>
                                        </p:tgtEl>
                                        <p:attrNameLst>
                                          <p:attrName>style.visibility</p:attrName>
                                        </p:attrNameLst>
                                      </p:cBhvr>
                                      <p:to>
                                        <p:strVal val="visible"/>
                                      </p:to>
                                    </p:set>
                                    <p:animEffect transition="in" filter="box(in)">
                                      <p:cBhvr>
                                        <p:cTn id="7" dur="500"/>
                                        <p:tgtEl>
                                          <p:spTgt spid="418819">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18819">
                                            <p:txEl>
                                              <p:pRg st="5" end="5"/>
                                            </p:txEl>
                                          </p:spTgt>
                                        </p:tgtEl>
                                        <p:attrNameLst>
                                          <p:attrName>style.visibility</p:attrName>
                                        </p:attrNameLst>
                                      </p:cBhvr>
                                      <p:to>
                                        <p:strVal val="visible"/>
                                      </p:to>
                                    </p:set>
                                    <p:animEffect transition="in" filter="box(in)">
                                      <p:cBhvr>
                                        <p:cTn id="12" dur="500"/>
                                        <p:tgtEl>
                                          <p:spTgt spid="418819">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418819">
                                            <p:txEl>
                                              <p:pRg st="6" end="6"/>
                                            </p:txEl>
                                          </p:spTgt>
                                        </p:tgtEl>
                                        <p:attrNameLst>
                                          <p:attrName>style.visibility</p:attrName>
                                        </p:attrNameLst>
                                      </p:cBhvr>
                                      <p:to>
                                        <p:strVal val="visible"/>
                                      </p:to>
                                    </p:set>
                                    <p:animEffect transition="in" filter="box(in)">
                                      <p:cBhvr>
                                        <p:cTn id="17" dur="500"/>
                                        <p:tgtEl>
                                          <p:spTgt spid="41881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information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96752"/>
            <a:ext cx="8346880" cy="2408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79712" y="3583376"/>
            <a:ext cx="4752528" cy="2637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606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Peirce</a:t>
            </a:r>
            <a:endParaRPr lang="da-DK" dirty="0"/>
          </a:p>
        </p:txBody>
      </p:sp>
      <p:sp>
        <p:nvSpPr>
          <p:cNvPr id="3" name="Pladsholder til indhold 2"/>
          <p:cNvSpPr>
            <a:spLocks noGrp="1"/>
          </p:cNvSpPr>
          <p:nvPr>
            <p:ph idx="1"/>
          </p:nvPr>
        </p:nvSpPr>
        <p:spPr/>
        <p:txBody>
          <a:bodyPr/>
          <a:lstStyle/>
          <a:p>
            <a:r>
              <a:rPr lang="da-DK" sz="2400" dirty="0" smtClean="0"/>
              <a:t>Et </a:t>
            </a:r>
            <a:r>
              <a:rPr lang="da-DK" sz="2400" dirty="0"/>
              <a:t>tegn, eller </a:t>
            </a:r>
            <a:r>
              <a:rPr lang="da-DK" sz="2400" dirty="0" err="1"/>
              <a:t>repræsentamen</a:t>
            </a:r>
            <a:r>
              <a:rPr lang="da-DK" sz="2400" dirty="0"/>
              <a:t>, er noget, der for nogen står for noget, i en vis henseende eller egenskab. Det henvender sig til nogen, det vil sige, skaber et ækvivalent eller måske mere udviklet tegn i den pågældende persons bevidsthed. Det tegn, som det skaber, kalder jeg det første tegns </a:t>
            </a:r>
            <a:r>
              <a:rPr lang="da-DK" sz="2400" dirty="0" err="1"/>
              <a:t>interpretant</a:t>
            </a:r>
            <a:r>
              <a:rPr lang="da-DK" sz="2400" dirty="0"/>
              <a:t>. Tegnet står for noget, dets objekt. Det står for dette objekt, ikke i alle henseender, men i reference til en slags idé, som jeg undertiden har kaldt for </a:t>
            </a:r>
            <a:r>
              <a:rPr lang="da-DK" sz="2400" dirty="0" err="1"/>
              <a:t>repræsentamenets</a:t>
            </a:r>
            <a:r>
              <a:rPr lang="da-DK" sz="2400" dirty="0"/>
              <a:t> grund (1897 – C.P.2-228).</a:t>
            </a:r>
            <a:r>
              <a:rPr lang="da-DK" dirty="0"/>
              <a:t> </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30781738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a-DK"/>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3022" y="764704"/>
            <a:ext cx="4392488" cy="2352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104749"/>
            <a:ext cx="4723234" cy="2581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7398947"/>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information</a:t>
            </a:r>
            <a:endParaRPr lang="da-DK" dirty="0"/>
          </a:p>
        </p:txBody>
      </p:sp>
      <p:sp>
        <p:nvSpPr>
          <p:cNvPr id="3" name="Pladsholder til indhold 2"/>
          <p:cNvSpPr>
            <a:spLocks noGrp="1"/>
          </p:cNvSpPr>
          <p:nvPr>
            <p:ph idx="1"/>
          </p:nvPr>
        </p:nvSpPr>
        <p:spPr/>
        <p:txBody>
          <a:bodyPr/>
          <a:lstStyle/>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536" y="1628800"/>
            <a:ext cx="8559951" cy="458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5505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da-DK" smtClean="0"/>
              <a:t>Forudsættelser</a:t>
            </a:r>
          </a:p>
        </p:txBody>
      </p:sp>
      <p:sp>
        <p:nvSpPr>
          <p:cNvPr id="205827" name="Rectangle 3"/>
          <p:cNvSpPr>
            <a:spLocks noGrp="1" noChangeArrowheads="1"/>
          </p:cNvSpPr>
          <p:nvPr>
            <p:ph type="body" idx="1"/>
          </p:nvPr>
        </p:nvSpPr>
        <p:spPr/>
        <p:txBody>
          <a:bodyPr/>
          <a:lstStyle/>
          <a:p>
            <a:r>
              <a:rPr lang="da-DK" sz="2400" dirty="0" smtClean="0"/>
              <a:t>Da forestillingen var slut, rejste publikum sig op og klappede.</a:t>
            </a:r>
          </a:p>
          <a:p>
            <a:r>
              <a:rPr lang="da-DK" sz="2400" dirty="0" smtClean="0"/>
              <a:t>Det er Frederik der er kronprins.</a:t>
            </a:r>
          </a:p>
          <a:p>
            <a:pPr lvl="1"/>
            <a:r>
              <a:rPr lang="da-DK" sz="2000" dirty="0" smtClean="0"/>
              <a:t>Joakim er ikke kronprins</a:t>
            </a:r>
          </a:p>
          <a:p>
            <a:r>
              <a:rPr lang="da-DK" sz="2400" dirty="0" smtClean="0"/>
              <a:t>Hun beklagede at hun kom for sent.</a:t>
            </a:r>
          </a:p>
          <a:p>
            <a:pPr lvl="1"/>
            <a:r>
              <a:rPr lang="da-DK" sz="2000" dirty="0" smtClean="0"/>
              <a:t>*Hun beklagede at hun kom til tiden</a:t>
            </a:r>
          </a:p>
          <a:p>
            <a:r>
              <a:rPr lang="da-DK" sz="2400" dirty="0" smtClean="0"/>
              <a:t>Tjeneren er jyde, men velsoigneret. </a:t>
            </a:r>
          </a:p>
          <a:p>
            <a:r>
              <a:rPr lang="da-DK" sz="2400" dirty="0" smtClean="0"/>
              <a:t>Hvornår er de holdt op at tæve deres kone?</a:t>
            </a:r>
          </a:p>
          <a:p>
            <a:endParaRPr lang="da-DK" sz="2400" dirty="0" smtClean="0"/>
          </a:p>
          <a:p>
            <a:endParaRPr lang="da-DK" sz="2400" dirty="0"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1663274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05827">
                                            <p:txEl>
                                              <p:pRg st="1" end="1"/>
                                            </p:txEl>
                                          </p:spTgt>
                                        </p:tgtEl>
                                        <p:attrNameLst>
                                          <p:attrName>style.visibility</p:attrName>
                                        </p:attrNameLst>
                                      </p:cBhvr>
                                      <p:to>
                                        <p:strVal val="visible"/>
                                      </p:to>
                                    </p:set>
                                    <p:animEffect transition="in" filter="box(in)">
                                      <p:cBhvr>
                                        <p:cTn id="7" dur="500"/>
                                        <p:tgtEl>
                                          <p:spTgt spid="20582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05827">
                                            <p:txEl>
                                              <p:pRg st="2" end="2"/>
                                            </p:txEl>
                                          </p:spTgt>
                                        </p:tgtEl>
                                        <p:attrNameLst>
                                          <p:attrName>style.visibility</p:attrName>
                                        </p:attrNameLst>
                                      </p:cBhvr>
                                      <p:to>
                                        <p:strVal val="visible"/>
                                      </p:to>
                                    </p:set>
                                    <p:animEffect transition="in" filter="box(in)">
                                      <p:cBhvr>
                                        <p:cTn id="12" dur="500"/>
                                        <p:tgtEl>
                                          <p:spTgt spid="205827">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05827">
                                            <p:txEl>
                                              <p:pRg st="3" end="3"/>
                                            </p:txEl>
                                          </p:spTgt>
                                        </p:tgtEl>
                                        <p:attrNameLst>
                                          <p:attrName>style.visibility</p:attrName>
                                        </p:attrNameLst>
                                      </p:cBhvr>
                                      <p:to>
                                        <p:strVal val="visible"/>
                                      </p:to>
                                    </p:set>
                                    <p:animEffect transition="in" filter="box(in)">
                                      <p:cBhvr>
                                        <p:cTn id="17" dur="500"/>
                                        <p:tgtEl>
                                          <p:spTgt spid="205827">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05827">
                                            <p:txEl>
                                              <p:pRg st="4" end="4"/>
                                            </p:txEl>
                                          </p:spTgt>
                                        </p:tgtEl>
                                        <p:attrNameLst>
                                          <p:attrName>style.visibility</p:attrName>
                                        </p:attrNameLst>
                                      </p:cBhvr>
                                      <p:to>
                                        <p:strVal val="visible"/>
                                      </p:to>
                                    </p:set>
                                    <p:animEffect transition="in" filter="box(in)">
                                      <p:cBhvr>
                                        <p:cTn id="22" dur="500"/>
                                        <p:tgtEl>
                                          <p:spTgt spid="205827">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05827">
                                            <p:txEl>
                                              <p:pRg st="5" end="5"/>
                                            </p:txEl>
                                          </p:spTgt>
                                        </p:tgtEl>
                                        <p:attrNameLst>
                                          <p:attrName>style.visibility</p:attrName>
                                        </p:attrNameLst>
                                      </p:cBhvr>
                                      <p:to>
                                        <p:strVal val="visible"/>
                                      </p:to>
                                    </p:set>
                                    <p:animEffect transition="in" filter="box(in)">
                                      <p:cBhvr>
                                        <p:cTn id="27" dur="500"/>
                                        <p:tgtEl>
                                          <p:spTgt spid="205827">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205827">
                                            <p:txEl>
                                              <p:pRg st="6" end="6"/>
                                            </p:txEl>
                                          </p:spTgt>
                                        </p:tgtEl>
                                        <p:attrNameLst>
                                          <p:attrName>style.visibility</p:attrName>
                                        </p:attrNameLst>
                                      </p:cBhvr>
                                      <p:to>
                                        <p:strVal val="visible"/>
                                      </p:to>
                                    </p:set>
                                    <p:animEffect transition="in" filter="box(in)">
                                      <p:cBhvr>
                                        <p:cTn id="32" dur="500"/>
                                        <p:tgtEl>
                                          <p:spTgt spid="2058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da-DK" smtClean="0"/>
              <a:t>Forudsættelse</a:t>
            </a:r>
          </a:p>
        </p:txBody>
      </p:sp>
      <p:sp>
        <p:nvSpPr>
          <p:cNvPr id="66563" name="Rectangle 3"/>
          <p:cNvSpPr>
            <a:spLocks noGrp="1" noChangeArrowheads="1"/>
          </p:cNvSpPr>
          <p:nvPr>
            <p:ph type="body" idx="1"/>
          </p:nvPr>
        </p:nvSpPr>
        <p:spPr>
          <a:xfrm>
            <a:off x="457200" y="1628775"/>
            <a:ext cx="8226425" cy="4176713"/>
          </a:xfrm>
        </p:spPr>
        <p:txBody>
          <a:bodyPr/>
          <a:lstStyle/>
          <a:p>
            <a:pPr lvl="1"/>
            <a:r>
              <a:rPr lang="da-DK" i="1" smtClean="0"/>
              <a:t>Den kvinde, der blev fundet i Fredericia centrum sent fredag aften, er nu identificeret. Hun er en 28-årig tysker, der kommer fra en institution i Hamborg. Den retarderede kvinde blev fundet i en rundkørsel ved Norgesgade ved 23-tiden fredag aften, men hun har intet sprog. </a:t>
            </a:r>
          </a:p>
          <a:p>
            <a:pPr lvl="4"/>
            <a:r>
              <a:rPr lang="da-DK" smtClean="0"/>
              <a:t>Politiken 8.4.2003 I side 6.</a:t>
            </a:r>
          </a:p>
          <a:p>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7155066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da-DK" sz="3600" smtClean="0"/>
              <a:t>Forudsættelser</a:t>
            </a:r>
          </a:p>
        </p:txBody>
      </p:sp>
      <p:sp>
        <p:nvSpPr>
          <p:cNvPr id="67587" name="Rectangle 3"/>
          <p:cNvSpPr>
            <a:spLocks noGrp="1" noChangeArrowheads="1"/>
          </p:cNvSpPr>
          <p:nvPr>
            <p:ph type="body" idx="1"/>
          </p:nvPr>
        </p:nvSpPr>
        <p:spPr>
          <a:xfrm>
            <a:off x="395288" y="1628775"/>
            <a:ext cx="8748712" cy="3960813"/>
          </a:xfrm>
          <a:extLst>
            <a:ext uri="{909E8E84-426E-40DD-AFC4-6F175D3DCCD1}">
              <a14:hiddenFill xmlns:a14="http://schemas.microsoft.com/office/drawing/2010/main">
                <a:solidFill>
                  <a:srgbClr val="FF0000"/>
                </a:solidFill>
              </a14:hiddenFill>
            </a:ext>
          </a:extLst>
        </p:spPr>
        <p:txBody>
          <a:bodyPr/>
          <a:lstStyle/>
          <a:p>
            <a:pPr>
              <a:lnSpc>
                <a:spcPct val="90000"/>
              </a:lnSpc>
            </a:pPr>
            <a:r>
              <a:rPr lang="da-DK" dirty="0" err="1" smtClean="0"/>
              <a:t>Forudsættelser</a:t>
            </a:r>
            <a:r>
              <a:rPr lang="da-DK" dirty="0" smtClean="0"/>
              <a:t> konventionelle og semantiske</a:t>
            </a:r>
          </a:p>
          <a:p>
            <a:pPr lvl="1">
              <a:lnSpc>
                <a:spcPct val="90000"/>
              </a:lnSpc>
            </a:pPr>
            <a:r>
              <a:rPr lang="da-DK" dirty="0" smtClean="0"/>
              <a:t>Hvis de er trivielle, er de usynlige </a:t>
            </a:r>
          </a:p>
          <a:p>
            <a:pPr lvl="2">
              <a:lnSpc>
                <a:spcPct val="90000"/>
              </a:lnSpc>
            </a:pPr>
            <a:r>
              <a:rPr lang="da-DK" i="1" dirty="0" smtClean="0"/>
              <a:t>Publikum rejste sig.</a:t>
            </a:r>
          </a:p>
          <a:p>
            <a:pPr lvl="1">
              <a:lnSpc>
                <a:spcPct val="90000"/>
              </a:lnSpc>
            </a:pPr>
            <a:r>
              <a:rPr lang="da-DK" dirty="0" smtClean="0"/>
              <a:t>Hvis de er absurde, er de fejl</a:t>
            </a:r>
          </a:p>
          <a:p>
            <a:pPr lvl="2">
              <a:lnSpc>
                <a:spcPct val="90000"/>
              </a:lnSpc>
            </a:pPr>
            <a:r>
              <a:rPr lang="da-DK" i="1" dirty="0" smtClean="0"/>
              <a:t>… men hun har intet sprog.</a:t>
            </a:r>
          </a:p>
          <a:p>
            <a:pPr lvl="1">
              <a:lnSpc>
                <a:spcPct val="90000"/>
              </a:lnSpc>
            </a:pPr>
            <a:r>
              <a:rPr lang="da-DK" dirty="0" smtClean="0"/>
              <a:t>Hvis de er informative, er det effektiv kommunikation</a:t>
            </a:r>
          </a:p>
          <a:p>
            <a:pPr lvl="2">
              <a:lnSpc>
                <a:spcPct val="90000"/>
              </a:lnSpc>
            </a:pPr>
            <a:r>
              <a:rPr lang="da-DK" i="1" dirty="0" smtClean="0"/>
              <a:t>Det er Frederik der er kronprins  …</a:t>
            </a:r>
          </a:p>
          <a:p>
            <a:pPr lvl="1">
              <a:lnSpc>
                <a:spcPct val="90000"/>
              </a:lnSpc>
            </a:pPr>
            <a:r>
              <a:rPr lang="da-DK" dirty="0" smtClean="0"/>
              <a:t>Hvis kontroversielle, er det </a:t>
            </a:r>
            <a:r>
              <a:rPr lang="da-DK" dirty="0" err="1" smtClean="0"/>
              <a:t>pådutning</a:t>
            </a:r>
            <a:endParaRPr lang="da-DK" dirty="0" smtClean="0"/>
          </a:p>
          <a:p>
            <a:pPr lvl="2">
              <a:lnSpc>
                <a:spcPct val="90000"/>
              </a:lnSpc>
            </a:pPr>
            <a:r>
              <a:rPr lang="da-DK" i="1" dirty="0" smtClean="0"/>
              <a:t>Hvor når er De holdt op at tæve …</a:t>
            </a:r>
            <a:r>
              <a:rPr lang="da-DK" b="1" dirty="0" smtClean="0"/>
              <a:t> </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1382248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da-DK" smtClean="0"/>
              <a:t>Underforståelse</a:t>
            </a:r>
          </a:p>
        </p:txBody>
      </p:sp>
      <p:sp>
        <p:nvSpPr>
          <p:cNvPr id="68611" name="Rectangle 3"/>
          <p:cNvSpPr>
            <a:spLocks noGrp="1" noChangeArrowheads="1"/>
          </p:cNvSpPr>
          <p:nvPr>
            <p:ph type="body" idx="1"/>
          </p:nvPr>
        </p:nvSpPr>
        <p:spPr>
          <a:xfrm>
            <a:off x="457200" y="1628775"/>
            <a:ext cx="8226425" cy="4321175"/>
          </a:xfrm>
        </p:spPr>
        <p:txBody>
          <a:bodyPr/>
          <a:lstStyle/>
          <a:p>
            <a:r>
              <a:rPr lang="da-DK" sz="2000" smtClean="0"/>
              <a:t>En bilist står og roder i motoren på sin bil med løftet kølerhjælm. En forbipasserende kommer derhen og der udspiller sig følgende samtale:</a:t>
            </a:r>
          </a:p>
          <a:p>
            <a:r>
              <a:rPr lang="da-DK" sz="2000" smtClean="0"/>
              <a:t>A: </a:t>
            </a:r>
            <a:r>
              <a:rPr lang="da-DK" sz="2000" i="1" smtClean="0"/>
              <a:t>- Jeg er løbet tør for benzin</a:t>
            </a:r>
            <a:endParaRPr lang="da-DK" sz="2000" smtClean="0"/>
          </a:p>
          <a:p>
            <a:r>
              <a:rPr lang="da-DK" sz="2000" smtClean="0"/>
              <a:t>B: </a:t>
            </a:r>
            <a:r>
              <a:rPr lang="da-DK" sz="2000" i="1" smtClean="0"/>
              <a:t>- Der er en tank henne om hjørnet. </a:t>
            </a:r>
          </a:p>
          <a:p>
            <a:endParaRPr lang="da-DK" sz="2000" i="1"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694788579"/>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da-DK" smtClean="0"/>
              <a:t>Underforståelse</a:t>
            </a:r>
          </a:p>
        </p:txBody>
      </p:sp>
      <p:sp>
        <p:nvSpPr>
          <p:cNvPr id="69635" name="Rectangle 3"/>
          <p:cNvSpPr>
            <a:spLocks noGrp="1" noChangeArrowheads="1"/>
          </p:cNvSpPr>
          <p:nvPr>
            <p:ph type="body" idx="1"/>
          </p:nvPr>
        </p:nvSpPr>
        <p:spPr>
          <a:xfrm>
            <a:off x="457200" y="1628775"/>
            <a:ext cx="8226425" cy="4032250"/>
          </a:xfrm>
        </p:spPr>
        <p:txBody>
          <a:bodyPr/>
          <a:lstStyle/>
          <a:p>
            <a:r>
              <a:rPr lang="da-DK" smtClean="0"/>
              <a:t>Sandheden af underforståelser kan - i modsætningen til sandheden af det forudsatte - normalt annulleres af afsenderen ved benægtelse efter at de er kommunikeret. B kan sagtens sige:</a:t>
            </a:r>
          </a:p>
          <a:p>
            <a:r>
              <a:rPr lang="da-DK" smtClean="0"/>
              <a:t>B:	</a:t>
            </a:r>
            <a:r>
              <a:rPr lang="da-DK" i="1" smtClean="0"/>
              <a:t>- Der er en tank henne om hjørnet. Men jeg er bange for at den ikke har åbent.</a:t>
            </a:r>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3783316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da-DK" smtClean="0"/>
              <a:t>Underforståelser</a:t>
            </a:r>
          </a:p>
        </p:txBody>
      </p:sp>
      <p:sp>
        <p:nvSpPr>
          <p:cNvPr id="218115" name="Rectangle 3"/>
          <p:cNvSpPr>
            <a:spLocks noGrp="1" noChangeArrowheads="1"/>
          </p:cNvSpPr>
          <p:nvPr>
            <p:ph type="body" idx="1"/>
          </p:nvPr>
        </p:nvSpPr>
        <p:spPr/>
        <p:txBody>
          <a:bodyPr/>
          <a:lstStyle/>
          <a:p>
            <a:pPr>
              <a:lnSpc>
                <a:spcPct val="90000"/>
              </a:lnSpc>
            </a:pPr>
            <a:r>
              <a:rPr lang="da-DK" sz="3200" i="1" smtClean="0"/>
              <a:t>Rektor er ædru i dag</a:t>
            </a:r>
          </a:p>
          <a:p>
            <a:pPr>
              <a:lnSpc>
                <a:spcPct val="90000"/>
              </a:lnSpc>
            </a:pPr>
            <a:r>
              <a:rPr lang="da-DK" sz="3200" i="1" smtClean="0"/>
              <a:t>Tjeneren er jyde, men velsoigneret</a:t>
            </a:r>
          </a:p>
          <a:p>
            <a:pPr>
              <a:lnSpc>
                <a:spcPct val="90000"/>
              </a:lnSpc>
            </a:pPr>
            <a:r>
              <a:rPr lang="da-DK" sz="3200" i="1" smtClean="0"/>
              <a:t>Tjeneren er velsoigneret, men jyde</a:t>
            </a:r>
          </a:p>
          <a:p>
            <a:pPr>
              <a:lnSpc>
                <a:spcPct val="90000"/>
              </a:lnSpc>
            </a:pPr>
            <a:r>
              <a:rPr lang="da-DK" sz="3200" i="1" smtClean="0"/>
              <a:t>Den første tand kommer i munden</a:t>
            </a:r>
            <a:endParaRPr lang="da-DK" sz="3200" smtClean="0"/>
          </a:p>
          <a:p>
            <a:pPr>
              <a:lnSpc>
                <a:spcPct val="90000"/>
              </a:lnSpc>
            </a:pPr>
            <a:r>
              <a:rPr lang="da-DK" sz="3200" i="1" smtClean="0"/>
              <a:t>Denne lasagne er forkogt. Den skal ikke koges i 20 minutter i letsaltet vand</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2450547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box(in)">
                                      <p:cBhvr>
                                        <p:cTn id="7" dur="500"/>
                                        <p:tgtEl>
                                          <p:spTgt spid="218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box(in)">
                                      <p:cBhvr>
                                        <p:cTn id="12" dur="500"/>
                                        <p:tgtEl>
                                          <p:spTgt spid="218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box(in)">
                                      <p:cBhvr>
                                        <p:cTn id="17" dur="500"/>
                                        <p:tgtEl>
                                          <p:spTgt spid="218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18115">
                                            <p:txEl>
                                              <p:pRg st="3" end="3"/>
                                            </p:txEl>
                                          </p:spTgt>
                                        </p:tgtEl>
                                        <p:attrNameLst>
                                          <p:attrName>style.visibility</p:attrName>
                                        </p:attrNameLst>
                                      </p:cBhvr>
                                      <p:to>
                                        <p:strVal val="visible"/>
                                      </p:to>
                                    </p:set>
                                    <p:animEffect transition="in" filter="box(in)">
                                      <p:cBhvr>
                                        <p:cTn id="22" dur="500"/>
                                        <p:tgtEl>
                                          <p:spTgt spid="2181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18115">
                                            <p:txEl>
                                              <p:pRg st="4" end="4"/>
                                            </p:txEl>
                                          </p:spTgt>
                                        </p:tgtEl>
                                        <p:attrNameLst>
                                          <p:attrName>style.visibility</p:attrName>
                                        </p:attrNameLst>
                                      </p:cBhvr>
                                      <p:to>
                                        <p:strVal val="visible"/>
                                      </p:to>
                                    </p:set>
                                    <p:animEffect transition="in" filter="box(in)">
                                      <p:cBhvr>
                                        <p:cTn id="27" dur="500"/>
                                        <p:tgtEl>
                                          <p:spTgt spid="2181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da-DK" smtClean="0"/>
              <a:t>Underforståelser</a:t>
            </a:r>
          </a:p>
        </p:txBody>
      </p:sp>
      <p:sp>
        <p:nvSpPr>
          <p:cNvPr id="257027" name="Rectangle 3"/>
          <p:cNvSpPr>
            <a:spLocks noGrp="1" noChangeArrowheads="1"/>
          </p:cNvSpPr>
          <p:nvPr>
            <p:ph type="body" idx="1"/>
          </p:nvPr>
        </p:nvSpPr>
        <p:spPr>
          <a:xfrm>
            <a:off x="457200" y="1412875"/>
            <a:ext cx="8229600" cy="4968875"/>
          </a:xfrm>
        </p:spPr>
        <p:txBody>
          <a:bodyPr/>
          <a:lstStyle/>
          <a:p>
            <a:pPr>
              <a:lnSpc>
                <a:spcPct val="90000"/>
              </a:lnSpc>
            </a:pPr>
            <a:r>
              <a:rPr lang="da-DK" smtClean="0"/>
              <a:t>Murersvenden der ikke har råd til andet pålæg end ost, men som ikke vil være ved det, siger da han kommer til den 10 ostemad i madpakken: </a:t>
            </a:r>
          </a:p>
          <a:p>
            <a:pPr>
              <a:lnSpc>
                <a:spcPct val="90000"/>
              </a:lnSpc>
            </a:pPr>
            <a:r>
              <a:rPr lang="da-DK" i="1" smtClean="0"/>
              <a:t>Nå så kommer vi til ostemaden</a:t>
            </a:r>
          </a:p>
          <a:p>
            <a:pPr>
              <a:lnSpc>
                <a:spcPct val="90000"/>
              </a:lnSpc>
            </a:pPr>
            <a:r>
              <a:rPr lang="da-DK" smtClean="0"/>
              <a:t>Eksaminanden kommer ind til eksamensbordet, får sit spørgsmål, og siger så til eksaminatoren mens censoren sidder og hører på det: </a:t>
            </a:r>
          </a:p>
          <a:p>
            <a:pPr>
              <a:lnSpc>
                <a:spcPct val="90000"/>
              </a:lnSpc>
            </a:pPr>
            <a:r>
              <a:rPr lang="da-DK" i="1" smtClean="0"/>
              <a:t>Det spørgsmål har vi ikke aftalt at jeg skulle have</a:t>
            </a:r>
            <a:endParaRPr lang="da-DK"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27805044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57027">
                                            <p:txEl>
                                              <p:pRg st="0" end="0"/>
                                            </p:txEl>
                                          </p:spTgt>
                                        </p:tgtEl>
                                        <p:attrNameLst>
                                          <p:attrName>style.visibility</p:attrName>
                                        </p:attrNameLst>
                                      </p:cBhvr>
                                      <p:to>
                                        <p:strVal val="visible"/>
                                      </p:to>
                                    </p:set>
                                    <p:animEffect transition="in" filter="box(in)">
                                      <p:cBhvr>
                                        <p:cTn id="7" dur="500"/>
                                        <p:tgtEl>
                                          <p:spTgt spid="2570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57027">
                                            <p:txEl>
                                              <p:pRg st="1" end="1"/>
                                            </p:txEl>
                                          </p:spTgt>
                                        </p:tgtEl>
                                        <p:attrNameLst>
                                          <p:attrName>style.visibility</p:attrName>
                                        </p:attrNameLst>
                                      </p:cBhvr>
                                      <p:to>
                                        <p:strVal val="visible"/>
                                      </p:to>
                                    </p:set>
                                    <p:animEffect transition="in" filter="box(in)">
                                      <p:cBhvr>
                                        <p:cTn id="12" dur="500"/>
                                        <p:tgtEl>
                                          <p:spTgt spid="2570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57027">
                                            <p:txEl>
                                              <p:pRg st="2" end="2"/>
                                            </p:txEl>
                                          </p:spTgt>
                                        </p:tgtEl>
                                        <p:attrNameLst>
                                          <p:attrName>style.visibility</p:attrName>
                                        </p:attrNameLst>
                                      </p:cBhvr>
                                      <p:to>
                                        <p:strVal val="visible"/>
                                      </p:to>
                                    </p:set>
                                    <p:animEffect transition="in" filter="box(in)">
                                      <p:cBhvr>
                                        <p:cTn id="17" dur="500"/>
                                        <p:tgtEl>
                                          <p:spTgt spid="2570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57027">
                                            <p:txEl>
                                              <p:pRg st="3" end="3"/>
                                            </p:txEl>
                                          </p:spTgt>
                                        </p:tgtEl>
                                        <p:attrNameLst>
                                          <p:attrName>style.visibility</p:attrName>
                                        </p:attrNameLst>
                                      </p:cBhvr>
                                      <p:to>
                                        <p:strVal val="visible"/>
                                      </p:to>
                                    </p:set>
                                    <p:animEffect transition="in" filter="box(in)">
                                      <p:cBhvr>
                                        <p:cTn id="22" dur="500"/>
                                        <p:tgtEl>
                                          <p:spTgt spid="257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da-DK" smtClean="0"/>
              <a:t>Underforståelse</a:t>
            </a:r>
          </a:p>
        </p:txBody>
      </p:sp>
      <p:sp>
        <p:nvSpPr>
          <p:cNvPr id="220163" name="Rectangle 3"/>
          <p:cNvSpPr>
            <a:spLocks noGrp="1" noChangeArrowheads="1"/>
          </p:cNvSpPr>
          <p:nvPr>
            <p:ph type="body" idx="1"/>
          </p:nvPr>
        </p:nvSpPr>
        <p:spPr/>
        <p:txBody>
          <a:bodyPr/>
          <a:lstStyle/>
          <a:p>
            <a:pPr lvl="1">
              <a:lnSpc>
                <a:spcPct val="90000"/>
              </a:lnSpc>
            </a:pPr>
            <a:r>
              <a:rPr lang="da-DK" sz="2000" smtClean="0"/>
              <a:t>Underforståelser er altid involveret i et ræsonnement, enten som præmis eller som konklusion. To universitetslærere møder hinanden på gangen: </a:t>
            </a:r>
          </a:p>
          <a:p>
            <a:pPr lvl="1">
              <a:lnSpc>
                <a:spcPct val="90000"/>
              </a:lnSpc>
            </a:pPr>
            <a:endParaRPr lang="da-DK" sz="2000" smtClean="0"/>
          </a:p>
          <a:p>
            <a:pPr>
              <a:lnSpc>
                <a:spcPct val="90000"/>
              </a:lnSpc>
            </a:pPr>
            <a:r>
              <a:rPr lang="da-DK" sz="2400" i="1" smtClean="0"/>
              <a:t>A: - Hvor skal du hen?</a:t>
            </a:r>
          </a:p>
          <a:p>
            <a:pPr>
              <a:lnSpc>
                <a:spcPct val="90000"/>
              </a:lnSpc>
            </a:pPr>
            <a:r>
              <a:rPr lang="da-DK" sz="2400" i="1" smtClean="0"/>
              <a:t>B: - Til institutmøde?</a:t>
            </a:r>
          </a:p>
          <a:p>
            <a:pPr>
              <a:lnSpc>
                <a:spcPct val="90000"/>
              </a:lnSpc>
            </a:pPr>
            <a:r>
              <a:rPr lang="da-DK" sz="2400" i="1" smtClean="0"/>
              <a:t>A: - Jamen mødet er jo kun for de forskningsaktive. </a:t>
            </a:r>
          </a:p>
          <a:p>
            <a:pPr>
              <a:lnSpc>
                <a:spcPct val="90000"/>
              </a:lnSpc>
            </a:pPr>
            <a:endParaRPr lang="da-DK" sz="2400" b="1" smtClean="0"/>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381002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0163">
                                            <p:txEl>
                                              <p:pRg st="2" end="2"/>
                                            </p:txEl>
                                          </p:spTgt>
                                        </p:tgtEl>
                                        <p:attrNameLst>
                                          <p:attrName>style.visibility</p:attrName>
                                        </p:attrNameLst>
                                      </p:cBhvr>
                                      <p:to>
                                        <p:strVal val="visible"/>
                                      </p:to>
                                    </p:set>
                                    <p:animEffect transition="in" filter="box(in)">
                                      <p:cBhvr>
                                        <p:cTn id="7" dur="500"/>
                                        <p:tgtEl>
                                          <p:spTgt spid="22016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0163">
                                            <p:txEl>
                                              <p:pRg st="3" end="3"/>
                                            </p:txEl>
                                          </p:spTgt>
                                        </p:tgtEl>
                                        <p:attrNameLst>
                                          <p:attrName>style.visibility</p:attrName>
                                        </p:attrNameLst>
                                      </p:cBhvr>
                                      <p:to>
                                        <p:strVal val="visible"/>
                                      </p:to>
                                    </p:set>
                                    <p:animEffect transition="in" filter="box(in)">
                                      <p:cBhvr>
                                        <p:cTn id="12" dur="500"/>
                                        <p:tgtEl>
                                          <p:spTgt spid="22016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20163">
                                            <p:txEl>
                                              <p:pRg st="4" end="4"/>
                                            </p:txEl>
                                          </p:spTgt>
                                        </p:tgtEl>
                                        <p:attrNameLst>
                                          <p:attrName>style.visibility</p:attrName>
                                        </p:attrNameLst>
                                      </p:cBhvr>
                                      <p:to>
                                        <p:strVal val="visible"/>
                                      </p:to>
                                    </p:set>
                                    <p:animEffect transition="in" filter="box(in)">
                                      <p:cBhvr>
                                        <p:cTn id="17" dur="500"/>
                                        <p:tgtEl>
                                          <p:spTgt spid="2201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Peirces</a:t>
            </a:r>
            <a:r>
              <a:rPr lang="da-DK" dirty="0" smtClean="0"/>
              <a:t> model</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1196752"/>
            <a:ext cx="8486171" cy="41102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068745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da-DK" smtClean="0"/>
              <a:t>Underforståelser</a:t>
            </a:r>
          </a:p>
        </p:txBody>
      </p:sp>
      <p:sp>
        <p:nvSpPr>
          <p:cNvPr id="226307" name="Rectangle 3"/>
          <p:cNvSpPr>
            <a:spLocks noGrp="1" noChangeArrowheads="1"/>
          </p:cNvSpPr>
          <p:nvPr>
            <p:ph type="body" idx="1"/>
          </p:nvPr>
        </p:nvSpPr>
        <p:spPr>
          <a:xfrm>
            <a:off x="457200" y="1628775"/>
            <a:ext cx="5053013" cy="3671888"/>
          </a:xfrm>
        </p:spPr>
        <p:txBody>
          <a:bodyPr/>
          <a:lstStyle/>
          <a:p>
            <a:pPr>
              <a:lnSpc>
                <a:spcPct val="90000"/>
              </a:lnSpc>
            </a:pPr>
            <a:r>
              <a:rPr lang="da-DK" sz="3200" dirty="0"/>
              <a:t>Hvad </a:t>
            </a:r>
            <a:r>
              <a:rPr lang="da-DK" sz="3200" dirty="0" smtClean="0"/>
              <a:t>forestiller </a:t>
            </a:r>
            <a:r>
              <a:rPr lang="da-DK" sz="3200" dirty="0"/>
              <a:t>dette? </a:t>
            </a:r>
          </a:p>
          <a:p>
            <a:pPr>
              <a:lnSpc>
                <a:spcPct val="90000"/>
              </a:lnSpc>
            </a:pPr>
            <a:r>
              <a:rPr lang="da-DK" sz="3200" dirty="0"/>
              <a:t>Hvad er relevansen af </a:t>
            </a:r>
            <a:r>
              <a:rPr lang="da-DK" sz="3200" dirty="0" smtClean="0"/>
              <a:t>billede</a:t>
            </a:r>
            <a:r>
              <a:rPr lang="da-DK" sz="3200" dirty="0"/>
              <a:t>?</a:t>
            </a:r>
          </a:p>
          <a:p>
            <a:pPr>
              <a:lnSpc>
                <a:spcPct val="90000"/>
              </a:lnSpc>
            </a:pPr>
            <a:endParaRPr lang="da-DK" sz="2400" i="1" dirty="0" smtClean="0"/>
          </a:p>
        </p:txBody>
      </p:sp>
      <p:pic>
        <p:nvPicPr>
          <p:cNvPr id="74756" name="Picture 4" descr="esteelauder1L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00213"/>
            <a:ext cx="3030537"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289905629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da-DK" dirty="0" smtClean="0"/>
              <a:t>Underforståelser</a:t>
            </a:r>
          </a:p>
        </p:txBody>
      </p:sp>
      <p:sp>
        <p:nvSpPr>
          <p:cNvPr id="73731" name="Rectangle 3"/>
          <p:cNvSpPr>
            <a:spLocks noGrp="1" noChangeArrowheads="1"/>
          </p:cNvSpPr>
          <p:nvPr>
            <p:ph type="body" sz="half" idx="1"/>
          </p:nvPr>
        </p:nvSpPr>
        <p:spPr>
          <a:xfrm>
            <a:off x="0" y="1412875"/>
            <a:ext cx="1835150" cy="1368053"/>
          </a:xfrm>
        </p:spPr>
        <p:txBody>
          <a:bodyPr/>
          <a:lstStyle/>
          <a:p>
            <a:pPr>
              <a:buFont typeface="Wingdings" pitchFamily="2" charset="2"/>
              <a:buNone/>
            </a:pPr>
            <a:r>
              <a:rPr lang="da-DK" sz="2000" dirty="0" smtClean="0"/>
              <a:t> </a:t>
            </a:r>
          </a:p>
        </p:txBody>
      </p:sp>
      <p:sp>
        <p:nvSpPr>
          <p:cNvPr id="73732" name="Rectangle 4"/>
          <p:cNvSpPr>
            <a:spLocks noGrp="1" noChangeArrowheads="1"/>
          </p:cNvSpPr>
          <p:nvPr>
            <p:ph type="body" sz="half" idx="2"/>
          </p:nvPr>
        </p:nvSpPr>
        <p:spPr/>
        <p:txBody>
          <a:bodyPr/>
          <a:lstStyle/>
          <a:p>
            <a:pPr lvl="2">
              <a:lnSpc>
                <a:spcPct val="80000"/>
              </a:lnSpc>
            </a:pPr>
            <a:endParaRPr lang="da-DK" sz="800" smtClean="0"/>
          </a:p>
          <a:p>
            <a:pPr>
              <a:lnSpc>
                <a:spcPct val="80000"/>
              </a:lnSpc>
            </a:pPr>
            <a:endParaRPr lang="da-DK" sz="1000" smtClean="0"/>
          </a:p>
        </p:txBody>
      </p:sp>
      <p:pic>
        <p:nvPicPr>
          <p:cNvPr id="224261" name="Picture 5" descr="esteelauder2L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163" y="1341438"/>
            <a:ext cx="3627437" cy="468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6" descr="esteelauder1L (Sm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1341438"/>
            <a:ext cx="3568700" cy="460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3" name="Text Box 7"/>
          <p:cNvSpPr txBox="1">
            <a:spLocks noChangeArrowheads="1"/>
          </p:cNvSpPr>
          <p:nvPr/>
        </p:nvSpPr>
        <p:spPr bwMode="auto">
          <a:xfrm>
            <a:off x="323850" y="1341438"/>
            <a:ext cx="1223963" cy="179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ＭＳ Ｐゴシック" charset="-128"/>
              </a:defRPr>
            </a:lvl1pPr>
            <a:lvl2pPr marL="742950" indent="-285750" eaLnBrk="0" hangingPunct="0">
              <a:defRPr>
                <a:solidFill>
                  <a:schemeClr val="tx1"/>
                </a:solidFill>
                <a:latin typeface="Arial" charset="0"/>
                <a:ea typeface="ＭＳ Ｐゴシック" charset="-128"/>
              </a:defRPr>
            </a:lvl2pPr>
            <a:lvl3pPr marL="1143000" indent="-228600" eaLnBrk="0" hangingPunct="0">
              <a:defRPr>
                <a:solidFill>
                  <a:schemeClr val="tx1"/>
                </a:solidFill>
                <a:latin typeface="Arial" charset="0"/>
                <a:ea typeface="ＭＳ Ｐゴシック" charset="-128"/>
              </a:defRPr>
            </a:lvl3pPr>
            <a:lvl4pPr marL="1600200" indent="-228600" eaLnBrk="0" hangingPunct="0">
              <a:defRPr>
                <a:solidFill>
                  <a:schemeClr val="tx1"/>
                </a:solidFill>
                <a:latin typeface="Arial" charset="0"/>
                <a:ea typeface="ＭＳ Ｐゴシック" charset="-128"/>
              </a:defRPr>
            </a:lvl4pPr>
            <a:lvl5pPr marL="2057400" indent="-228600" eaLnBrk="0" hangingPunct="0">
              <a:defRPr>
                <a:solidFill>
                  <a:schemeClr val="tx1"/>
                </a:solidFill>
                <a:latin typeface="Arial" charset="0"/>
                <a:ea typeface="ＭＳ Ｐゴシック" charset="-128"/>
              </a:defRPr>
            </a:lvl5pPr>
            <a:lvl6pPr marL="2514600" indent="-228600" eaLnBrk="0" fontAlgn="base" hangingPunct="0">
              <a:spcBef>
                <a:spcPct val="0"/>
              </a:spcBef>
              <a:spcAft>
                <a:spcPct val="0"/>
              </a:spcAft>
              <a:defRPr>
                <a:solidFill>
                  <a:schemeClr val="tx1"/>
                </a:solidFill>
                <a:latin typeface="Arial" charset="0"/>
                <a:ea typeface="ＭＳ Ｐゴシック" charset="-128"/>
              </a:defRPr>
            </a:lvl6pPr>
            <a:lvl7pPr marL="2971800" indent="-228600" eaLnBrk="0" fontAlgn="base" hangingPunct="0">
              <a:spcBef>
                <a:spcPct val="0"/>
              </a:spcBef>
              <a:spcAft>
                <a:spcPct val="0"/>
              </a:spcAft>
              <a:defRPr>
                <a:solidFill>
                  <a:schemeClr val="tx1"/>
                </a:solidFill>
                <a:latin typeface="Arial" charset="0"/>
                <a:ea typeface="ＭＳ Ｐゴシック" charset="-128"/>
              </a:defRPr>
            </a:lvl7pPr>
            <a:lvl8pPr marL="3429000" indent="-228600" eaLnBrk="0" fontAlgn="base" hangingPunct="0">
              <a:spcBef>
                <a:spcPct val="0"/>
              </a:spcBef>
              <a:spcAft>
                <a:spcPct val="0"/>
              </a:spcAft>
              <a:defRPr>
                <a:solidFill>
                  <a:schemeClr val="tx1"/>
                </a:solidFill>
                <a:latin typeface="Arial" charset="0"/>
                <a:ea typeface="ＭＳ Ｐゴシック" charset="-128"/>
              </a:defRPr>
            </a:lvl8pPr>
            <a:lvl9pPr marL="3886200" indent="-228600" eaLnBrk="0" fontAlgn="base" hangingPunct="0">
              <a:spcBef>
                <a:spcPct val="0"/>
              </a:spcBef>
              <a:spcAft>
                <a:spcPct val="0"/>
              </a:spcAft>
              <a:defRPr>
                <a:solidFill>
                  <a:schemeClr val="tx1"/>
                </a:solidFill>
                <a:latin typeface="Arial" charset="0"/>
                <a:ea typeface="ＭＳ Ｐゴシック" charset="-128"/>
              </a:defRPr>
            </a:lvl9pPr>
          </a:lstStyle>
          <a:p>
            <a:pPr eaLnBrk="1" hangingPunct="1"/>
            <a:r>
              <a:rPr lang="da-DK" sz="1400" dirty="0"/>
              <a:t>En reklame for </a:t>
            </a:r>
          </a:p>
          <a:p>
            <a:pPr eaLnBrk="1" hangingPunct="1"/>
            <a:r>
              <a:rPr lang="da-DK" sz="1400" dirty="0" err="1"/>
              <a:t>Estée</a:t>
            </a:r>
            <a:r>
              <a:rPr lang="da-DK" sz="1400" dirty="0"/>
              <a:t> Lauder</a:t>
            </a:r>
          </a:p>
          <a:p>
            <a:pPr eaLnBrk="1" hangingPunct="1"/>
            <a:r>
              <a:rPr lang="da-DK" sz="1400" dirty="0"/>
              <a:t>creme  i </a:t>
            </a:r>
          </a:p>
          <a:p>
            <a:pPr eaLnBrk="1" hangingPunct="1"/>
            <a:r>
              <a:rPr lang="da-DK" sz="1400" dirty="0"/>
              <a:t>Alt for Damerne</a:t>
            </a:r>
          </a:p>
          <a:p>
            <a:pPr eaLnBrk="1" hangingPunct="1"/>
            <a:r>
              <a:rPr lang="da-DK" sz="1400" dirty="0"/>
              <a:t>Nr. 16, 2004</a:t>
            </a:r>
          </a:p>
        </p:txBody>
      </p:sp>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3636626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4261"/>
                                        </p:tgtEl>
                                        <p:attrNameLst>
                                          <p:attrName>style.visibility</p:attrName>
                                        </p:attrNameLst>
                                      </p:cBhvr>
                                      <p:to>
                                        <p:strVal val="visible"/>
                                      </p:to>
                                    </p:set>
                                    <p:animEffect transition="in" filter="box(in)">
                                      <p:cBhvr>
                                        <p:cTn id="7" dur="500"/>
                                        <p:tgtEl>
                                          <p:spTgt spid="2242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4263"/>
                                        </p:tgtEl>
                                        <p:attrNameLst>
                                          <p:attrName>style.visibility</p:attrName>
                                        </p:attrNameLst>
                                      </p:cBhvr>
                                      <p:to>
                                        <p:strVal val="visible"/>
                                      </p:to>
                                    </p:set>
                                    <p:animEffect transition="in" filter="box(in)">
                                      <p:cBhvr>
                                        <p:cTn id="12" dur="500"/>
                                        <p:tgtEl>
                                          <p:spTgt spid="224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63"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da-DK" smtClean="0"/>
              <a:t>Underforståelser</a:t>
            </a:r>
          </a:p>
        </p:txBody>
      </p:sp>
      <p:sp>
        <p:nvSpPr>
          <p:cNvPr id="226307" name="Rectangle 3"/>
          <p:cNvSpPr>
            <a:spLocks noGrp="1" noChangeArrowheads="1"/>
          </p:cNvSpPr>
          <p:nvPr>
            <p:ph type="body" idx="1"/>
          </p:nvPr>
        </p:nvSpPr>
        <p:spPr>
          <a:xfrm>
            <a:off x="457200" y="1628775"/>
            <a:ext cx="5053013" cy="3671888"/>
          </a:xfrm>
        </p:spPr>
        <p:txBody>
          <a:bodyPr/>
          <a:lstStyle/>
          <a:p>
            <a:pPr>
              <a:lnSpc>
                <a:spcPct val="90000"/>
              </a:lnSpc>
            </a:pPr>
            <a:r>
              <a:rPr lang="da-DK" sz="2400" dirty="0" smtClean="0"/>
              <a:t>Underforstået argument: </a:t>
            </a:r>
          </a:p>
          <a:p>
            <a:pPr>
              <a:lnSpc>
                <a:spcPct val="90000"/>
              </a:lnSpc>
            </a:pPr>
            <a:endParaRPr lang="da-DK" sz="2400" i="1" dirty="0" smtClean="0"/>
          </a:p>
          <a:p>
            <a:pPr>
              <a:lnSpc>
                <a:spcPct val="90000"/>
              </a:lnSpc>
            </a:pPr>
            <a:endParaRPr lang="da-DK" sz="2400" i="1" dirty="0"/>
          </a:p>
          <a:p>
            <a:pPr>
              <a:lnSpc>
                <a:spcPct val="90000"/>
              </a:lnSpc>
            </a:pPr>
            <a:r>
              <a:rPr lang="da-DK" sz="3200" i="1" dirty="0" smtClean="0"/>
              <a:t>Hvis du bruger Day </a:t>
            </a:r>
            <a:r>
              <a:rPr lang="da-DK" sz="3200" i="1" dirty="0" err="1" smtClean="0"/>
              <a:t>Weare</a:t>
            </a:r>
            <a:r>
              <a:rPr lang="da-DK" sz="3200" i="1" dirty="0" smtClean="0"/>
              <a:t> Plus, bliver du lige så smuk!</a:t>
            </a:r>
          </a:p>
        </p:txBody>
      </p:sp>
      <p:pic>
        <p:nvPicPr>
          <p:cNvPr id="74756" name="Picture 4" descr="esteelauder1L (Sma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1700213"/>
            <a:ext cx="3030537" cy="391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782501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26307">
                                            <p:txEl>
                                              <p:pRg st="0" end="0"/>
                                            </p:txEl>
                                          </p:spTgt>
                                        </p:tgtEl>
                                        <p:attrNameLst>
                                          <p:attrName>style.visibility</p:attrName>
                                        </p:attrNameLst>
                                      </p:cBhvr>
                                      <p:to>
                                        <p:strVal val="visible"/>
                                      </p:to>
                                    </p:set>
                                    <p:animEffect transition="in" filter="box(in)">
                                      <p:cBhvr>
                                        <p:cTn id="7" dur="500"/>
                                        <p:tgtEl>
                                          <p:spTgt spid="2263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26307">
                                            <p:txEl>
                                              <p:pRg st="3" end="3"/>
                                            </p:txEl>
                                          </p:spTgt>
                                        </p:tgtEl>
                                        <p:attrNameLst>
                                          <p:attrName>style.visibility</p:attrName>
                                        </p:attrNameLst>
                                      </p:cBhvr>
                                      <p:to>
                                        <p:strVal val="visible"/>
                                      </p:to>
                                    </p:set>
                                    <p:animEffect transition="in" filter="box(in)">
                                      <p:cBhvr>
                                        <p:cTn id="12" dur="500"/>
                                        <p:tgtEl>
                                          <p:spTgt spid="22630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50825" y="274638"/>
            <a:ext cx="4321175" cy="1143000"/>
          </a:xfrm>
        </p:spPr>
        <p:txBody>
          <a:bodyPr/>
          <a:lstStyle/>
          <a:p>
            <a:r>
              <a:rPr lang="da-DK" sz="3600" smtClean="0"/>
              <a:t>Underforståelse</a:t>
            </a:r>
          </a:p>
        </p:txBody>
      </p:sp>
      <p:sp>
        <p:nvSpPr>
          <p:cNvPr id="76803" name="Rectangle 3"/>
          <p:cNvSpPr>
            <a:spLocks noGrp="1" noChangeArrowheads="1"/>
          </p:cNvSpPr>
          <p:nvPr>
            <p:ph type="body" idx="1"/>
          </p:nvPr>
        </p:nvSpPr>
        <p:spPr>
          <a:xfrm>
            <a:off x="457200" y="1628775"/>
            <a:ext cx="3898900" cy="3671888"/>
          </a:xfrm>
        </p:spPr>
        <p:txBody>
          <a:bodyPr/>
          <a:lstStyle/>
          <a:p>
            <a:r>
              <a:rPr lang="da-DK" smtClean="0"/>
              <a:t>Hvordan bliver det relevant at sideordne de to sætninger:</a:t>
            </a:r>
          </a:p>
          <a:p>
            <a:pPr lvl="1"/>
            <a:r>
              <a:rPr lang="da-DK" i="1" smtClean="0"/>
              <a:t>Du klarer dig bedst alene</a:t>
            </a:r>
          </a:p>
          <a:p>
            <a:pPr lvl="1"/>
            <a:r>
              <a:rPr lang="da-DK" i="1" smtClean="0"/>
              <a:t>Og slankekure virker hver gang</a:t>
            </a:r>
          </a:p>
        </p:txBody>
      </p:sp>
      <p:pic>
        <p:nvPicPr>
          <p:cNvPr id="76804" name="Picture 4" descr="slankekure virker hver gang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588" y="188913"/>
            <a:ext cx="4443412" cy="615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4352532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3754438" cy="1143000"/>
          </a:xfrm>
        </p:spPr>
        <p:txBody>
          <a:bodyPr/>
          <a:lstStyle/>
          <a:p>
            <a:r>
              <a:rPr lang="da-DK" smtClean="0"/>
              <a:t>Gæt selv!</a:t>
            </a:r>
          </a:p>
        </p:txBody>
      </p:sp>
      <p:sp>
        <p:nvSpPr>
          <p:cNvPr id="77827" name="Rectangle 3"/>
          <p:cNvSpPr>
            <a:spLocks noGrp="1" noChangeArrowheads="1"/>
          </p:cNvSpPr>
          <p:nvPr>
            <p:ph type="body" idx="1"/>
          </p:nvPr>
        </p:nvSpPr>
        <p:spPr/>
        <p:txBody>
          <a:bodyPr/>
          <a:lstStyle/>
          <a:p>
            <a:endParaRPr lang="da-DK" smtClean="0"/>
          </a:p>
        </p:txBody>
      </p:sp>
      <p:pic>
        <p:nvPicPr>
          <p:cNvPr id="77828" name="Picture 4" descr="slankekure virker hver gang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3863" y="53975"/>
            <a:ext cx="4910137" cy="68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16107924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Profeten Muhammed</a:t>
            </a:r>
            <a:br>
              <a:rPr lang="da-DK" dirty="0" smtClean="0"/>
            </a:br>
            <a:r>
              <a:rPr lang="da-DK" sz="2400" b="0" dirty="0" smtClean="0"/>
              <a:t>som tegnerne opfattede ham</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04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1520" y="1410203"/>
            <a:ext cx="4198208" cy="445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kstboks 2"/>
          <p:cNvSpPr txBox="1"/>
          <p:nvPr/>
        </p:nvSpPr>
        <p:spPr>
          <a:xfrm>
            <a:off x="4716016" y="1484784"/>
            <a:ext cx="3744416" cy="4308872"/>
          </a:xfrm>
          <a:prstGeom prst="rect">
            <a:avLst/>
          </a:prstGeom>
          <a:noFill/>
        </p:spPr>
        <p:txBody>
          <a:bodyPr wrap="square" rtlCol="0">
            <a:spAutoFit/>
          </a:bodyPr>
          <a:lstStyle/>
          <a:p>
            <a:r>
              <a:rPr lang="da-DK" dirty="0">
                <a:cs typeface="ＭＳ Ｐゴシック" charset="-128"/>
              </a:rPr>
              <a:t>Flemming Rose d. </a:t>
            </a:r>
            <a:r>
              <a:rPr lang="da-DK" dirty="0" smtClean="0">
                <a:cs typeface="ＭＳ Ｐゴシック" charset="-128"/>
              </a:rPr>
              <a:t>30/9 2005 :</a:t>
            </a:r>
            <a:endParaRPr lang="da-DK" dirty="0">
              <a:cs typeface="ＭＳ Ｐゴシック" charset="-128"/>
            </a:endParaRPr>
          </a:p>
          <a:p>
            <a:endParaRPr lang="da-DK" dirty="0">
              <a:cs typeface="ＭＳ Ｐゴシック" charset="-128"/>
            </a:endParaRPr>
          </a:p>
          <a:p>
            <a:r>
              <a:rPr lang="da-DK" sz="2000" dirty="0">
                <a:cs typeface="ＭＳ Ｐゴシック" charset="-128"/>
              </a:rPr>
              <a:t>Det moderne, sekulære samfund afvises af nogle muslimer. De gør krav på en særstilling, når de insisterer på særlig hensyntagen til egne religiøse følelser. Det er uforeneligt med et verdsligt demokrati og ytringsfrihed, hvor man må være rede til at finde sig i hån og spot og latterliggørelse.</a:t>
            </a:r>
            <a:r>
              <a:rPr lang="da-DK" dirty="0">
                <a:cs typeface="ＭＳ Ｐゴシック" charset="-128"/>
              </a:rPr>
              <a:t>	</a:t>
            </a:r>
          </a:p>
          <a:p>
            <a:endParaRPr lang="da-DK" dirty="0"/>
          </a:p>
        </p:txBody>
      </p:sp>
    </p:spTree>
    <p:extLst>
      <p:ext uri="{BB962C8B-B14F-4D97-AF65-F5344CB8AC3E}">
        <p14:creationId xmlns:p14="http://schemas.microsoft.com/office/powerpoint/2010/main" val="189306994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Muhammed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041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11560" y="1556792"/>
            <a:ext cx="4198208" cy="4458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5148064" y="1628800"/>
            <a:ext cx="3744416" cy="4401205"/>
          </a:xfrm>
          <a:prstGeom prst="rect">
            <a:avLst/>
          </a:prstGeom>
          <a:noFill/>
        </p:spPr>
        <p:txBody>
          <a:bodyPr wrap="square" rtlCol="0">
            <a:spAutoFit/>
          </a:bodyPr>
          <a:lstStyle/>
          <a:p>
            <a:r>
              <a:rPr lang="da-DK" sz="2000" dirty="0"/>
              <a:t>Vi har </a:t>
            </a:r>
            <a:r>
              <a:rPr lang="da-DK" sz="2000" dirty="0" smtClean="0"/>
              <a:t>i </a:t>
            </a:r>
            <a:r>
              <a:rPr lang="da-DK" sz="2000" dirty="0"/>
              <a:t>Danmark en særlig tradition for “en appelsin i turbanen</a:t>
            </a:r>
            <a:r>
              <a:rPr lang="da-DK" sz="2000" dirty="0" smtClean="0"/>
              <a:t>” fra Oehlenschlægers  skuespil </a:t>
            </a:r>
            <a:r>
              <a:rPr lang="da-DK" sz="2000" dirty="0"/>
              <a:t>“Aladdin” </a:t>
            </a:r>
            <a:r>
              <a:rPr lang="da-DK" sz="2000" dirty="0" smtClean="0"/>
              <a:t>. Tegningen </a:t>
            </a:r>
            <a:r>
              <a:rPr lang="da-DK" sz="2000" dirty="0"/>
              <a:t>viser </a:t>
            </a:r>
            <a:r>
              <a:rPr lang="da-DK" sz="2000" dirty="0" smtClean="0"/>
              <a:t>ikke </a:t>
            </a:r>
            <a:r>
              <a:rPr lang="da-DK" sz="2000" dirty="0"/>
              <a:t>at islam som sådan er karakteriseret ved terror, men at terror er noget der tilfældigvis er kommet til islam, som en appelsin der tilfældigvis er faldet i denne religions turban. Og terrorisme er noget som muslimer derfor må forholde sig til. Vil de have den eller ikke have den?</a:t>
            </a:r>
          </a:p>
        </p:txBody>
      </p:sp>
    </p:spTree>
    <p:extLst>
      <p:ext uri="{BB962C8B-B14F-4D97-AF65-F5344CB8AC3E}">
        <p14:creationId xmlns:p14="http://schemas.microsoft.com/office/powerpoint/2010/main" val="4935575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Lars </a:t>
            </a:r>
            <a:r>
              <a:rPr lang="da-DK" dirty="0" smtClean="0"/>
              <a:t>Refn: </a:t>
            </a:r>
            <a:r>
              <a:rPr lang="da-DK" i="1" dirty="0" smtClean="0"/>
              <a:t>Muhammed</a:t>
            </a:r>
            <a:r>
              <a:rPr lang="da-DK" i="1" dirty="0"/>
              <a:t>, </a:t>
            </a:r>
            <a:r>
              <a:rPr lang="da-DK" i="1" dirty="0" smtClean="0"/>
              <a:t/>
            </a:r>
            <a:br>
              <a:rPr lang="da-DK" i="1" dirty="0" smtClean="0"/>
            </a:br>
            <a:r>
              <a:rPr lang="da-DK" i="1" dirty="0" smtClean="0"/>
              <a:t>7A </a:t>
            </a:r>
            <a:r>
              <a:rPr lang="da-DK" i="1" dirty="0"/>
              <a:t>på Valby skole</a:t>
            </a:r>
            <a:endParaRPr lang="da-DK" dirty="0"/>
          </a:p>
        </p:txBody>
      </p:sp>
      <p:sp>
        <p:nvSpPr>
          <p:cNvPr id="3" name="Pladsholder til indhold 2"/>
          <p:cNvSpPr>
            <a:spLocks noGrp="1"/>
          </p:cNvSpPr>
          <p:nvPr>
            <p:ph idx="1"/>
          </p:nvPr>
        </p:nvSpPr>
        <p:spPr/>
        <p:txBody>
          <a:bodyPr/>
          <a:lstStyle/>
          <a:p>
            <a:r>
              <a:rPr lang="da-DK" i="1" dirty="0" smtClean="0"/>
              <a:t>Påstand</a:t>
            </a:r>
            <a:r>
              <a:rPr lang="da-DK" i="1" dirty="0"/>
              <a:t>: Jyllands-Postens redaktion er en flok reaktionære provokatører</a:t>
            </a:r>
            <a:r>
              <a:rPr lang="da-DK" dirty="0"/>
              <a:t>. </a:t>
            </a:r>
            <a:endParaRPr lang="en-US" dirty="0"/>
          </a:p>
          <a:p>
            <a:endParaRPr lang="da-DK" dirty="0"/>
          </a:p>
        </p:txBody>
      </p:sp>
      <p:sp>
        <p:nvSpPr>
          <p:cNvPr id="4" name="Pladsholder til sidefod 3"/>
          <p:cNvSpPr>
            <a:spLocks noGrp="1"/>
          </p:cNvSpPr>
          <p:nvPr>
            <p:ph type="ftr" sz="quarter" idx="10"/>
          </p:nvPr>
        </p:nvSpPr>
        <p:spPr/>
        <p:txBody>
          <a:bodyPr/>
          <a:lstStyle/>
          <a:p>
            <a:pPr>
              <a:defRPr/>
            </a:pPr>
            <a:r>
              <a:rPr lang="pt-BR" dirty="0" smtClean="0"/>
              <a:t>A A R H U S   U N I V E R S I T E T            Institut for  Kommunikation og Kultur</a:t>
            </a:r>
            <a:endParaRPr lang="da-DK" dirty="0"/>
          </a:p>
        </p:txBody>
      </p:sp>
      <p:sp>
        <p:nvSpPr>
          <p:cNvPr id="6" name="Tekstboks 5"/>
          <p:cNvSpPr txBox="1"/>
          <p:nvPr/>
        </p:nvSpPr>
        <p:spPr>
          <a:xfrm>
            <a:off x="4788024" y="3068960"/>
            <a:ext cx="3456384" cy="1569660"/>
          </a:xfrm>
          <a:prstGeom prst="rect">
            <a:avLst/>
          </a:prstGeom>
          <a:noFill/>
        </p:spPr>
        <p:txBody>
          <a:bodyPr wrap="square" rtlCol="0">
            <a:spAutoFit/>
          </a:bodyPr>
          <a:lstStyle/>
          <a:p>
            <a:r>
              <a:rPr lang="da-DK" sz="2400" dirty="0" smtClean="0"/>
              <a:t>Ikke </a:t>
            </a:r>
            <a:r>
              <a:rPr lang="da-DK" sz="2400" dirty="0"/>
              <a:t>desto mindre blev også han truet på livet på grund af denne </a:t>
            </a:r>
            <a:r>
              <a:rPr lang="da-DK" sz="2400" dirty="0" smtClean="0"/>
              <a:t>tegning:</a:t>
            </a:r>
            <a:endParaRPr lang="da-DK" sz="2400" dirty="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2564904"/>
            <a:ext cx="4320480" cy="407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248011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el 1"/>
          <p:cNvSpPr>
            <a:spLocks noGrp="1"/>
          </p:cNvSpPr>
          <p:nvPr>
            <p:ph type="title"/>
          </p:nvPr>
        </p:nvSpPr>
        <p:spPr/>
        <p:txBody>
          <a:bodyPr/>
          <a:lstStyle/>
          <a:p>
            <a:pPr eaLnBrk="1" hangingPunct="1"/>
            <a:r>
              <a:rPr lang="da-DK" altLang="da-DK" smtClean="0"/>
              <a:t>Jens Julius Hansen</a:t>
            </a:r>
          </a:p>
        </p:txBody>
      </p:sp>
      <p:sp>
        <p:nvSpPr>
          <p:cNvPr id="49155" name="Pladsholder til sidefod 3"/>
          <p:cNvSpPr>
            <a:spLocks noGrp="1"/>
          </p:cNvSpPr>
          <p:nvPr>
            <p:ph type="ftr" sz="quarter" idx="10"/>
          </p:nvPr>
        </p:nvSpPr>
        <p:spPr>
          <a:noFill/>
        </p:spPr>
        <p:txBody>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da-DK" altLang="da-DK" sz="1200" smtClean="0">
                <a:latin typeface="Futura Medium" pitchFamily="34" charset="0"/>
              </a:rPr>
              <a:t>A A R H U S   U N I V E R S I T E T</a:t>
            </a:r>
          </a:p>
          <a:p>
            <a:pPr>
              <a:spcBef>
                <a:spcPct val="0"/>
              </a:spcBef>
              <a:buClrTx/>
              <a:buFontTx/>
              <a:buNone/>
            </a:pPr>
            <a:endParaRPr lang="da-DK" altLang="da-DK" sz="1200" smtClean="0">
              <a:latin typeface="Futura Medium" pitchFamily="34" charset="0"/>
            </a:endParaRPr>
          </a:p>
          <a:p>
            <a:pPr>
              <a:spcBef>
                <a:spcPct val="0"/>
              </a:spcBef>
              <a:buClrTx/>
              <a:buFontTx/>
              <a:buNone/>
            </a:pPr>
            <a:r>
              <a:rPr lang="da-DK" altLang="da-DK" sz="1200" smtClean="0">
                <a:latin typeface="Futura Medium" pitchFamily="34" charset="0"/>
              </a:rPr>
              <a:t>Institut for Kommunikation og kultur</a:t>
            </a:r>
          </a:p>
        </p:txBody>
      </p:sp>
      <p:sp>
        <p:nvSpPr>
          <p:cNvPr id="49156" name="Pladsholder til diasnummer 4"/>
          <p:cNvSpPr>
            <a:spLocks noGrp="1"/>
          </p:cNvSpPr>
          <p:nvPr>
            <p:ph type="sldNum" sz="quarter" idx="4294967295"/>
          </p:nvPr>
        </p:nvSpPr>
        <p:spPr>
          <a:xfrm>
            <a:off x="5364163" y="6453188"/>
            <a:ext cx="3286125" cy="268287"/>
          </a:xfrm>
          <a:prstGeom prst="rect">
            <a:avLst/>
          </a:prstGeom>
          <a:noFill/>
        </p:spPr>
        <p:txBody>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da-DK" altLang="da-DK" sz="1000" smtClean="0">
                <a:latin typeface="Arial" charset="0"/>
              </a:rPr>
              <a:t>Ole Togeby 2017: </a:t>
            </a:r>
            <a:r>
              <a:rPr lang="da-DK" altLang="da-DK" sz="1000" i="1" smtClean="0">
                <a:latin typeface="Arial" charset="0"/>
              </a:rPr>
              <a:t>Siger et billede mere end 1000 ord?</a:t>
            </a:r>
          </a:p>
        </p:txBody>
      </p:sp>
      <p:sp>
        <p:nvSpPr>
          <p:cNvPr id="49157" name="Tekstboks 7"/>
          <p:cNvSpPr txBox="1">
            <a:spLocks noChangeArrowheads="1"/>
          </p:cNvSpPr>
          <p:nvPr/>
        </p:nvSpPr>
        <p:spPr bwMode="auto">
          <a:xfrm>
            <a:off x="909638" y="1412875"/>
            <a:ext cx="3744912"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eaLnBrk="1" hangingPunct="1">
              <a:spcBef>
                <a:spcPct val="0"/>
              </a:spcBef>
              <a:buClrTx/>
              <a:buFontTx/>
              <a:buNone/>
            </a:pPr>
            <a:r>
              <a:rPr lang="da-DK" altLang="da-DK" sz="1600">
                <a:latin typeface="Arial" charset="0"/>
              </a:rPr>
              <a:t>Sura 56, Om dem til højre og dem til venstre.</a:t>
            </a:r>
          </a:p>
          <a:p>
            <a:pPr eaLnBrk="1" hangingPunct="1">
              <a:spcBef>
                <a:spcPct val="0"/>
              </a:spcBef>
              <a:buClrTx/>
              <a:buFontTx/>
              <a:buNone/>
            </a:pPr>
            <a:r>
              <a:rPr lang="da-DK" altLang="da-DK" sz="1600">
                <a:latin typeface="Arial" charset="0"/>
              </a:rPr>
              <a:t>Men de der gik forud! De, der gik forud de bliver bragt Ham nær, </a:t>
            </a:r>
          </a:p>
          <a:p>
            <a:pPr eaLnBrk="1" hangingPunct="1">
              <a:spcBef>
                <a:spcPct val="0"/>
              </a:spcBef>
              <a:buClrTx/>
              <a:buFontTx/>
              <a:buNone/>
            </a:pPr>
            <a:r>
              <a:rPr lang="da-DK" altLang="da-DK" sz="1600">
                <a:latin typeface="Arial" charset="0"/>
              </a:rPr>
              <a:t>i lyksalighedens haver; … </a:t>
            </a:r>
          </a:p>
          <a:p>
            <a:pPr eaLnBrk="1" hangingPunct="1">
              <a:spcBef>
                <a:spcPct val="0"/>
              </a:spcBef>
              <a:buClrTx/>
              <a:buFontTx/>
              <a:buNone/>
            </a:pPr>
            <a:r>
              <a:rPr lang="da-DK" altLang="da-DK" sz="1600">
                <a:latin typeface="Arial" charset="0"/>
              </a:rPr>
              <a:t>Evigt unge drenge går rundt i blandt dem </a:t>
            </a:r>
          </a:p>
          <a:p>
            <a:pPr eaLnBrk="1" hangingPunct="1">
              <a:spcBef>
                <a:spcPct val="0"/>
              </a:spcBef>
              <a:buClrTx/>
              <a:buFontTx/>
              <a:buNone/>
            </a:pPr>
            <a:r>
              <a:rPr lang="da-DK" altLang="da-DK" sz="1600">
                <a:latin typeface="Arial" charset="0"/>
              </a:rPr>
              <a:t>med krus og kander og et bæger med kildevand, </a:t>
            </a:r>
          </a:p>
          <a:p>
            <a:pPr eaLnBrk="1" hangingPunct="1">
              <a:spcBef>
                <a:spcPct val="0"/>
              </a:spcBef>
              <a:buClrTx/>
              <a:buFontTx/>
              <a:buNone/>
            </a:pPr>
            <a:r>
              <a:rPr lang="da-DK" altLang="da-DK" sz="1600">
                <a:latin typeface="Arial" charset="0"/>
              </a:rPr>
              <a:t>som de ikke får ondt i hovedet eller beruses af, </a:t>
            </a:r>
          </a:p>
          <a:p>
            <a:pPr eaLnBrk="1" hangingPunct="1">
              <a:spcBef>
                <a:spcPct val="0"/>
              </a:spcBef>
              <a:buClrTx/>
              <a:buFontTx/>
              <a:buNone/>
            </a:pPr>
            <a:r>
              <a:rPr lang="da-DK" altLang="da-DK" sz="1600">
                <a:latin typeface="Arial" charset="0"/>
              </a:rPr>
              <a:t>og med frugt efter eget valg, </a:t>
            </a:r>
          </a:p>
          <a:p>
            <a:pPr eaLnBrk="1" hangingPunct="1">
              <a:spcBef>
                <a:spcPct val="0"/>
              </a:spcBef>
              <a:buClrTx/>
              <a:buFontTx/>
              <a:buNone/>
            </a:pPr>
            <a:r>
              <a:rPr lang="da-DK" altLang="da-DK" sz="1600">
                <a:latin typeface="Arial" charset="0"/>
              </a:rPr>
              <a:t>og med kød af fugle, efter ønske, </a:t>
            </a:r>
          </a:p>
          <a:p>
            <a:pPr eaLnBrk="1" hangingPunct="1">
              <a:spcBef>
                <a:spcPct val="0"/>
              </a:spcBef>
              <a:buClrTx/>
              <a:buFontTx/>
              <a:buNone/>
            </a:pPr>
            <a:r>
              <a:rPr lang="da-DK" altLang="da-DK" sz="1600">
                <a:latin typeface="Arial" charset="0"/>
              </a:rPr>
              <a:t>og også jomfruer med store sorte øjne som skjulte perler</a:t>
            </a:r>
          </a:p>
        </p:txBody>
      </p:sp>
      <p:sp>
        <p:nvSpPr>
          <p:cNvPr id="49158" name="Tekstboks 8"/>
          <p:cNvSpPr txBox="1">
            <a:spLocks noChangeArrowheads="1"/>
          </p:cNvSpPr>
          <p:nvPr/>
        </p:nvSpPr>
        <p:spPr bwMode="auto">
          <a:xfrm>
            <a:off x="3419475" y="5159375"/>
            <a:ext cx="57245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eaLnBrk="1" hangingPunct="1">
              <a:spcBef>
                <a:spcPct val="0"/>
              </a:spcBef>
              <a:buClrTx/>
              <a:buFontTx/>
              <a:buNone/>
            </a:pPr>
            <a:r>
              <a:rPr lang="da-DK" altLang="da-DK" sz="1800">
                <a:latin typeface="Arial" charset="0"/>
              </a:rPr>
              <a:t>Dette billede modtog, så vidt man kan se, ikke synderlig opmærksomhed i den arabiske verden. </a:t>
            </a:r>
          </a:p>
        </p:txBody>
      </p:sp>
      <p:pic>
        <p:nvPicPr>
          <p:cNvPr id="49159" name="Pladsholder til indhold 6"/>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859338" y="1470025"/>
            <a:ext cx="4133850" cy="3671888"/>
          </a:xfrm>
        </p:spPr>
      </p:pic>
    </p:spTree>
    <p:extLst>
      <p:ext uri="{BB962C8B-B14F-4D97-AF65-F5344CB8AC3E}">
        <p14:creationId xmlns:p14="http://schemas.microsoft.com/office/powerpoint/2010/main" val="426594634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Charlie </a:t>
            </a:r>
            <a:r>
              <a:rPr lang="da-DK" dirty="0" err="1" smtClean="0"/>
              <a:t>Hebdo</a:t>
            </a:r>
            <a:endParaRPr lang="da-DK" dirty="0"/>
          </a:p>
        </p:txBody>
      </p:sp>
      <p:sp>
        <p:nvSpPr>
          <p:cNvPr id="3" name="Pladsholder til indhold 2"/>
          <p:cNvSpPr>
            <a:spLocks noGrp="1"/>
          </p:cNvSpPr>
          <p:nvPr>
            <p:ph idx="1"/>
          </p:nvPr>
        </p:nvSpPr>
        <p:spPr>
          <a:xfrm>
            <a:off x="457200" y="1628775"/>
            <a:ext cx="4690864" cy="3671888"/>
          </a:xfrm>
        </p:spPr>
        <p:txBody>
          <a:bodyPr/>
          <a:lstStyle/>
          <a:p>
            <a:r>
              <a:rPr lang="da-DK" sz="2000" dirty="0" smtClean="0"/>
              <a:t>Forside </a:t>
            </a:r>
            <a:r>
              <a:rPr lang="da-DK" sz="2000" dirty="0"/>
              <a:t>af det franske ugeblad </a:t>
            </a:r>
            <a:r>
              <a:rPr lang="da-DK" sz="2000" i="1" dirty="0"/>
              <a:t>Charlie </a:t>
            </a:r>
            <a:r>
              <a:rPr lang="da-DK" sz="2000" i="1" dirty="0" err="1"/>
              <a:t>Hebdo</a:t>
            </a:r>
            <a:r>
              <a:rPr lang="da-DK" sz="2000" dirty="0"/>
              <a:t> 14/1, første nummer efter den terroraktion der fandt sted 7/1 2015, og hvor 12 mennesker blev dræbt ved at bevæbnede mænd trængte ind i bladets redaktionslokale og skød på de tilstedeværende mødedeltagere.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9160" y="1772816"/>
            <a:ext cx="3145734"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5792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Ikon, indeks, symbol</a:t>
            </a:r>
            <a:endParaRPr lang="da-DK" dirty="0"/>
          </a:p>
        </p:txBody>
      </p:sp>
      <p:sp>
        <p:nvSpPr>
          <p:cNvPr id="3" name="Pladsholder til indhold 2"/>
          <p:cNvSpPr>
            <a:spLocks noGrp="1"/>
          </p:cNvSpPr>
          <p:nvPr>
            <p:ph idx="1"/>
          </p:nvPr>
        </p:nvSpPr>
        <p:spPr/>
        <p:txBody>
          <a:bodyPr/>
          <a:lstStyle/>
          <a:p>
            <a:r>
              <a:rPr lang="da-DK" sz="2000" dirty="0"/>
              <a:t>Hvad som helst, hvad enten det er en kvalitet, en eksisterende enkeltting eller en lov, er et </a:t>
            </a:r>
            <a:r>
              <a:rPr lang="da-DK" sz="2000" i="1" dirty="0"/>
              <a:t>Ikon</a:t>
            </a:r>
            <a:r>
              <a:rPr lang="da-DK" sz="2000" dirty="0"/>
              <a:t> for noget, for så vidt som det ligner den ting og bruges som tegn for den. </a:t>
            </a:r>
          </a:p>
          <a:p>
            <a:r>
              <a:rPr lang="da-DK" sz="2000" dirty="0"/>
              <a:t>Et </a:t>
            </a:r>
            <a:r>
              <a:rPr lang="da-DK" sz="2000" i="1" dirty="0"/>
              <a:t>Indeks </a:t>
            </a:r>
            <a:r>
              <a:rPr lang="da-DK" sz="2000" dirty="0"/>
              <a:t>er et tegn, som refererer til det Objekt, som det betegner, i kraft af at det virkelig er påvirket af det objekt. </a:t>
            </a:r>
          </a:p>
          <a:p>
            <a:r>
              <a:rPr lang="da-DK" sz="2000" dirty="0"/>
              <a:t>Et </a:t>
            </a:r>
            <a:r>
              <a:rPr lang="da-DK" sz="2000" i="1" dirty="0"/>
              <a:t>Symbol</a:t>
            </a:r>
            <a:r>
              <a:rPr lang="da-DK" sz="2000" dirty="0"/>
              <a:t> er et tegn som refererer til det objekt, som det betegner, i kraft af en lov, i reglen en association af almene ideer, som virker således, at Symbolet bliver fortolket som henvisende til det Objekt</a:t>
            </a:r>
            <a:r>
              <a:rPr lang="da-DK" sz="2000" baseline="30000" dirty="0"/>
              <a:t>1</a:t>
            </a:r>
            <a:r>
              <a:rPr lang="da-DK" sz="2000" dirty="0"/>
              <a:t>.</a:t>
            </a:r>
          </a:p>
          <a:p>
            <a:r>
              <a:rPr lang="da-DK" sz="2000" dirty="0"/>
              <a:t>1. </a:t>
            </a:r>
            <a:r>
              <a:rPr lang="da-DK" sz="2000" dirty="0" err="1"/>
              <a:t>Peirce</a:t>
            </a:r>
            <a:r>
              <a:rPr lang="da-DK" sz="2000" dirty="0"/>
              <a:t> 1994.</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41320246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p:txBody>
          <a:bodyPr/>
          <a:lstStyle/>
          <a:p>
            <a:pPr eaLnBrk="1" hangingPunct="1"/>
            <a:r>
              <a:rPr lang="da-DK" altLang="da-DK" dirty="0" smtClean="0"/>
              <a:t>Multimodal syntaks</a:t>
            </a:r>
            <a:endParaRPr lang="da-DK" altLang="da-DK" dirty="0" smtClean="0"/>
          </a:p>
        </p:txBody>
      </p:sp>
      <p:pic>
        <p:nvPicPr>
          <p:cNvPr id="38915" name="Pladsholder til indhold 5"/>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908550" y="1773238"/>
            <a:ext cx="4056063" cy="4248150"/>
          </a:xfrm>
        </p:spPr>
      </p:pic>
      <p:sp>
        <p:nvSpPr>
          <p:cNvPr id="38916" name="Pladsholder til sidefod 3"/>
          <p:cNvSpPr>
            <a:spLocks noGrp="1"/>
          </p:cNvSpPr>
          <p:nvPr>
            <p:ph type="ftr" sz="quarter" idx="10"/>
          </p:nvPr>
        </p:nvSpPr>
        <p:spPr>
          <a:noFill/>
        </p:spPr>
        <p:txBody>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da-DK" altLang="da-DK" sz="1200" smtClean="0">
                <a:latin typeface="Futura Medium" pitchFamily="34" charset="0"/>
              </a:rPr>
              <a:t>A A R H U S   U N I V E R S I T E T</a:t>
            </a:r>
          </a:p>
          <a:p>
            <a:pPr>
              <a:spcBef>
                <a:spcPct val="0"/>
              </a:spcBef>
              <a:buClrTx/>
              <a:buFontTx/>
              <a:buNone/>
            </a:pPr>
            <a:endParaRPr lang="da-DK" altLang="da-DK" sz="1200" smtClean="0">
              <a:latin typeface="Futura Medium" pitchFamily="34" charset="0"/>
            </a:endParaRPr>
          </a:p>
          <a:p>
            <a:pPr>
              <a:spcBef>
                <a:spcPct val="0"/>
              </a:spcBef>
              <a:buClrTx/>
              <a:buFontTx/>
              <a:buNone/>
            </a:pPr>
            <a:r>
              <a:rPr lang="da-DK" altLang="da-DK" sz="1200" smtClean="0">
                <a:latin typeface="Futura Medium" pitchFamily="34" charset="0"/>
              </a:rPr>
              <a:t>Institut for Kommunikation og kultur</a:t>
            </a:r>
          </a:p>
        </p:txBody>
      </p:sp>
      <p:sp>
        <p:nvSpPr>
          <p:cNvPr id="38917" name="Pladsholder til diasnummer 4"/>
          <p:cNvSpPr>
            <a:spLocks noGrp="1"/>
          </p:cNvSpPr>
          <p:nvPr>
            <p:ph type="sldNum" sz="quarter" idx="4294967295"/>
          </p:nvPr>
        </p:nvSpPr>
        <p:spPr>
          <a:xfrm>
            <a:off x="5364163" y="6453188"/>
            <a:ext cx="3286125" cy="268287"/>
          </a:xfrm>
          <a:prstGeom prst="rect">
            <a:avLst/>
          </a:prstGeom>
          <a:noFill/>
        </p:spPr>
        <p:txBody>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da-DK" altLang="da-DK" sz="1000" smtClean="0">
                <a:latin typeface="Arial" charset="0"/>
              </a:rPr>
              <a:t>Ole Togeby 2017: </a:t>
            </a:r>
            <a:r>
              <a:rPr lang="da-DK" altLang="da-DK" sz="1000" i="1" smtClean="0">
                <a:latin typeface="Arial" charset="0"/>
              </a:rPr>
              <a:t>Siger et billede mere end 1000 ord?</a:t>
            </a:r>
          </a:p>
        </p:txBody>
      </p:sp>
      <p:sp>
        <p:nvSpPr>
          <p:cNvPr id="38918" name="Tekstboks 1"/>
          <p:cNvSpPr txBox="1">
            <a:spLocks noChangeArrowheads="1"/>
          </p:cNvSpPr>
          <p:nvPr/>
        </p:nvSpPr>
        <p:spPr bwMode="auto">
          <a:xfrm>
            <a:off x="611188" y="4618038"/>
            <a:ext cx="41767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da-DK" altLang="da-DK" sz="1400">
                <a:latin typeface="Arial" charset="0"/>
              </a:rPr>
              <a:t>Forside af det franske ugeblad </a:t>
            </a:r>
            <a:r>
              <a:rPr lang="da-DK" altLang="da-DK" sz="1400" i="1">
                <a:latin typeface="Arial" charset="0"/>
              </a:rPr>
              <a:t>Charlie Hebdo</a:t>
            </a:r>
            <a:r>
              <a:rPr lang="da-DK" altLang="da-DK" sz="1400">
                <a:latin typeface="Arial" charset="0"/>
              </a:rPr>
              <a:t> 14/1 2015, første nummer efter den terroraktion der fandt sted 7/1, og hvor 12 mennesker blev dræbt ved at bevæbnede mænd trængte ind i bladets redaktionslokale og skød på de tilstedeværende mødedeltagere.</a:t>
            </a:r>
          </a:p>
        </p:txBody>
      </p:sp>
      <p:sp>
        <p:nvSpPr>
          <p:cNvPr id="38919" name="Tekstboks 2"/>
          <p:cNvSpPr txBox="1">
            <a:spLocks noChangeArrowheads="1"/>
          </p:cNvSpPr>
          <p:nvPr/>
        </p:nvSpPr>
        <p:spPr bwMode="auto">
          <a:xfrm>
            <a:off x="611188" y="1989138"/>
            <a:ext cx="388937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da-DK" altLang="da-DK" sz="2000">
                <a:latin typeface="Arial" charset="0"/>
              </a:rPr>
              <a:t>Hvem er det?</a:t>
            </a:r>
          </a:p>
          <a:p>
            <a:pPr>
              <a:spcBef>
                <a:spcPct val="0"/>
              </a:spcBef>
              <a:buClrTx/>
              <a:buFontTx/>
              <a:buNone/>
            </a:pPr>
            <a:r>
              <a:rPr lang="da-DK" altLang="da-DK" sz="2000">
                <a:latin typeface="Arial" charset="0"/>
              </a:rPr>
              <a:t>Hvem siger det?</a:t>
            </a:r>
          </a:p>
          <a:p>
            <a:pPr>
              <a:spcBef>
                <a:spcPct val="0"/>
              </a:spcBef>
              <a:buClrTx/>
              <a:buFontTx/>
              <a:buNone/>
            </a:pPr>
            <a:endParaRPr lang="da-DK" altLang="da-DK" sz="2000">
              <a:latin typeface="Arial" charset="0"/>
            </a:endParaRPr>
          </a:p>
          <a:p>
            <a:pPr>
              <a:spcBef>
                <a:spcPct val="0"/>
              </a:spcBef>
              <a:buClrTx/>
              <a:buFontTx/>
              <a:buNone/>
            </a:pPr>
            <a:r>
              <a:rPr lang="da-DK" altLang="da-DK" sz="2000">
                <a:latin typeface="Arial" charset="0"/>
              </a:rPr>
              <a:t>Hvem siger det</a:t>
            </a:r>
          </a:p>
          <a:p>
            <a:pPr>
              <a:spcBef>
                <a:spcPct val="0"/>
              </a:spcBef>
              <a:buClrTx/>
              <a:buFontTx/>
              <a:buNone/>
            </a:pPr>
            <a:endParaRPr lang="da-DK" altLang="da-DK" sz="2000">
              <a:latin typeface="Arial" charset="0"/>
            </a:endParaRPr>
          </a:p>
          <a:p>
            <a:pPr>
              <a:spcBef>
                <a:spcPct val="0"/>
              </a:spcBef>
              <a:buClrTx/>
              <a:buFontTx/>
              <a:buNone/>
            </a:pPr>
            <a:endParaRPr lang="da-DK" altLang="da-DK" sz="2000">
              <a:latin typeface="Arial" charset="0"/>
            </a:endParaRPr>
          </a:p>
          <a:p>
            <a:pPr>
              <a:spcBef>
                <a:spcPct val="0"/>
              </a:spcBef>
              <a:buClrTx/>
              <a:buFontTx/>
              <a:buNone/>
            </a:pPr>
            <a:r>
              <a:rPr lang="da-DK" altLang="da-DK" sz="2000">
                <a:latin typeface="Arial" charset="0"/>
              </a:rPr>
              <a:t>Hvem er det?</a:t>
            </a:r>
          </a:p>
        </p:txBody>
      </p:sp>
      <p:cxnSp>
        <p:nvCxnSpPr>
          <p:cNvPr id="5" name="Lige pilforbindelse 4"/>
          <p:cNvCxnSpPr/>
          <p:nvPr/>
        </p:nvCxnSpPr>
        <p:spPr>
          <a:xfrm>
            <a:off x="2555875" y="3111500"/>
            <a:ext cx="3887788" cy="183038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Lige pilforbindelse 11"/>
          <p:cNvCxnSpPr/>
          <p:nvPr/>
        </p:nvCxnSpPr>
        <p:spPr>
          <a:xfrm>
            <a:off x="2555875" y="2565400"/>
            <a:ext cx="2592388" cy="287338"/>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Lige pilforbindelse 14"/>
          <p:cNvCxnSpPr/>
          <p:nvPr/>
        </p:nvCxnSpPr>
        <p:spPr>
          <a:xfrm>
            <a:off x="2339975" y="4005263"/>
            <a:ext cx="3384550" cy="17272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Lige pilforbindelse 16"/>
          <p:cNvCxnSpPr/>
          <p:nvPr/>
        </p:nvCxnSpPr>
        <p:spPr>
          <a:xfrm>
            <a:off x="2339975" y="2205038"/>
            <a:ext cx="4319588" cy="182245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160315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Caravaggio</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349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24433" y="1412776"/>
            <a:ext cx="4084662"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527638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Caravaggio 2</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34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1484784"/>
            <a:ext cx="3528392" cy="487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2371151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2"/>
          <p:cNvSpPr>
            <a:spLocks noGrp="1" noChangeArrowheads="1"/>
          </p:cNvSpPr>
          <p:nvPr>
            <p:ph type="title"/>
          </p:nvPr>
        </p:nvSpPr>
        <p:spPr/>
        <p:txBody>
          <a:bodyPr/>
          <a:lstStyle/>
          <a:p>
            <a:r>
              <a:rPr lang="da-DK" altLang="da-DK"/>
              <a:t>Litteraturliste</a:t>
            </a:r>
          </a:p>
        </p:txBody>
      </p:sp>
      <p:sp>
        <p:nvSpPr>
          <p:cNvPr id="335875" name="Rectangle 3"/>
          <p:cNvSpPr>
            <a:spLocks noGrp="1" noChangeArrowheads="1"/>
          </p:cNvSpPr>
          <p:nvPr>
            <p:ph type="body" idx="1"/>
          </p:nvPr>
        </p:nvSpPr>
        <p:spPr>
          <a:xfrm>
            <a:off x="457200" y="1340769"/>
            <a:ext cx="8226425" cy="4609182"/>
          </a:xfrm>
        </p:spPr>
        <p:txBody>
          <a:bodyPr/>
          <a:lstStyle/>
          <a:p>
            <a:pPr>
              <a:lnSpc>
                <a:spcPct val="80000"/>
              </a:lnSpc>
            </a:pPr>
            <a:r>
              <a:rPr lang="da-DK" altLang="da-DK" sz="1000" b="1" dirty="0"/>
              <a:t>Litteraturliste</a:t>
            </a:r>
            <a:endParaRPr lang="da-DK" altLang="da-DK" sz="1000" dirty="0"/>
          </a:p>
          <a:p>
            <a:pPr>
              <a:lnSpc>
                <a:spcPct val="80000"/>
              </a:lnSpc>
            </a:pPr>
            <a:r>
              <a:rPr lang="en-US" sz="1000" dirty="0" smtClean="0"/>
              <a:t>Barthes</a:t>
            </a:r>
            <a:r>
              <a:rPr lang="en-US" sz="1000" dirty="0"/>
              <a:t>, Roland 1964: </a:t>
            </a:r>
            <a:r>
              <a:rPr lang="en-US" sz="1000" i="1" dirty="0"/>
              <a:t>The rhetoric Of the Image</a:t>
            </a:r>
            <a:r>
              <a:rPr lang="en-US" sz="1000" dirty="0"/>
              <a:t>, </a:t>
            </a:r>
            <a:r>
              <a:rPr lang="en-US" sz="1000" dirty="0" err="1"/>
              <a:t>findes</a:t>
            </a:r>
            <a:r>
              <a:rPr lang="en-US" sz="1000" dirty="0"/>
              <a:t> </a:t>
            </a:r>
            <a:r>
              <a:rPr lang="en-US" sz="1000" dirty="0" err="1"/>
              <a:t>på</a:t>
            </a:r>
            <a:r>
              <a:rPr lang="en-US" sz="1000" dirty="0"/>
              <a:t>: https://faculty.georgetown.edu/irvinem/theory/Barthes-Rhetoric-of-the-image-ex.pdf. Denne </a:t>
            </a:r>
            <a:r>
              <a:rPr lang="en-US" sz="1000" dirty="0" err="1"/>
              <a:t>tekst</a:t>
            </a:r>
            <a:r>
              <a:rPr lang="en-US" sz="1000" dirty="0"/>
              <a:t> </a:t>
            </a:r>
            <a:r>
              <a:rPr lang="en-US" sz="1000" dirty="0" err="1"/>
              <a:t>er</a:t>
            </a:r>
            <a:r>
              <a:rPr lang="en-US" sz="1000" dirty="0"/>
              <a:t> et </a:t>
            </a:r>
            <a:r>
              <a:rPr lang="en-US" sz="1000" dirty="0" err="1"/>
              <a:t>uddrag</a:t>
            </a:r>
            <a:r>
              <a:rPr lang="en-US" sz="1000" dirty="0"/>
              <a:t> </a:t>
            </a:r>
            <a:r>
              <a:rPr lang="en-US" sz="1000" dirty="0" err="1"/>
              <a:t>af</a:t>
            </a:r>
            <a:r>
              <a:rPr lang="en-US" sz="1000" dirty="0"/>
              <a:t> Barthes, Roland 1977: </a:t>
            </a:r>
            <a:r>
              <a:rPr lang="en-US" sz="1000" i="1" dirty="0"/>
              <a:t>Image – Music – Text</a:t>
            </a:r>
            <a:r>
              <a:rPr lang="en-US" sz="1000" dirty="0"/>
              <a:t>, sel. and trans. Stephen Heath, </a:t>
            </a:r>
            <a:r>
              <a:rPr lang="en-US" sz="1000" dirty="0" err="1"/>
              <a:t>Nwe</a:t>
            </a:r>
            <a:r>
              <a:rPr lang="en-US" sz="1000" dirty="0"/>
              <a:t> York: Hill and Wang, p. 32-51. </a:t>
            </a:r>
            <a:endParaRPr lang="en-US" sz="1000" dirty="0" smtClean="0"/>
          </a:p>
          <a:p>
            <a:pPr>
              <a:lnSpc>
                <a:spcPct val="80000"/>
              </a:lnSpc>
            </a:pPr>
            <a:r>
              <a:rPr lang="en-US" sz="1000" dirty="0"/>
              <a:t>Bloomfield, L. 1935: </a:t>
            </a:r>
            <a:r>
              <a:rPr lang="en-US" sz="1000" i="1" dirty="0"/>
              <a:t>Language</a:t>
            </a:r>
            <a:r>
              <a:rPr lang="en-US" sz="1000" dirty="0"/>
              <a:t>, London</a:t>
            </a:r>
            <a:r>
              <a:rPr lang="en-US" sz="1000" dirty="0" smtClean="0"/>
              <a:t>.</a:t>
            </a:r>
          </a:p>
          <a:p>
            <a:pPr>
              <a:lnSpc>
                <a:spcPct val="80000"/>
              </a:lnSpc>
            </a:pPr>
            <a:r>
              <a:rPr lang="da-DK" sz="1000" dirty="0" err="1"/>
              <a:t>Bühler</a:t>
            </a:r>
            <a:r>
              <a:rPr lang="da-DK" sz="1000" dirty="0"/>
              <a:t>, Karl 1965: </a:t>
            </a:r>
            <a:r>
              <a:rPr lang="da-DK" sz="1000" i="1" dirty="0" err="1"/>
              <a:t>Sprachtheorie</a:t>
            </a:r>
            <a:r>
              <a:rPr lang="da-DK" sz="1000" dirty="0"/>
              <a:t>, Die </a:t>
            </a:r>
            <a:r>
              <a:rPr lang="da-DK" sz="1000" dirty="0" err="1"/>
              <a:t>Darstellungsfunktion</a:t>
            </a:r>
            <a:r>
              <a:rPr lang="da-DK" sz="1000" dirty="0"/>
              <a:t> der </a:t>
            </a:r>
            <a:r>
              <a:rPr lang="da-DK" sz="1000" dirty="0" err="1"/>
              <a:t>Sprache</a:t>
            </a:r>
            <a:r>
              <a:rPr lang="da-DK" sz="1000" dirty="0"/>
              <a:t> 2, Stuttgart. Et afsnit, “Sprogteori. Sprogets fremstillingsfunktion” er oversat af John E. Andersen i Henriksen 2001. </a:t>
            </a:r>
            <a:endParaRPr lang="da-DK" sz="1000" dirty="0" smtClean="0"/>
          </a:p>
          <a:p>
            <a:r>
              <a:rPr lang="da-DK" altLang="da-DK" sz="1000" dirty="0" err="1"/>
              <a:t>Dretske</a:t>
            </a:r>
            <a:r>
              <a:rPr lang="da-DK" altLang="da-DK" sz="1000" dirty="0"/>
              <a:t>, Fred 1995: </a:t>
            </a:r>
            <a:r>
              <a:rPr lang="da-DK" altLang="da-DK" sz="1000" i="1" dirty="0" err="1"/>
              <a:t>Naturalizing</a:t>
            </a:r>
            <a:r>
              <a:rPr lang="da-DK" altLang="da-DK" sz="1000" i="1" dirty="0"/>
              <a:t> the Mind</a:t>
            </a:r>
            <a:r>
              <a:rPr lang="da-DK" altLang="da-DK" sz="1000" dirty="0"/>
              <a:t>, Cambridge Mass.: MIT Press.</a:t>
            </a:r>
            <a:endParaRPr lang="en-US" sz="1000" dirty="0" smtClean="0"/>
          </a:p>
          <a:p>
            <a:r>
              <a:rPr lang="en-US" sz="1000" dirty="0" smtClean="0"/>
              <a:t>Grice</a:t>
            </a:r>
            <a:r>
              <a:rPr lang="en-US" sz="1000" dirty="0"/>
              <a:t>, H.P. 1957: “Meaning” in Philosophical Review 66: 377-88.</a:t>
            </a:r>
          </a:p>
          <a:p>
            <a:r>
              <a:rPr lang="en-US" sz="1000" dirty="0" smtClean="0"/>
              <a:t>Grice</a:t>
            </a:r>
            <a:r>
              <a:rPr lang="en-US" sz="1000" dirty="0"/>
              <a:t>, H.P., 1975: </a:t>
            </a:r>
            <a:r>
              <a:rPr lang="en-US" sz="1000" i="1" dirty="0"/>
              <a:t>Logic and Conversation</a:t>
            </a:r>
            <a:r>
              <a:rPr lang="en-US" sz="1000" dirty="0"/>
              <a:t>, </a:t>
            </a:r>
            <a:r>
              <a:rPr lang="en-US" sz="1000" dirty="0" err="1"/>
              <a:t>i</a:t>
            </a:r>
            <a:r>
              <a:rPr lang="en-US" sz="1000" dirty="0"/>
              <a:t> Peter Cole &amp; Jerry Morgan, 1975: </a:t>
            </a:r>
            <a:r>
              <a:rPr lang="en-US" sz="1000" i="1" dirty="0"/>
              <a:t>Syntax and Semantics, vol. 3. Speech Acts,</a:t>
            </a:r>
            <a:r>
              <a:rPr lang="en-US" sz="1000" dirty="0"/>
              <a:t> New York: Academic Press. </a:t>
            </a:r>
            <a:r>
              <a:rPr lang="en-US" sz="1000" dirty="0" err="1"/>
              <a:t>Optrykt</a:t>
            </a:r>
            <a:r>
              <a:rPr lang="en-US" sz="1000" dirty="0"/>
              <a:t> </a:t>
            </a:r>
            <a:r>
              <a:rPr lang="en-US" sz="1000" dirty="0" err="1"/>
              <a:t>i</a:t>
            </a:r>
            <a:r>
              <a:rPr lang="en-US" sz="1000" dirty="0"/>
              <a:t> </a:t>
            </a:r>
            <a:r>
              <a:rPr lang="en-US" sz="1000" dirty="0" err="1"/>
              <a:t>Henriksen</a:t>
            </a:r>
            <a:r>
              <a:rPr lang="en-US" sz="1000" dirty="0"/>
              <a:t> 2001a. </a:t>
            </a:r>
          </a:p>
          <a:p>
            <a:pPr>
              <a:lnSpc>
                <a:spcPct val="80000"/>
              </a:lnSpc>
            </a:pPr>
            <a:r>
              <a:rPr lang="da-DK" altLang="da-DK" sz="1000" dirty="0"/>
              <a:t>Habermas, Jürgen 1971: “Forberedende bemærkninger til en teori om den kommunikative kompetens”, oversat af Peter </a:t>
            </a:r>
            <a:r>
              <a:rPr lang="da-DK" altLang="da-DK" sz="1000" dirty="0" err="1"/>
              <a:t>Widell</a:t>
            </a:r>
            <a:r>
              <a:rPr lang="da-DK" altLang="da-DK" sz="1000" dirty="0"/>
              <a:t> og Niels Hornborg Jensen, i Henriksen, Carol (red) 2001: </a:t>
            </a:r>
            <a:r>
              <a:rPr lang="da-DK" altLang="da-DK" sz="1000" i="1" dirty="0"/>
              <a:t>Can </a:t>
            </a:r>
            <a:r>
              <a:rPr lang="da-DK" altLang="da-DK" sz="1000" i="1" dirty="0" err="1"/>
              <a:t>you</a:t>
            </a:r>
            <a:r>
              <a:rPr lang="da-DK" altLang="da-DK" sz="1000" i="1" dirty="0"/>
              <a:t> </a:t>
            </a:r>
            <a:r>
              <a:rPr lang="da-DK" altLang="da-DK" sz="1000" i="1" dirty="0" err="1"/>
              <a:t>reach</a:t>
            </a:r>
            <a:r>
              <a:rPr lang="da-DK" altLang="da-DK" sz="1000" i="1" dirty="0"/>
              <a:t> the salt?</a:t>
            </a:r>
            <a:r>
              <a:rPr lang="da-DK" altLang="da-DK" sz="1000" dirty="0"/>
              <a:t>, København: Roskilde Universitetsforlag</a:t>
            </a:r>
          </a:p>
          <a:p>
            <a:pPr>
              <a:lnSpc>
                <a:spcPct val="80000"/>
              </a:lnSpc>
            </a:pPr>
            <a:r>
              <a:rPr lang="da-DK" sz="1000" dirty="0" smtClean="0"/>
              <a:t>Hjelmslev</a:t>
            </a:r>
            <a:r>
              <a:rPr lang="da-DK" sz="1000" dirty="0"/>
              <a:t>, Louis (1943) 1966: </a:t>
            </a:r>
            <a:r>
              <a:rPr lang="da-DK" sz="1000" i="1" dirty="0"/>
              <a:t>Omkring Sprogteoriens grundlæggelse</a:t>
            </a:r>
            <a:r>
              <a:rPr lang="da-DK" sz="1000" dirty="0"/>
              <a:t>, København: Akademisk Forlag.</a:t>
            </a:r>
          </a:p>
          <a:p>
            <a:pPr>
              <a:lnSpc>
                <a:spcPct val="80000"/>
              </a:lnSpc>
            </a:pPr>
            <a:r>
              <a:rPr lang="da-DK" sz="1000" dirty="0" err="1"/>
              <a:t>Kahneman</a:t>
            </a:r>
            <a:r>
              <a:rPr lang="da-DK" sz="1000" dirty="0"/>
              <a:t>, Daniel 2011: </a:t>
            </a:r>
            <a:r>
              <a:rPr lang="da-DK" sz="1000" i="1" dirty="0" err="1"/>
              <a:t>Thinking</a:t>
            </a:r>
            <a:r>
              <a:rPr lang="da-DK" sz="1000" i="1" dirty="0"/>
              <a:t> Fast and </a:t>
            </a:r>
            <a:r>
              <a:rPr lang="da-DK" sz="1000" i="1" dirty="0" err="1"/>
              <a:t>Slow</a:t>
            </a:r>
            <a:r>
              <a:rPr lang="da-DK" sz="1000" dirty="0"/>
              <a:t>, London: </a:t>
            </a:r>
            <a:r>
              <a:rPr lang="da-DK" sz="1000" dirty="0" err="1"/>
              <a:t>Penguin</a:t>
            </a:r>
            <a:r>
              <a:rPr lang="da-DK" sz="1000" dirty="0"/>
              <a:t> </a:t>
            </a:r>
            <a:r>
              <a:rPr lang="da-DK" sz="1000" dirty="0" err="1"/>
              <a:t>Books</a:t>
            </a:r>
            <a:r>
              <a:rPr lang="da-DK" sz="1000" dirty="0"/>
              <a:t>. På dansk oversat af Joachim </a:t>
            </a:r>
            <a:r>
              <a:rPr lang="da-DK" sz="1000" dirty="0" err="1"/>
              <a:t>Wrand</a:t>
            </a:r>
            <a:r>
              <a:rPr lang="da-DK" sz="1000" dirty="0"/>
              <a:t>: </a:t>
            </a:r>
            <a:r>
              <a:rPr lang="da-DK" sz="1000" i="1" dirty="0"/>
              <a:t>At tænke - hurtigt og langsomt</a:t>
            </a:r>
            <a:r>
              <a:rPr lang="da-DK" sz="1000" dirty="0"/>
              <a:t>, København: Lindhardt og Ringhof Forlag.</a:t>
            </a:r>
          </a:p>
          <a:p>
            <a:pPr>
              <a:lnSpc>
                <a:spcPct val="80000"/>
              </a:lnSpc>
            </a:pPr>
            <a:r>
              <a:rPr lang="en-US" sz="1000" dirty="0"/>
              <a:t>Kress, Gunther 2010: </a:t>
            </a:r>
            <a:r>
              <a:rPr lang="en-US" sz="1000" i="1" dirty="0"/>
              <a:t>Multimodality. A social semiotic approach to contemporary communication, </a:t>
            </a:r>
            <a:r>
              <a:rPr lang="en-US" sz="1000" dirty="0"/>
              <a:t>London: Routledge. </a:t>
            </a:r>
          </a:p>
          <a:p>
            <a:pPr>
              <a:lnSpc>
                <a:spcPct val="80000"/>
              </a:lnSpc>
            </a:pPr>
            <a:r>
              <a:rPr lang="en-US" sz="1000" dirty="0"/>
              <a:t>Ogden, C. K. </a:t>
            </a:r>
            <a:r>
              <a:rPr lang="en-US" sz="1000" dirty="0" err="1"/>
              <a:t>og</a:t>
            </a:r>
            <a:r>
              <a:rPr lang="en-US" sz="1000" dirty="0"/>
              <a:t> I. A. Richards</a:t>
            </a:r>
            <a:r>
              <a:rPr lang="en-US" sz="1000" i="1" dirty="0"/>
              <a:t> </a:t>
            </a:r>
            <a:r>
              <a:rPr lang="en-US" sz="1000" dirty="0"/>
              <a:t>(1923/1989) </a:t>
            </a:r>
            <a:r>
              <a:rPr lang="en-US" sz="1000" i="1" dirty="0"/>
              <a:t>The Meaning of Meaning</a:t>
            </a:r>
            <a:r>
              <a:rPr lang="en-US" sz="1000" dirty="0"/>
              <a:t>, Orlando: Harcourt Brace Jovanovich. </a:t>
            </a:r>
            <a:endParaRPr lang="en-US" sz="1000" dirty="0" smtClean="0"/>
          </a:p>
          <a:p>
            <a:pPr>
              <a:lnSpc>
                <a:spcPct val="80000"/>
              </a:lnSpc>
            </a:pPr>
            <a:r>
              <a:rPr lang="en-US" sz="1000" dirty="0"/>
              <a:t>Panofsky, Erwin 1955: </a:t>
            </a:r>
            <a:r>
              <a:rPr lang="en-US" sz="1000" i="1" dirty="0"/>
              <a:t>Meaning in the visual arts</a:t>
            </a:r>
            <a:r>
              <a:rPr lang="en-US" sz="1000" dirty="0"/>
              <a:t>, New York: Doubleday Anchor Books</a:t>
            </a:r>
            <a:r>
              <a:rPr lang="en-US" sz="1000" dirty="0" smtClean="0"/>
              <a:t>.</a:t>
            </a:r>
          </a:p>
          <a:p>
            <a:pPr>
              <a:lnSpc>
                <a:spcPct val="80000"/>
              </a:lnSpc>
            </a:pPr>
            <a:r>
              <a:rPr lang="da-DK" sz="1000" dirty="0" err="1"/>
              <a:t>Peirce</a:t>
            </a:r>
            <a:r>
              <a:rPr lang="da-DK" sz="1000" dirty="0"/>
              <a:t>, Ch. S. 1994: </a:t>
            </a:r>
            <a:r>
              <a:rPr lang="da-DK" sz="1000" i="1" dirty="0"/>
              <a:t>Semiotik og pragmatisme</a:t>
            </a:r>
            <a:r>
              <a:rPr lang="da-DK" sz="1000" dirty="0"/>
              <a:t>, på dansk ved Lars Andersen, udg. af Anne Marie Dinesen og Frederik Stjernfelt, København: Samlerens Bogklub.</a:t>
            </a:r>
          </a:p>
          <a:p>
            <a:pPr>
              <a:lnSpc>
                <a:spcPct val="80000"/>
              </a:lnSpc>
            </a:pPr>
            <a:r>
              <a:rPr lang="en-US" sz="1000" dirty="0"/>
              <a:t>Searle, John R. 1995: </a:t>
            </a:r>
            <a:r>
              <a:rPr lang="en-US" sz="1000" i="1" dirty="0"/>
              <a:t>The Construction of Social Reality</a:t>
            </a:r>
            <a:r>
              <a:rPr lang="en-US" sz="1000" dirty="0"/>
              <a:t>, London: Penguin Books</a:t>
            </a:r>
          </a:p>
          <a:p>
            <a:pPr>
              <a:lnSpc>
                <a:spcPct val="80000"/>
              </a:lnSpc>
            </a:pPr>
            <a:r>
              <a:rPr lang="en-US" sz="1000" dirty="0" err="1"/>
              <a:t>Stjernfelt</a:t>
            </a:r>
            <a:r>
              <a:rPr lang="en-US" sz="1000" dirty="0"/>
              <a:t>, Frederik 2014: </a:t>
            </a:r>
            <a:r>
              <a:rPr lang="en-US" sz="1000" i="1" dirty="0"/>
              <a:t>Natural propositions. The actuality of Peirce’s Doctrine of </a:t>
            </a:r>
            <a:r>
              <a:rPr lang="en-US" sz="1000" i="1" dirty="0" err="1"/>
              <a:t>Dicisigns</a:t>
            </a:r>
            <a:r>
              <a:rPr lang="en-US" sz="1000" dirty="0"/>
              <a:t>, Boston: Docent Press. </a:t>
            </a:r>
            <a:endParaRPr lang="en-US" sz="1000" dirty="0" smtClean="0"/>
          </a:p>
          <a:p>
            <a:pPr>
              <a:lnSpc>
                <a:spcPct val="80000"/>
              </a:lnSpc>
            </a:pPr>
            <a:r>
              <a:rPr lang="da-DK" sz="1000" dirty="0"/>
              <a:t>Togeby, Ole 2003: </a:t>
            </a:r>
            <a:r>
              <a:rPr lang="da-DK" sz="1000" i="1" dirty="0"/>
              <a:t>Fungerer denne sætning? Funktionel dansk sproglære</a:t>
            </a:r>
            <a:r>
              <a:rPr lang="da-DK" sz="1000" dirty="0"/>
              <a:t>, København: Gad.</a:t>
            </a:r>
          </a:p>
          <a:p>
            <a:r>
              <a:rPr lang="en-US" sz="1000" dirty="0" err="1"/>
              <a:t>Tomasello</a:t>
            </a:r>
            <a:r>
              <a:rPr lang="en-US" sz="1000" dirty="0"/>
              <a:t>, Michael 1999: </a:t>
            </a:r>
            <a:r>
              <a:rPr lang="en-US" sz="1000" i="1" dirty="0"/>
              <a:t>The Cultural origins of Human cognition</a:t>
            </a:r>
            <a:r>
              <a:rPr lang="en-US" sz="1000" dirty="0"/>
              <a:t>, Cambridge MA: Harvard University Press. </a:t>
            </a:r>
          </a:p>
          <a:p>
            <a:r>
              <a:rPr lang="en-US" sz="1000" dirty="0" err="1"/>
              <a:t>Tomasello</a:t>
            </a:r>
            <a:r>
              <a:rPr lang="en-US" sz="1000" dirty="0"/>
              <a:t>, Michael 2003: Constructing a language. A Usage-Based Theory of Language </a:t>
            </a:r>
            <a:r>
              <a:rPr lang="en-US" sz="1000" dirty="0" err="1"/>
              <a:t>Acquition</a:t>
            </a:r>
            <a:r>
              <a:rPr lang="en-US" sz="1000" dirty="0"/>
              <a:t>, Cambridge Massachusetts:   Harvard University Press.</a:t>
            </a:r>
          </a:p>
          <a:p>
            <a:pPr>
              <a:lnSpc>
                <a:spcPct val="80000"/>
              </a:lnSpc>
            </a:pPr>
            <a:endParaRPr lang="en-US" sz="1000" dirty="0" smtClean="0"/>
          </a:p>
          <a:p>
            <a:pPr>
              <a:lnSpc>
                <a:spcPct val="80000"/>
              </a:lnSpc>
            </a:pPr>
            <a:endParaRPr lang="da-DK" altLang="da-DK" sz="1000" dirty="0"/>
          </a:p>
        </p:txBody>
      </p:sp>
    </p:spTree>
    <p:extLst>
      <p:ext uri="{BB962C8B-B14F-4D97-AF65-F5344CB8AC3E}">
        <p14:creationId xmlns:p14="http://schemas.microsoft.com/office/powerpoint/2010/main" val="37000452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Meningsaspekter og komplekse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43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71800" y="3012166"/>
            <a:ext cx="3923281" cy="2652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1115616" y="1772816"/>
            <a:ext cx="7632848" cy="1200329"/>
          </a:xfrm>
          <a:prstGeom prst="rect">
            <a:avLst/>
          </a:prstGeom>
          <a:noFill/>
        </p:spPr>
        <p:txBody>
          <a:bodyPr wrap="square" rtlCol="0">
            <a:spAutoFit/>
          </a:bodyPr>
          <a:lstStyle/>
          <a:p>
            <a:r>
              <a:rPr lang="da-DK" dirty="0" smtClean="0"/>
              <a:t>Mest </a:t>
            </a:r>
            <a:r>
              <a:rPr lang="da-DK" dirty="0"/>
              <a:t>frugtbar for en semiotisk kommunikationsanalyse er nok den tanke hos </a:t>
            </a:r>
            <a:r>
              <a:rPr lang="da-DK" dirty="0" err="1"/>
              <a:t>Peirce</a:t>
            </a:r>
            <a:r>
              <a:rPr lang="da-DK" dirty="0"/>
              <a:t> at de fleste tegn brugt i menneskelig kommunikation faktisk har både ikoniske, symbolske og </a:t>
            </a:r>
            <a:r>
              <a:rPr lang="da-DK" dirty="0" err="1"/>
              <a:t>indeksikalske</a:t>
            </a:r>
            <a:r>
              <a:rPr lang="da-DK" dirty="0"/>
              <a:t> sider. </a:t>
            </a:r>
          </a:p>
          <a:p>
            <a:endParaRPr lang="da-DK" dirty="0"/>
          </a:p>
        </p:txBody>
      </p:sp>
    </p:spTree>
    <p:extLst>
      <p:ext uri="{BB962C8B-B14F-4D97-AF65-F5344CB8AC3E}">
        <p14:creationId xmlns:p14="http://schemas.microsoft.com/office/powerpoint/2010/main" val="20614814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Ogden and Richards</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331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39025" y="1988840"/>
            <a:ext cx="8464312" cy="2952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4806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Ogden and Richards</a:t>
            </a:r>
            <a:endParaRPr lang="da-DK" dirty="0"/>
          </a:p>
        </p:txBody>
      </p:sp>
      <p:sp>
        <p:nvSpPr>
          <p:cNvPr id="3" name="Pladsholder til indhold 2"/>
          <p:cNvSpPr>
            <a:spLocks noGrp="1"/>
          </p:cNvSpPr>
          <p:nvPr>
            <p:ph idx="1"/>
          </p:nvPr>
        </p:nvSpPr>
        <p:spPr/>
        <p:txBody>
          <a:bodyPr/>
          <a:lstStyle/>
          <a:p>
            <a:r>
              <a:rPr lang="da-DK" sz="2000" dirty="0"/>
              <a:t>Mellem tanke og symbol eksisterer der kausale relationer. Når vi taler, er den symbolisme vi benytter, til dels forårsaget af den henvisning (reference) vi laver, og til dels af sociale og psykologiske faktorer – nemlig af formålet med at lave henvisningen, af den antagne virkning vores symboler har på andre personer, og af vores egen holdning. Og når vi hører hvad der bliver sagt, forårsager symbolerne både at vi udfører en henvisningshandling (act of reference) og at vi antager en indstilling som, alt efter omstændighederne, vil være mere eller mindre lig med talerens handling og holdning.</a:t>
            </a:r>
            <a:endParaRPr lang="da-DK" dirty="0"/>
          </a:p>
          <a:p>
            <a:r>
              <a:rPr lang="da-DK" dirty="0"/>
              <a:t>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510121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Ogden and Richards</a:t>
            </a:r>
            <a:endParaRPr lang="da-DK" dirty="0"/>
          </a:p>
        </p:txBody>
      </p:sp>
      <p:sp>
        <p:nvSpPr>
          <p:cNvPr id="3" name="Pladsholder til indhold 2"/>
          <p:cNvSpPr>
            <a:spLocks noGrp="1"/>
          </p:cNvSpPr>
          <p:nvPr>
            <p:ph idx="1"/>
          </p:nvPr>
        </p:nvSpPr>
        <p:spPr/>
        <p:txBody>
          <a:bodyPr/>
          <a:lstStyle/>
          <a:p>
            <a:r>
              <a:rPr lang="da-DK" sz="2000" dirty="0"/>
              <a:t>Mellem Tanken og Referenten er der også en relation; mere eller mindre direkte (som når vi tænker på eller er opmærksomme på en farvet overflade som vi ser), eller indirekte (som når vi ‘tænker på’ eller ‘refererer til’ Napoleon), i hvilket tilfælde der kan være en meget lang kæde af tegnsituationer som træder imellem handlingen og dens referent: ord – historiker – samtidig kilde – øjenvidne – referent (Napoleon).</a:t>
            </a:r>
          </a:p>
          <a:p>
            <a:r>
              <a:rPr lang="da-DK" sz="2000" dirty="0"/>
              <a:t>   Mellem symbolet og referenten er der ingen anden relevant relation end den indirekte relation som består i at det af nogen bruges til at stå for en referent</a:t>
            </a:r>
            <a:r>
              <a:rPr lang="da-DK" sz="2000" baseline="30000" dirty="0"/>
              <a:t>1</a:t>
            </a:r>
            <a:r>
              <a:rPr lang="da-DK" sz="2000" dirty="0"/>
              <a:t>.</a:t>
            </a:r>
          </a:p>
          <a:p>
            <a:r>
              <a:rPr lang="en-US" sz="2000" dirty="0"/>
              <a:t>1. Ogden and Richards 1989 (</a:t>
            </a:r>
            <a:r>
              <a:rPr lang="en-US" sz="2000" dirty="0" err="1"/>
              <a:t>oversat</a:t>
            </a:r>
            <a:r>
              <a:rPr lang="en-US" sz="2000" dirty="0"/>
              <a:t> </a:t>
            </a:r>
            <a:r>
              <a:rPr lang="en-US" sz="2000" dirty="0" err="1"/>
              <a:t>af</a:t>
            </a:r>
            <a:r>
              <a:rPr lang="en-US" sz="2000" dirty="0"/>
              <a:t> OT).</a:t>
            </a:r>
          </a:p>
          <a:p>
            <a:r>
              <a:rPr lang="da-DK" dirty="0"/>
              <a:t>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946628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Bühlers</a:t>
            </a:r>
            <a:r>
              <a:rPr lang="da-DK" dirty="0" smtClean="0"/>
              <a:t> model</a:t>
            </a:r>
            <a:br>
              <a:rPr lang="da-DK" dirty="0" smtClean="0"/>
            </a:br>
            <a:r>
              <a:rPr lang="da-DK" sz="2000" b="0" dirty="0" smtClean="0"/>
              <a:t>(kommunikativ)</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33905" y="1755195"/>
            <a:ext cx="4476190" cy="3419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8602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Jakobsons</a:t>
            </a:r>
            <a:r>
              <a:rPr lang="da-DK" dirty="0" smtClean="0"/>
              <a:t> model</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638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8154" y="1456987"/>
            <a:ext cx="6936214" cy="4204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45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4906888" cy="2074242"/>
          </a:xfrm>
        </p:spPr>
        <p:txBody>
          <a:bodyPr/>
          <a:lstStyle/>
          <a:p>
            <a:r>
              <a:rPr lang="da-DK" dirty="0" smtClean="0"/>
              <a:t/>
            </a:r>
            <a:br>
              <a:rPr lang="da-DK" dirty="0" smtClean="0"/>
            </a:br>
            <a:r>
              <a:rPr lang="da-DK" dirty="0" smtClean="0"/>
              <a:t>Siger et billede mere end 1000 ord?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83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292080" y="116632"/>
            <a:ext cx="4145679" cy="6490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09342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Jakobsons</a:t>
            </a:r>
            <a:r>
              <a:rPr lang="da-DK" dirty="0" smtClean="0"/>
              <a:t> model</a:t>
            </a:r>
            <a:endParaRPr lang="da-DK" dirty="0"/>
          </a:p>
        </p:txBody>
      </p:sp>
      <p:sp>
        <p:nvSpPr>
          <p:cNvPr id="3" name="Pladsholder til indhold 2"/>
          <p:cNvSpPr>
            <a:spLocks noGrp="1"/>
          </p:cNvSpPr>
          <p:nvPr>
            <p:ph idx="1"/>
          </p:nvPr>
        </p:nvSpPr>
        <p:spPr/>
        <p:txBody>
          <a:bodyPr/>
          <a:lstStyle/>
          <a:p>
            <a:r>
              <a:rPr lang="da-DK" sz="1400" smtClean="0"/>
              <a:t>(...) de to fundamentale typer af arrangement der anvendes i sproglig aktivitet:  </a:t>
            </a:r>
            <a:r>
              <a:rPr lang="da-DK" sz="1400" i="1" smtClean="0"/>
              <a:t>selektion</a:t>
            </a:r>
            <a:r>
              <a:rPr lang="da-DK" sz="1400" smtClean="0"/>
              <a:t> og  </a:t>
            </a:r>
            <a:r>
              <a:rPr lang="da-DK" sz="1400" i="1" smtClean="0"/>
              <a:t>kombination</a:t>
            </a:r>
            <a:r>
              <a:rPr lang="da-DK" sz="1400" smtClean="0"/>
              <a:t>. Hvis "barn" er meddelelsens emne vælger den talende blandt de eksisterende, mere eller mindre ensbetydende substantiver som barn, baby, unge, snothvalp, alle ækvivalente i en vis forstand, og for at kommentere dette emne vælger han et af de semantisk beslægtede verber - sover, snuer, blunder, slumrer. Begge valgte ord kombineres i en kæde. Selektion foretages på basis af ækvivalens, lighed og ulighed, synonymi og antinomi, mens kombination, opbygningen af ordfølgen er baseret på berøring, sammenhæng. </a:t>
            </a:r>
            <a:r>
              <a:rPr lang="da-DK" sz="1400" i="1" smtClean="0"/>
              <a:t>Den poetiske funktion projicerer ækvivalensprincippet fra selektionsaksen over på kombinationsaksen</a:t>
            </a:r>
            <a:r>
              <a:rPr lang="da-DK" sz="1400" smtClean="0"/>
              <a:t>. Ækvivalens gøres til kædens konstituerende princip. I poesi er en stavelse gjort ækvivalent med enhver anden stavelse i kæden; ordtryk behandles som lig med ordtryk, ikke-tryk med ikke-tryk; (...)</a:t>
            </a:r>
          </a:p>
          <a:p>
            <a:r>
              <a:rPr lang="da-DK" sz="1400" smtClean="0"/>
              <a:t>    Det kan indvendes at metasprog gør brug af sekvent opstilling af ækvivalente enheder, når det anbringer synonyme udtryk i en subjekt-prædikat-sætning: A = A ("</a:t>
            </a:r>
            <a:r>
              <a:rPr lang="da-DK" sz="1400" i="1" smtClean="0"/>
              <a:t>En hoppe er en hunhest</a:t>
            </a:r>
            <a:r>
              <a:rPr lang="da-DK" sz="1400" smtClean="0"/>
              <a:t>"). Poesi og metasprog er imidlertid diametrale modsætninger: i metasprog bruges kæden til at danne udtryk for lighed, i poesien bruges udtryk for lighed til at danne kæde</a:t>
            </a:r>
            <a:r>
              <a:rPr lang="da-DK" sz="1400" baseline="30000" smtClean="0"/>
              <a:t>1</a:t>
            </a:r>
            <a:r>
              <a:rPr lang="da-DK" sz="1400" smtClean="0"/>
              <a:t>. </a:t>
            </a:r>
          </a:p>
          <a:p>
            <a:r>
              <a:rPr lang="da-DK" sz="1400" smtClean="0"/>
              <a:t>1. Jakobson 1967. </a:t>
            </a:r>
          </a:p>
          <a:p>
            <a:endParaRPr lang="da-DK" sz="14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9584780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Togebys model</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85766" y="1501890"/>
            <a:ext cx="5778522" cy="4375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7419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Propositionelle tegn</a:t>
            </a:r>
            <a:endParaRPr lang="da-DK" dirty="0"/>
          </a:p>
        </p:txBody>
      </p:sp>
      <p:sp>
        <p:nvSpPr>
          <p:cNvPr id="3" name="Pladsholder til indhold 2"/>
          <p:cNvSpPr>
            <a:spLocks noGrp="1"/>
          </p:cNvSpPr>
          <p:nvPr>
            <p:ph idx="1"/>
          </p:nvPr>
        </p:nvSpPr>
        <p:spPr/>
        <p:txBody>
          <a:bodyPr/>
          <a:lstStyle/>
          <a:p>
            <a:r>
              <a:rPr lang="da-DK" dirty="0" smtClean="0"/>
              <a:t>Efter den klassiske logik har alle komplette tegn </a:t>
            </a:r>
            <a:r>
              <a:rPr lang="da-DK" dirty="0" err="1" smtClean="0"/>
              <a:t>udsagnsform</a:t>
            </a:r>
            <a:r>
              <a:rPr lang="da-DK" dirty="0" smtClean="0"/>
              <a:t> med</a:t>
            </a:r>
          </a:p>
          <a:p>
            <a:pPr lvl="1"/>
            <a:r>
              <a:rPr lang="da-DK" dirty="0" smtClean="0"/>
              <a:t>et identificerbart </a:t>
            </a:r>
            <a:r>
              <a:rPr lang="da-DK" b="1" dirty="0" smtClean="0"/>
              <a:t>emne</a:t>
            </a:r>
            <a:r>
              <a:rPr lang="da-DK" dirty="0" smtClean="0"/>
              <a:t> (logisk </a:t>
            </a:r>
            <a:r>
              <a:rPr lang="da-DK" dirty="0"/>
              <a:t>subjekt) (x) </a:t>
            </a:r>
            <a:r>
              <a:rPr lang="da-DK" dirty="0" smtClean="0"/>
              <a:t>og</a:t>
            </a:r>
          </a:p>
          <a:p>
            <a:pPr lvl="1"/>
            <a:r>
              <a:rPr lang="da-DK" dirty="0" smtClean="0"/>
              <a:t>et </a:t>
            </a:r>
            <a:r>
              <a:rPr lang="da-DK" dirty="0"/>
              <a:t>informativt </a:t>
            </a:r>
            <a:r>
              <a:rPr lang="da-DK" b="1" dirty="0"/>
              <a:t>omsagn</a:t>
            </a:r>
            <a:r>
              <a:rPr lang="da-DK" dirty="0"/>
              <a:t> (</a:t>
            </a:r>
            <a:r>
              <a:rPr lang="da-DK" dirty="0" smtClean="0"/>
              <a:t>prædikat) </a:t>
            </a:r>
            <a:r>
              <a:rPr lang="da-DK" dirty="0"/>
              <a:t>(P) om </a:t>
            </a:r>
            <a:r>
              <a:rPr lang="da-DK" dirty="0" smtClean="0"/>
              <a:t>emnet</a:t>
            </a:r>
            <a:r>
              <a:rPr lang="da-DK" dirty="0"/>
              <a:t> </a:t>
            </a:r>
            <a:r>
              <a:rPr lang="da-DK" dirty="0" smtClean="0"/>
              <a:t>som kan være sandt eller falsk:</a:t>
            </a:r>
            <a:endParaRPr lang="da-DK" dirty="0"/>
          </a:p>
          <a:p>
            <a:pPr lvl="5"/>
            <a:r>
              <a:rPr lang="da-DK" sz="6000" b="1" dirty="0"/>
              <a:t>(x) P</a:t>
            </a:r>
            <a:endParaRPr lang="da-DK" sz="3400" dirty="0"/>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3620825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Talehandling</a:t>
            </a:r>
            <a:endParaRPr lang="da-DK" dirty="0"/>
          </a:p>
        </p:txBody>
      </p:sp>
      <p:sp>
        <p:nvSpPr>
          <p:cNvPr id="3" name="Pladsholder til indhold 2"/>
          <p:cNvSpPr>
            <a:spLocks noGrp="1"/>
          </p:cNvSpPr>
          <p:nvPr>
            <p:ph idx="1"/>
          </p:nvPr>
        </p:nvSpPr>
        <p:spPr/>
        <p:txBody>
          <a:bodyPr/>
          <a:lstStyle/>
          <a:p>
            <a:r>
              <a:rPr lang="da-DK" i="1" dirty="0"/>
              <a:t>– Dronningen lever</a:t>
            </a:r>
            <a:r>
              <a:rPr lang="da-DK" i="1" dirty="0" smtClean="0"/>
              <a:t>. </a:t>
            </a:r>
          </a:p>
          <a:p>
            <a:r>
              <a:rPr lang="da-DK" i="1" dirty="0" smtClean="0"/>
              <a:t>– </a:t>
            </a:r>
            <a:r>
              <a:rPr lang="da-DK" i="1" dirty="0"/>
              <a:t>Leve dronningen</a:t>
            </a:r>
            <a:r>
              <a:rPr lang="da-DK" i="1" dirty="0" smtClean="0"/>
              <a:t>!</a:t>
            </a:r>
          </a:p>
          <a:p>
            <a:r>
              <a:rPr lang="da-DK" i="1" dirty="0" smtClean="0"/>
              <a:t>– </a:t>
            </a:r>
            <a:r>
              <a:rPr lang="da-DK" i="1" dirty="0"/>
              <a:t>Lev vel (Dronning</a:t>
            </a:r>
            <a:r>
              <a:rPr lang="da-DK" i="1" dirty="0" smtClean="0"/>
              <a:t>)!</a:t>
            </a:r>
          </a:p>
          <a:p>
            <a:r>
              <a:rPr lang="da-DK" i="1" dirty="0" smtClean="0"/>
              <a:t>– (Jeg </a:t>
            </a:r>
            <a:r>
              <a:rPr lang="da-DK" i="1" dirty="0"/>
              <a:t>har hørt) at dronningen lever</a:t>
            </a:r>
            <a:r>
              <a:rPr lang="da-DK" dirty="0"/>
              <a:t>. </a:t>
            </a:r>
          </a:p>
          <a:p>
            <a:r>
              <a:rPr lang="da-DK" sz="2400" dirty="0" smtClean="0"/>
              <a:t>I Talehandlingsteorien er der foruden subjekt og prædikat en </a:t>
            </a:r>
            <a:r>
              <a:rPr lang="da-DK" sz="2400" i="1" dirty="0" err="1" smtClean="0"/>
              <a:t>illocutionary</a:t>
            </a:r>
            <a:r>
              <a:rPr lang="da-DK" sz="2400" i="1" dirty="0" smtClean="0"/>
              <a:t> force </a:t>
            </a:r>
            <a:r>
              <a:rPr lang="da-DK" sz="2400" i="1" dirty="0" err="1" smtClean="0"/>
              <a:t>indicator</a:t>
            </a:r>
            <a:r>
              <a:rPr lang="da-DK" sz="2400" i="1" dirty="0" smtClean="0"/>
              <a:t>:</a:t>
            </a:r>
          </a:p>
          <a:p>
            <a:r>
              <a:rPr lang="da-DK" b="1" dirty="0"/>
              <a:t> </a:t>
            </a:r>
            <a:r>
              <a:rPr lang="da-DK" b="1" dirty="0" smtClean="0"/>
              <a:t>            </a:t>
            </a:r>
            <a:r>
              <a:rPr lang="da-DK" sz="5400" b="1" dirty="0" smtClean="0"/>
              <a:t>I</a:t>
            </a:r>
            <a:r>
              <a:rPr lang="da-DK" sz="5400" b="1" dirty="0"/>
              <a:t>((x) P)</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303826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ChangeArrowheads="1"/>
          </p:cNvSpPr>
          <p:nvPr>
            <p:ph type="title"/>
          </p:nvPr>
        </p:nvSpPr>
        <p:spPr/>
        <p:txBody>
          <a:bodyPr/>
          <a:lstStyle/>
          <a:p>
            <a:r>
              <a:rPr lang="da-DK" altLang="da-DK" dirty="0" smtClean="0"/>
              <a:t>Definition af begrebet ‘tegn’</a:t>
            </a:r>
            <a:endParaRPr lang="da-DK" altLang="da-DK" dirty="0"/>
          </a:p>
        </p:txBody>
      </p:sp>
      <p:sp>
        <p:nvSpPr>
          <p:cNvPr id="284675" name="Rectangle 3"/>
          <p:cNvSpPr>
            <a:spLocks noGrp="1" noChangeArrowheads="1"/>
          </p:cNvSpPr>
          <p:nvPr>
            <p:ph type="body" idx="1"/>
          </p:nvPr>
        </p:nvSpPr>
        <p:spPr/>
        <p:txBody>
          <a:bodyPr/>
          <a:lstStyle/>
          <a:p>
            <a:r>
              <a:rPr lang="da-DK" altLang="da-DK" sz="22900" b="1"/>
              <a:t>II.</a:t>
            </a:r>
          </a:p>
        </p:txBody>
      </p:sp>
    </p:spTree>
    <p:extLst>
      <p:ext uri="{BB962C8B-B14F-4D97-AF65-F5344CB8AC3E}">
        <p14:creationId xmlns:p14="http://schemas.microsoft.com/office/powerpoint/2010/main" val="39154645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Tegndefinition</a:t>
            </a:r>
            <a:endParaRPr lang="da-DK" dirty="0"/>
          </a:p>
        </p:txBody>
      </p:sp>
      <p:sp>
        <p:nvSpPr>
          <p:cNvPr id="3" name="Pladsholder til indhold 2"/>
          <p:cNvSpPr>
            <a:spLocks noGrp="1"/>
          </p:cNvSpPr>
          <p:nvPr>
            <p:ph idx="1"/>
          </p:nvPr>
        </p:nvSpPr>
        <p:spPr/>
        <p:txBody>
          <a:bodyPr/>
          <a:lstStyle/>
          <a:p>
            <a:r>
              <a:rPr lang="da-DK" sz="2400" b="1" dirty="0" smtClean="0"/>
              <a:t>Et </a:t>
            </a:r>
            <a:r>
              <a:rPr lang="da-DK" sz="2400" b="1" dirty="0"/>
              <a:t>tegn </a:t>
            </a:r>
            <a:r>
              <a:rPr lang="da-DK" sz="2400" dirty="0"/>
              <a:t>er en bemærkelsesværdig form der tolkes som noget andet end den er. </a:t>
            </a:r>
            <a:endParaRPr lang="da-DK" sz="2400" dirty="0" smtClean="0"/>
          </a:p>
          <a:p>
            <a:r>
              <a:rPr lang="da-DK" sz="2400" b="1" dirty="0" smtClean="0"/>
              <a:t>Naturlige </a:t>
            </a:r>
            <a:r>
              <a:rPr lang="da-DK" sz="2400" b="1" dirty="0"/>
              <a:t>tegn </a:t>
            </a:r>
            <a:r>
              <a:rPr lang="da-DK" sz="2400" dirty="0"/>
              <a:t>er bemærkelsesværdige multimodale formeksemplarer der kan tolkes som information om noget andet end de er. </a:t>
            </a:r>
          </a:p>
          <a:p>
            <a:r>
              <a:rPr lang="da-DK" sz="2400" b="1" dirty="0"/>
              <a:t>Ikke-naturlige, kommunikative tegn </a:t>
            </a:r>
            <a:r>
              <a:rPr lang="da-DK" sz="2400" dirty="0"/>
              <a:t>er det at </a:t>
            </a:r>
            <a:r>
              <a:rPr lang="da-DK" sz="2400" dirty="0" smtClean="0"/>
              <a:t>ytre </a:t>
            </a:r>
            <a:r>
              <a:rPr lang="da-DK" sz="2400" dirty="0"/>
              <a:t>bemærkelsesværdige multimodale typer af former der af andre skal tolkes som information om noget andet end de er</a:t>
            </a:r>
            <a:r>
              <a:rPr lang="da-DK" dirty="0"/>
              <a:t>. </a:t>
            </a:r>
          </a:p>
          <a:p>
            <a:pPr marL="0" indent="0">
              <a:buNone/>
            </a:pPr>
            <a:endParaRPr lang="da-DK" dirty="0"/>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43175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Ikke-naturlige og naturlige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graphicFrame>
        <p:nvGraphicFramePr>
          <p:cNvPr id="5" name="Pladsholder til indhold 4"/>
          <p:cNvGraphicFramePr>
            <a:graphicFrameLocks noGrp="1" noChangeAspect="1"/>
          </p:cNvGraphicFramePr>
          <p:nvPr>
            <p:ph idx="1"/>
            <p:extLst>
              <p:ext uri="{D42A27DB-BD31-4B8C-83A1-F6EECF244321}">
                <p14:modId xmlns:p14="http://schemas.microsoft.com/office/powerpoint/2010/main" val="3530892020"/>
              </p:ext>
            </p:extLst>
          </p:nvPr>
        </p:nvGraphicFramePr>
        <p:xfrm>
          <a:off x="539552" y="1772816"/>
          <a:ext cx="8419954" cy="2304256"/>
        </p:xfrm>
        <a:graphic>
          <a:graphicData uri="http://schemas.openxmlformats.org/presentationml/2006/ole">
            <mc:AlternateContent xmlns:mc="http://schemas.openxmlformats.org/markup-compatibility/2006">
              <mc:Choice xmlns:v="urn:schemas-microsoft-com:vml" Requires="v">
                <p:oleObj spid="_x0000_s74773" name="Document" r:id="rId3" imgW="5534025" imgH="1514475" progId="WP18Doc">
                  <p:embed/>
                </p:oleObj>
              </mc:Choice>
              <mc:Fallback>
                <p:oleObj name="Document" r:id="rId3" imgW="5534025" imgH="1514475" progId="WP18Doc">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1772816"/>
                        <a:ext cx="8419954" cy="2304256"/>
                      </a:xfrm>
                      <a:prstGeom prst="rect">
                        <a:avLst/>
                      </a:prstGeom>
                      <a:noFill/>
                      <a:ln>
                        <a:noFill/>
                      </a:ln>
                      <a:effectLst/>
                    </p:spPr>
                  </p:pic>
                </p:oleObj>
              </mc:Fallback>
            </mc:AlternateContent>
          </a:graphicData>
        </a:graphic>
      </p:graphicFrame>
      <p:pic>
        <p:nvPicPr>
          <p:cNvPr id="6" name="Billed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6944" y="4089696"/>
            <a:ext cx="3001520" cy="2251140"/>
          </a:xfrm>
          <a:prstGeom prst="rect">
            <a:avLst/>
          </a:prstGeom>
        </p:spPr>
      </p:pic>
      <p:sp>
        <p:nvSpPr>
          <p:cNvPr id="7" name="Tekstboks 6"/>
          <p:cNvSpPr txBox="1"/>
          <p:nvPr/>
        </p:nvSpPr>
        <p:spPr>
          <a:xfrm>
            <a:off x="1115616" y="4437112"/>
            <a:ext cx="4392488" cy="1323439"/>
          </a:xfrm>
          <a:prstGeom prst="rect">
            <a:avLst/>
          </a:prstGeom>
          <a:noFill/>
        </p:spPr>
        <p:txBody>
          <a:bodyPr wrap="square" rtlCol="0">
            <a:spAutoFit/>
          </a:bodyPr>
          <a:lstStyle/>
          <a:p>
            <a:r>
              <a:rPr lang="da-DK" sz="2000" dirty="0" smtClean="0"/>
              <a:t>Ikke-naturlige tegn er både gestus, billeder og sproglige tekster. </a:t>
            </a:r>
          </a:p>
          <a:p>
            <a:r>
              <a:rPr lang="da-DK" sz="2000" dirty="0" smtClean="0"/>
              <a:t>Naturlige tegn er spor, symptomer og (natur-)varsler.</a:t>
            </a:r>
            <a:endParaRPr lang="da-DK" sz="2000" dirty="0"/>
          </a:p>
        </p:txBody>
      </p:sp>
    </p:spTree>
    <p:extLst>
      <p:ext uri="{BB962C8B-B14F-4D97-AF65-F5344CB8AC3E}">
        <p14:creationId xmlns:p14="http://schemas.microsoft.com/office/powerpoint/2010/main" val="3193905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lstStyle/>
          <a:p>
            <a:r>
              <a:rPr lang="da-DK" altLang="da-DK" sz="3200" dirty="0"/>
              <a:t>Ni typer af </a:t>
            </a:r>
            <a:r>
              <a:rPr lang="da-DK" altLang="da-DK" sz="3200" dirty="0" smtClean="0"/>
              <a:t>kommunikative tegn</a:t>
            </a:r>
            <a:endParaRPr lang="da-DK" altLang="da-DK" sz="3200" dirty="0"/>
          </a:p>
        </p:txBody>
      </p:sp>
      <p:pic>
        <p:nvPicPr>
          <p:cNvPr id="24064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545188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r>
              <a:rPr lang="da-DK" altLang="da-DK"/>
              <a:t>Ni typer af tegn</a:t>
            </a:r>
          </a:p>
        </p:txBody>
      </p:sp>
      <p:pic>
        <p:nvPicPr>
          <p:cNvPr id="2437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557338"/>
            <a:ext cx="4619625" cy="2060575"/>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1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3860800"/>
            <a:ext cx="1839912"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3719" name="Picture 7"/>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5364163" y="1628775"/>
            <a:ext cx="3514725" cy="1676400"/>
          </a:xfrm>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3720" name="Line 8"/>
          <p:cNvSpPr>
            <a:spLocks noChangeShapeType="1"/>
          </p:cNvSpPr>
          <p:nvPr/>
        </p:nvSpPr>
        <p:spPr bwMode="auto">
          <a:xfrm flipV="1">
            <a:off x="1692275" y="2997200"/>
            <a:ext cx="287338" cy="9366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
        <p:nvSpPr>
          <p:cNvPr id="243721" name="Line 9"/>
          <p:cNvSpPr>
            <a:spLocks noChangeShapeType="1"/>
          </p:cNvSpPr>
          <p:nvPr/>
        </p:nvSpPr>
        <p:spPr bwMode="auto">
          <a:xfrm flipH="1">
            <a:off x="3276600" y="2420938"/>
            <a:ext cx="2374900" cy="7143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24372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3663" y="3500438"/>
            <a:ext cx="2343150" cy="257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724" name="Line 12"/>
          <p:cNvSpPr>
            <a:spLocks noChangeShapeType="1"/>
          </p:cNvSpPr>
          <p:nvPr/>
        </p:nvSpPr>
        <p:spPr bwMode="auto">
          <a:xfrm flipH="1" flipV="1">
            <a:off x="3276600" y="2852738"/>
            <a:ext cx="3095625" cy="1728787"/>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pic>
        <p:nvPicPr>
          <p:cNvPr id="243725"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9475" y="4129088"/>
            <a:ext cx="2520950" cy="158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3726" name="Line 14"/>
          <p:cNvSpPr>
            <a:spLocks noChangeShapeType="1"/>
          </p:cNvSpPr>
          <p:nvPr/>
        </p:nvSpPr>
        <p:spPr bwMode="auto">
          <a:xfrm flipH="1" flipV="1">
            <a:off x="2916238" y="3213100"/>
            <a:ext cx="792162" cy="10795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da-DK"/>
          </a:p>
        </p:txBody>
      </p:sp>
    </p:spTree>
    <p:extLst>
      <p:ext uri="{BB962C8B-B14F-4D97-AF65-F5344CB8AC3E}">
        <p14:creationId xmlns:p14="http://schemas.microsoft.com/office/powerpoint/2010/main" val="2138400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3717"/>
                                        </p:tgtEl>
                                        <p:attrNameLst>
                                          <p:attrName>style.visibility</p:attrName>
                                        </p:attrNameLst>
                                      </p:cBhvr>
                                      <p:to>
                                        <p:strVal val="visible"/>
                                      </p:to>
                                    </p:set>
                                    <p:animEffect transition="in" filter="box(in)">
                                      <p:cBhvr>
                                        <p:cTn id="7" dur="500"/>
                                        <p:tgtEl>
                                          <p:spTgt spid="2437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3720"/>
                                        </p:tgtEl>
                                        <p:attrNameLst>
                                          <p:attrName>style.visibility</p:attrName>
                                        </p:attrNameLst>
                                      </p:cBhvr>
                                      <p:to>
                                        <p:strVal val="visible"/>
                                      </p:to>
                                    </p:set>
                                    <p:animEffect transition="in" filter="box(in)">
                                      <p:cBhvr>
                                        <p:cTn id="12" dur="500"/>
                                        <p:tgtEl>
                                          <p:spTgt spid="2437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3719"/>
                                        </p:tgtEl>
                                        <p:attrNameLst>
                                          <p:attrName>style.visibility</p:attrName>
                                        </p:attrNameLst>
                                      </p:cBhvr>
                                      <p:to>
                                        <p:strVal val="visible"/>
                                      </p:to>
                                    </p:set>
                                    <p:animEffect transition="in" filter="box(in)">
                                      <p:cBhvr>
                                        <p:cTn id="17" dur="500"/>
                                        <p:tgtEl>
                                          <p:spTgt spid="2437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43721"/>
                                        </p:tgtEl>
                                        <p:attrNameLst>
                                          <p:attrName>style.visibility</p:attrName>
                                        </p:attrNameLst>
                                      </p:cBhvr>
                                      <p:to>
                                        <p:strVal val="visible"/>
                                      </p:to>
                                    </p:set>
                                    <p:animEffect transition="in" filter="box(in)">
                                      <p:cBhvr>
                                        <p:cTn id="22" dur="500"/>
                                        <p:tgtEl>
                                          <p:spTgt spid="24372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43722"/>
                                        </p:tgtEl>
                                        <p:attrNameLst>
                                          <p:attrName>style.visibility</p:attrName>
                                        </p:attrNameLst>
                                      </p:cBhvr>
                                      <p:to>
                                        <p:strVal val="visible"/>
                                      </p:to>
                                    </p:set>
                                    <p:animEffect transition="in" filter="box(in)">
                                      <p:cBhvr>
                                        <p:cTn id="27" dur="500"/>
                                        <p:tgtEl>
                                          <p:spTgt spid="2437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43724"/>
                                        </p:tgtEl>
                                        <p:attrNameLst>
                                          <p:attrName>style.visibility</p:attrName>
                                        </p:attrNameLst>
                                      </p:cBhvr>
                                      <p:to>
                                        <p:strVal val="visible"/>
                                      </p:to>
                                    </p:set>
                                    <p:animEffect transition="in" filter="box(in)">
                                      <p:cBhvr>
                                        <p:cTn id="32" dur="500"/>
                                        <p:tgtEl>
                                          <p:spTgt spid="2437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243725"/>
                                        </p:tgtEl>
                                        <p:attrNameLst>
                                          <p:attrName>style.visibility</p:attrName>
                                        </p:attrNameLst>
                                      </p:cBhvr>
                                      <p:to>
                                        <p:strVal val="visible"/>
                                      </p:to>
                                    </p:set>
                                    <p:animEffect transition="in" filter="box(in)">
                                      <p:cBhvr>
                                        <p:cTn id="37" dur="500"/>
                                        <p:tgtEl>
                                          <p:spTgt spid="24372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grpId="0" nodeType="clickEffect">
                                  <p:stCondLst>
                                    <p:cond delay="0"/>
                                  </p:stCondLst>
                                  <p:childTnLst>
                                    <p:set>
                                      <p:cBhvr>
                                        <p:cTn id="41" dur="1" fill="hold">
                                          <p:stCondLst>
                                            <p:cond delay="0"/>
                                          </p:stCondLst>
                                        </p:cTn>
                                        <p:tgtEl>
                                          <p:spTgt spid="243726"/>
                                        </p:tgtEl>
                                        <p:attrNameLst>
                                          <p:attrName>style.visibility</p:attrName>
                                        </p:attrNameLst>
                                      </p:cBhvr>
                                      <p:to>
                                        <p:strVal val="visible"/>
                                      </p:to>
                                    </p:set>
                                    <p:animEffect transition="in" filter="box(in)">
                                      <p:cBhvr>
                                        <p:cTn id="42" dur="500"/>
                                        <p:tgtEl>
                                          <p:spTgt spid="243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720" grpId="0" animBg="1"/>
      <p:bldP spid="243721" grpId="0" animBg="1"/>
      <p:bldP spid="243724" grpId="0" animBg="1"/>
      <p:bldP spid="24372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da-DK" dirty="0"/>
              <a:t>Elementer i et tegn</a:t>
            </a:r>
          </a:p>
        </p:txBody>
      </p:sp>
      <p:sp>
        <p:nvSpPr>
          <p:cNvPr id="6" name="Pladsholder til indhold 5"/>
          <p:cNvSpPr>
            <a:spLocks noGrp="1"/>
          </p:cNvSpPr>
          <p:nvPr>
            <p:ph sz="half" idx="1"/>
          </p:nvPr>
        </p:nvSpPr>
        <p:spPr>
          <a:xfrm>
            <a:off x="457200" y="1628775"/>
            <a:ext cx="4402832" cy="3671888"/>
          </a:xfrm>
        </p:spPr>
        <p:txBody>
          <a:bodyPr/>
          <a:lstStyle/>
          <a:p>
            <a:r>
              <a:rPr lang="da-DK" sz="1600" dirty="0"/>
              <a:t>tegnets form (F)	</a:t>
            </a:r>
          </a:p>
          <a:p>
            <a:r>
              <a:rPr lang="da-DK" sz="1600" dirty="0"/>
              <a:t>tegngiveren (G)	                              </a:t>
            </a:r>
          </a:p>
          <a:p>
            <a:r>
              <a:rPr lang="da-DK" sz="1600" dirty="0"/>
              <a:t>tegntolkerne (T)	</a:t>
            </a:r>
          </a:p>
          <a:p>
            <a:r>
              <a:rPr lang="da-DK" sz="1600" dirty="0"/>
              <a:t>	</a:t>
            </a:r>
          </a:p>
          <a:p>
            <a:r>
              <a:rPr lang="da-DK" sz="1600" dirty="0"/>
              <a:t>tegngivers tanke om sagen (Gs)	</a:t>
            </a:r>
          </a:p>
          <a:p>
            <a:r>
              <a:rPr lang="da-DK" sz="1600" dirty="0"/>
              <a:t>tegngivers tanke om formen (Gf</a:t>
            </a:r>
            <a:r>
              <a:rPr lang="da-DK" sz="1600" dirty="0" smtClean="0"/>
              <a:t>)</a:t>
            </a:r>
            <a:endParaRPr lang="da-DK" sz="1600" dirty="0"/>
          </a:p>
          <a:p>
            <a:r>
              <a:rPr lang="da-DK" sz="1600" dirty="0"/>
              <a:t>tegntolkernes tanke om formen (</a:t>
            </a:r>
            <a:r>
              <a:rPr lang="da-DK" sz="1600" dirty="0" smtClean="0"/>
              <a:t>Tf)</a:t>
            </a:r>
            <a:endParaRPr lang="da-DK" sz="1600" dirty="0"/>
          </a:p>
          <a:p>
            <a:r>
              <a:rPr lang="da-DK" sz="1600" dirty="0"/>
              <a:t>tegntolkernes tanke om sagen (Ts</a:t>
            </a:r>
            <a:r>
              <a:rPr lang="da-DK" sz="1600" dirty="0" smtClean="0"/>
              <a:t>)</a:t>
            </a:r>
            <a:endParaRPr lang="da-DK" sz="1600" dirty="0"/>
          </a:p>
          <a:p>
            <a:endParaRPr lang="da-DK" sz="1600" dirty="0"/>
          </a:p>
          <a:p>
            <a:r>
              <a:rPr lang="da-DK" sz="1600" dirty="0"/>
              <a:t>sagen (S),                                           </a:t>
            </a:r>
          </a:p>
          <a:p>
            <a:endParaRPr lang="da-DK" sz="1600" dirty="0"/>
          </a:p>
          <a:p>
            <a:endParaRPr lang="da-DK" dirty="0"/>
          </a:p>
        </p:txBody>
      </p:sp>
      <p:sp>
        <p:nvSpPr>
          <p:cNvPr id="7" name="Pladsholder til indhold 6"/>
          <p:cNvSpPr>
            <a:spLocks noGrp="1"/>
          </p:cNvSpPr>
          <p:nvPr>
            <p:ph sz="half" idx="2"/>
          </p:nvPr>
        </p:nvSpPr>
        <p:spPr>
          <a:xfrm>
            <a:off x="5652120" y="1628775"/>
            <a:ext cx="3034680" cy="3671888"/>
          </a:xfrm>
        </p:spPr>
        <p:txBody>
          <a:bodyPr/>
          <a:lstStyle/>
          <a:p>
            <a:r>
              <a:rPr lang="da-DK" sz="2400" dirty="0"/>
              <a:t>fysiske elementer</a:t>
            </a:r>
          </a:p>
          <a:p>
            <a:endParaRPr lang="da-DK" sz="2400" dirty="0" smtClean="0"/>
          </a:p>
          <a:p>
            <a:r>
              <a:rPr lang="da-DK" sz="2400" dirty="0" smtClean="0"/>
              <a:t>mentale </a:t>
            </a:r>
            <a:r>
              <a:rPr lang="da-DK" sz="2400" dirty="0"/>
              <a:t>elementer</a:t>
            </a:r>
          </a:p>
          <a:p>
            <a:endParaRPr lang="da-DK" sz="2400" dirty="0" smtClean="0"/>
          </a:p>
          <a:p>
            <a:r>
              <a:rPr lang="da-DK" sz="2400" dirty="0" smtClean="0"/>
              <a:t>ubestemt</a:t>
            </a:r>
            <a:r>
              <a:rPr lang="da-DK" dirty="0"/>
              <a:t>	</a:t>
            </a:r>
          </a:p>
          <a:p>
            <a:pPr lvl="1"/>
            <a:r>
              <a:rPr lang="da-DK" sz="1400" dirty="0"/>
              <a:t>ting, situation begivenhed, kendsgerning, eller imaginær forestilling</a:t>
            </a:r>
          </a:p>
          <a:p>
            <a:endParaRPr lang="da-DK" dirty="0"/>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873436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Plan</a:t>
            </a:r>
            <a:endParaRPr lang="da-DK" dirty="0"/>
          </a:p>
        </p:txBody>
      </p:sp>
      <p:sp>
        <p:nvSpPr>
          <p:cNvPr id="3" name="Pladsholder til indhold 2"/>
          <p:cNvSpPr>
            <a:spLocks noGrp="1"/>
          </p:cNvSpPr>
          <p:nvPr>
            <p:ph idx="1"/>
          </p:nvPr>
        </p:nvSpPr>
        <p:spPr/>
        <p:txBody>
          <a:bodyPr/>
          <a:lstStyle/>
          <a:p>
            <a:r>
              <a:rPr lang="da-DK" dirty="0" smtClean="0"/>
              <a:t>I. Teorier om tegn</a:t>
            </a:r>
          </a:p>
          <a:p>
            <a:r>
              <a:rPr lang="da-DK" dirty="0" smtClean="0"/>
              <a:t>II. Definitionen af tegn</a:t>
            </a:r>
          </a:p>
          <a:p>
            <a:r>
              <a:rPr lang="da-DK" dirty="0" smtClean="0"/>
              <a:t>III. Tegns egenskaber:</a:t>
            </a:r>
          </a:p>
          <a:p>
            <a:pPr lvl="1"/>
            <a:r>
              <a:rPr lang="da-DK" dirty="0"/>
              <a:t>f</a:t>
            </a:r>
            <a:r>
              <a:rPr lang="da-DK" dirty="0" smtClean="0"/>
              <a:t>orm, intention, </a:t>
            </a:r>
            <a:r>
              <a:rPr lang="da-DK" dirty="0" err="1" smtClean="0"/>
              <a:t>omhed</a:t>
            </a:r>
            <a:r>
              <a:rPr lang="da-DK" dirty="0" smtClean="0"/>
              <a:t> (analogi-konvention-</a:t>
            </a:r>
            <a:r>
              <a:rPr lang="da-DK" dirty="0" err="1" smtClean="0"/>
              <a:t>situationalitet</a:t>
            </a:r>
            <a:r>
              <a:rPr lang="da-DK" dirty="0" smtClean="0"/>
              <a:t>), multimodalitet, socialitet</a:t>
            </a:r>
          </a:p>
          <a:p>
            <a:r>
              <a:rPr lang="da-DK" dirty="0" smtClean="0"/>
              <a:t>IV. Tegns oprindelse og historie</a:t>
            </a:r>
          </a:p>
          <a:p>
            <a:r>
              <a:rPr lang="da-DK" dirty="0" smtClean="0"/>
              <a:t>V. Siger et billede mere end 1000 ord?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45858526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sz="3600" dirty="0" smtClean="0"/>
              <a:t>Materiel form og mental tanke</a:t>
            </a:r>
            <a:endParaRPr lang="da-DK" sz="3600" dirty="0"/>
          </a:p>
        </p:txBody>
      </p:sp>
      <p:sp>
        <p:nvSpPr>
          <p:cNvPr id="5" name="Pladsholder til sidefod 4"/>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225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5368" y="2126514"/>
            <a:ext cx="8935840" cy="2814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49160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3106688" cy="1143000"/>
          </a:xfrm>
        </p:spPr>
        <p:txBody>
          <a:bodyPr/>
          <a:lstStyle/>
          <a:p>
            <a:r>
              <a:rPr lang="da-DK" sz="3600" dirty="0" smtClean="0"/>
              <a:t>Tegnmodel</a:t>
            </a:r>
            <a:endParaRPr lang="da-DK" sz="36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 name="Billed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904" y="260648"/>
            <a:ext cx="5106242" cy="5741718"/>
          </a:xfrm>
          <a:prstGeom prst="rect">
            <a:avLst/>
          </a:prstGeom>
        </p:spPr>
      </p:pic>
    </p:spTree>
    <p:extLst>
      <p:ext uri="{BB962C8B-B14F-4D97-AF65-F5344CB8AC3E}">
        <p14:creationId xmlns:p14="http://schemas.microsoft.com/office/powerpoint/2010/main" val="336204451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R/[F =&gt; (s\S)]</a:t>
            </a:r>
            <a:r>
              <a:rPr lang="da-DK" baseline="-25000" dirty="0"/>
              <a:t>B</a:t>
            </a:r>
            <a:r>
              <a:rPr lang="da-DK" b="0" dirty="0"/>
              <a:t> </a:t>
            </a:r>
            <a:endParaRPr lang="da-DK" dirty="0"/>
          </a:p>
        </p:txBody>
      </p:sp>
      <p:sp>
        <p:nvSpPr>
          <p:cNvPr id="3" name="Pladsholder til indhold 2"/>
          <p:cNvSpPr>
            <a:spLocks noGrp="1"/>
          </p:cNvSpPr>
          <p:nvPr>
            <p:ph sz="half" idx="1"/>
          </p:nvPr>
        </p:nvSpPr>
        <p:spPr/>
        <p:txBody>
          <a:bodyPr/>
          <a:lstStyle/>
          <a:p>
            <a:r>
              <a:rPr lang="da-DK" sz="2000" dirty="0"/>
              <a:t>R = retorisk situation, F = tegnets form, </a:t>
            </a:r>
            <a:endParaRPr lang="da-DK" sz="2000" dirty="0" smtClean="0"/>
          </a:p>
          <a:p>
            <a:r>
              <a:rPr lang="da-DK" sz="2000" dirty="0" smtClean="0"/>
              <a:t>s </a:t>
            </a:r>
            <a:r>
              <a:rPr lang="da-DK" sz="2000" dirty="0"/>
              <a:t>= propositionel tanke, udsagn om sagen, </a:t>
            </a:r>
            <a:endParaRPr lang="da-DK" sz="2000" dirty="0" smtClean="0"/>
          </a:p>
          <a:p>
            <a:r>
              <a:rPr lang="da-DK" sz="2000" dirty="0" smtClean="0"/>
              <a:t>S </a:t>
            </a:r>
            <a:r>
              <a:rPr lang="da-DK" sz="2000" dirty="0"/>
              <a:t>= sagforhold, </a:t>
            </a:r>
            <a:endParaRPr lang="da-DK" sz="2000" dirty="0" smtClean="0"/>
          </a:p>
          <a:p>
            <a:endParaRPr lang="da-DK" sz="2400" dirty="0"/>
          </a:p>
        </p:txBody>
      </p:sp>
      <p:sp>
        <p:nvSpPr>
          <p:cNvPr id="5" name="Pladsholder til indhold 4"/>
          <p:cNvSpPr>
            <a:spLocks noGrp="1"/>
          </p:cNvSpPr>
          <p:nvPr>
            <p:ph sz="half" idx="2"/>
          </p:nvPr>
        </p:nvSpPr>
        <p:spPr/>
        <p:txBody>
          <a:bodyPr/>
          <a:lstStyle/>
          <a:p>
            <a:r>
              <a:rPr lang="da-DK" sz="2000" dirty="0"/>
              <a:t>B = parternes forudsatte fælles baggrund,</a:t>
            </a:r>
          </a:p>
          <a:p>
            <a:r>
              <a:rPr lang="da-DK" sz="2000" dirty="0" smtClean="0"/>
              <a:t> </a:t>
            </a:r>
            <a:r>
              <a:rPr lang="da-DK" sz="2000" dirty="0"/>
              <a:t>/ = fremkalde-relationen</a:t>
            </a:r>
            <a:r>
              <a:rPr lang="da-DK" sz="2000" dirty="0" smtClean="0"/>
              <a:t>,</a:t>
            </a:r>
          </a:p>
          <a:p>
            <a:r>
              <a:rPr lang="da-DK" sz="2000" dirty="0" smtClean="0"/>
              <a:t> </a:t>
            </a:r>
            <a:r>
              <a:rPr lang="da-DK" sz="2000" dirty="0"/>
              <a:t>\ = om-relationen</a:t>
            </a:r>
            <a:r>
              <a:rPr lang="da-DK" sz="2000" dirty="0" smtClean="0"/>
              <a:t>,</a:t>
            </a:r>
          </a:p>
          <a:p>
            <a:r>
              <a:rPr lang="da-DK" sz="2000" dirty="0" smtClean="0"/>
              <a:t> </a:t>
            </a:r>
            <a:r>
              <a:rPr lang="da-DK" sz="2000" dirty="0"/>
              <a:t>=&gt; = tælle-som-relationen</a:t>
            </a:r>
            <a:r>
              <a:rPr lang="da-DK" sz="2400" dirty="0"/>
              <a:t>.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6" name="Tekstboks 5"/>
          <p:cNvSpPr txBox="1"/>
          <p:nvPr/>
        </p:nvSpPr>
        <p:spPr>
          <a:xfrm>
            <a:off x="1187624" y="5301208"/>
            <a:ext cx="6840760" cy="369332"/>
          </a:xfrm>
          <a:prstGeom prst="rect">
            <a:avLst/>
          </a:prstGeom>
          <a:noFill/>
        </p:spPr>
        <p:txBody>
          <a:bodyPr wrap="square" rtlCol="0">
            <a:spAutoFit/>
          </a:bodyPr>
          <a:lstStyle/>
          <a:p>
            <a:endParaRPr lang="da-DK" dirty="0"/>
          </a:p>
        </p:txBody>
      </p:sp>
      <p:sp>
        <p:nvSpPr>
          <p:cNvPr id="7" name="Tekstboks 6"/>
          <p:cNvSpPr txBox="1"/>
          <p:nvPr/>
        </p:nvSpPr>
        <p:spPr>
          <a:xfrm>
            <a:off x="827584" y="3933056"/>
            <a:ext cx="8136904" cy="1323439"/>
          </a:xfrm>
          <a:prstGeom prst="rect">
            <a:avLst/>
          </a:prstGeom>
          <a:noFill/>
        </p:spPr>
        <p:txBody>
          <a:bodyPr wrap="square" rtlCol="0">
            <a:spAutoFit/>
          </a:bodyPr>
          <a:lstStyle/>
          <a:p>
            <a:r>
              <a:rPr lang="da-DK" sz="2000" dirty="0"/>
              <a:t>Med ord: I den retoriske situation </a:t>
            </a:r>
            <a:r>
              <a:rPr lang="da-DK" sz="2000" dirty="0" smtClean="0"/>
              <a:t>fremkalder tegngiverens ytring (R) </a:t>
            </a:r>
            <a:r>
              <a:rPr lang="da-DK" sz="2000" dirty="0"/>
              <a:t>af tegnets form </a:t>
            </a:r>
            <a:r>
              <a:rPr lang="da-DK" sz="2000" dirty="0" smtClean="0"/>
              <a:t>(F) den tanke at den tæller som  et </a:t>
            </a:r>
            <a:r>
              <a:rPr lang="da-DK" sz="2000" dirty="0"/>
              <a:t>udsagn om sagen, på baggrund af parternes fælles forudsatte viden og kunnen.</a:t>
            </a:r>
          </a:p>
          <a:p>
            <a:endParaRPr lang="da-DK" sz="2000" dirty="0"/>
          </a:p>
        </p:txBody>
      </p:sp>
    </p:spTree>
    <p:extLst>
      <p:ext uri="{BB962C8B-B14F-4D97-AF65-F5344CB8AC3E}">
        <p14:creationId xmlns:p14="http://schemas.microsoft.com/office/powerpoint/2010/main" val="12855138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F betyder S</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778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40" y="1461524"/>
            <a:ext cx="6192687" cy="4201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93176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a:t>
            </a:r>
            <a:endParaRPr lang="da-DK" dirty="0"/>
          </a:p>
        </p:txBody>
      </p:sp>
      <p:sp>
        <p:nvSpPr>
          <p:cNvPr id="3" name="Pladsholder til indhold 2"/>
          <p:cNvSpPr>
            <a:spLocks noGrp="1"/>
          </p:cNvSpPr>
          <p:nvPr>
            <p:ph idx="1"/>
          </p:nvPr>
        </p:nvSpPr>
        <p:spPr/>
        <p:txBody>
          <a:bodyPr/>
          <a:lstStyle/>
          <a:p>
            <a:r>
              <a:rPr lang="da-DK" dirty="0"/>
              <a:t>Kommunikative tegn er det at ytre bemærkelsesværdige multimodale former der af andre skal tolkes som information om noget andet end de er.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8794084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Tegnets omfang</a:t>
            </a:r>
            <a:br>
              <a:rPr lang="da-DK" dirty="0" smtClean="0"/>
            </a:br>
            <a:r>
              <a:rPr lang="da-DK" sz="2800" b="0" dirty="0" smtClean="0"/>
              <a:t>bærer af betydning eller ytringshandling</a:t>
            </a:r>
            <a:endParaRPr lang="da-DK" b="0" dirty="0"/>
          </a:p>
        </p:txBody>
      </p:sp>
      <p:sp>
        <p:nvSpPr>
          <p:cNvPr id="3" name="Pladsholder til indhold 2"/>
          <p:cNvSpPr>
            <a:spLocks noGrp="1"/>
          </p:cNvSpPr>
          <p:nvPr>
            <p:ph idx="1"/>
          </p:nvPr>
        </p:nvSpPr>
        <p:spPr/>
        <p:txBody>
          <a:bodyPr/>
          <a:lstStyle/>
          <a:p>
            <a:r>
              <a:rPr lang="da-DK" sz="2400" dirty="0"/>
              <a:t>Et tegn fungerer, betegner, betyder; et tegn er, i modsætning til et ikke-tegn, bærer af en betydning. (...) </a:t>
            </a:r>
            <a:r>
              <a:rPr lang="da-DK" sz="2400" dirty="0" err="1"/>
              <a:t>Saadanne</a:t>
            </a:r>
            <a:r>
              <a:rPr lang="da-DK" sz="2400" dirty="0"/>
              <a:t> størrelser som perioder, sætninger og ord synes at opfylde den stillede betingelse: de er bærere af en betydning, altså tegn, ... </a:t>
            </a:r>
            <a:r>
              <a:rPr lang="da-DK" sz="2400" dirty="0" err="1"/>
              <a:t>Naar</a:t>
            </a:r>
            <a:r>
              <a:rPr lang="da-DK" sz="2400" dirty="0"/>
              <a:t> den [tegnanalysen, OT] gennemføres viser det sig at der i et dansk ord som </a:t>
            </a:r>
            <a:r>
              <a:rPr lang="da-DK" sz="2400" i="1" dirty="0"/>
              <a:t>for-</a:t>
            </a:r>
            <a:r>
              <a:rPr lang="da-DK" sz="2400" i="1" dirty="0" err="1"/>
              <a:t>sam</a:t>
            </a:r>
            <a:r>
              <a:rPr lang="da-DK" sz="2400" i="1" dirty="0"/>
              <a:t>-l-ing-er-</a:t>
            </a:r>
            <a:r>
              <a:rPr lang="da-DK" sz="2400" i="1" dirty="0" err="1"/>
              <a:t>ne</a:t>
            </a:r>
            <a:r>
              <a:rPr lang="da-DK" sz="2400" i="1" dirty="0"/>
              <a:t>-s </a:t>
            </a:r>
            <a:r>
              <a:rPr lang="da-DK" sz="2400" dirty="0"/>
              <a:t>kan skelnes 7 hver for sig betydningsbærende størrelser og altså 7 tegn</a:t>
            </a:r>
            <a:r>
              <a:rPr lang="da-DK" sz="2400" dirty="0" smtClean="0"/>
              <a:t>.</a:t>
            </a:r>
          </a:p>
          <a:p>
            <a:r>
              <a:rPr lang="da-DK" sz="2400" dirty="0"/>
              <a:t> </a:t>
            </a:r>
            <a:r>
              <a:rPr lang="da-DK" sz="2400" dirty="0" smtClean="0"/>
              <a:t>       Hjelmslev </a:t>
            </a:r>
            <a:endParaRPr lang="da-DK" sz="24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04818949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Ét kommunikativt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5" descr="IMGP025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55576" y="1268760"/>
            <a:ext cx="5760640" cy="4322557"/>
          </a:xfrm>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kstboks 2"/>
          <p:cNvSpPr txBox="1"/>
          <p:nvPr/>
        </p:nvSpPr>
        <p:spPr>
          <a:xfrm>
            <a:off x="7020272" y="1340768"/>
            <a:ext cx="1872208" cy="2246769"/>
          </a:xfrm>
          <a:prstGeom prst="rect">
            <a:avLst/>
          </a:prstGeom>
          <a:noFill/>
        </p:spPr>
        <p:txBody>
          <a:bodyPr wrap="square" rtlCol="0">
            <a:spAutoFit/>
          </a:bodyPr>
          <a:lstStyle/>
          <a:p>
            <a:r>
              <a:rPr lang="da-DK" sz="2800" dirty="0" smtClean="0"/>
              <a:t>Tegn defineres som det at fremsætte en ytring. </a:t>
            </a:r>
            <a:endParaRPr lang="da-DK" sz="2800" dirty="0"/>
          </a:p>
        </p:txBody>
      </p:sp>
    </p:spTree>
    <p:extLst>
      <p:ext uri="{BB962C8B-B14F-4D97-AF65-F5344CB8AC3E}">
        <p14:creationId xmlns:p14="http://schemas.microsoft.com/office/powerpoint/2010/main" val="33138136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p:txBody>
          <a:bodyPr/>
          <a:lstStyle/>
          <a:p>
            <a:r>
              <a:rPr lang="da-DK" altLang="da-DK" dirty="0" smtClean="0"/>
              <a:t>Tegns egenskaber</a:t>
            </a:r>
            <a:endParaRPr lang="da-DK" altLang="da-DK" dirty="0"/>
          </a:p>
        </p:txBody>
      </p:sp>
      <p:sp>
        <p:nvSpPr>
          <p:cNvPr id="286723" name="Rectangle 3"/>
          <p:cNvSpPr>
            <a:spLocks noGrp="1" noChangeArrowheads="1"/>
          </p:cNvSpPr>
          <p:nvPr>
            <p:ph type="body" idx="1"/>
          </p:nvPr>
        </p:nvSpPr>
        <p:spPr/>
        <p:txBody>
          <a:bodyPr/>
          <a:lstStyle/>
          <a:p>
            <a:r>
              <a:rPr lang="da-DK" altLang="da-DK" sz="25200" b="1"/>
              <a:t>III.</a:t>
            </a:r>
          </a:p>
        </p:txBody>
      </p:sp>
    </p:spTree>
    <p:extLst>
      <p:ext uri="{BB962C8B-B14F-4D97-AF65-F5344CB8AC3E}">
        <p14:creationId xmlns:p14="http://schemas.microsoft.com/office/powerpoint/2010/main" val="4277350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Kriterielle</a:t>
            </a:r>
            <a:r>
              <a:rPr lang="da-DK" dirty="0" smtClean="0"/>
              <a:t> træk</a:t>
            </a:r>
            <a:endParaRPr lang="da-DK" dirty="0"/>
          </a:p>
        </p:txBody>
      </p:sp>
      <p:sp>
        <p:nvSpPr>
          <p:cNvPr id="3" name="Pladsholder til indhold 2"/>
          <p:cNvSpPr>
            <a:spLocks noGrp="1"/>
          </p:cNvSpPr>
          <p:nvPr>
            <p:ph idx="1"/>
          </p:nvPr>
        </p:nvSpPr>
        <p:spPr>
          <a:xfrm>
            <a:off x="457200" y="1628775"/>
            <a:ext cx="8686800" cy="3671888"/>
          </a:xfrm>
        </p:spPr>
        <p:txBody>
          <a:bodyPr/>
          <a:lstStyle/>
          <a:p>
            <a:r>
              <a:rPr lang="da-DK" dirty="0"/>
              <a:t>Definitionen på tegn inddrager mindst fem forskellige </a:t>
            </a:r>
            <a:r>
              <a:rPr lang="da-DK" dirty="0" err="1" smtClean="0"/>
              <a:t>kriterielle</a:t>
            </a:r>
            <a:r>
              <a:rPr lang="da-DK" dirty="0" smtClean="0"/>
              <a:t> træk</a:t>
            </a:r>
            <a:r>
              <a:rPr lang="da-DK" dirty="0"/>
              <a:t>: </a:t>
            </a:r>
            <a:endParaRPr lang="da-DK" dirty="0" smtClean="0"/>
          </a:p>
          <a:p>
            <a:r>
              <a:rPr lang="da-DK" dirty="0" smtClean="0"/>
              <a:t>A. form</a:t>
            </a:r>
            <a:r>
              <a:rPr lang="da-DK" dirty="0"/>
              <a:t>, </a:t>
            </a:r>
            <a:endParaRPr lang="da-DK" dirty="0" smtClean="0"/>
          </a:p>
          <a:p>
            <a:r>
              <a:rPr lang="da-DK" dirty="0" smtClean="0"/>
              <a:t>B. intention</a:t>
            </a:r>
            <a:r>
              <a:rPr lang="da-DK" dirty="0"/>
              <a:t>, </a:t>
            </a:r>
            <a:endParaRPr lang="da-DK" dirty="0" smtClean="0"/>
          </a:p>
          <a:p>
            <a:r>
              <a:rPr lang="da-DK" dirty="0" smtClean="0"/>
              <a:t>C. </a:t>
            </a:r>
            <a:r>
              <a:rPr lang="da-DK" dirty="0" err="1" smtClean="0"/>
              <a:t>omhed</a:t>
            </a:r>
            <a:r>
              <a:rPr lang="da-DK" dirty="0"/>
              <a:t>, </a:t>
            </a:r>
            <a:endParaRPr lang="da-DK" dirty="0" smtClean="0"/>
          </a:p>
          <a:p>
            <a:pPr marL="857250" lvl="2" indent="0">
              <a:buNone/>
            </a:pPr>
            <a:r>
              <a:rPr lang="da-DK" dirty="0" smtClean="0"/>
              <a:t>Grundlag: analogi, konvention, </a:t>
            </a:r>
            <a:r>
              <a:rPr lang="da-DK" dirty="0" err="1" smtClean="0"/>
              <a:t>situationalitet</a:t>
            </a:r>
            <a:endParaRPr lang="da-DK" dirty="0" smtClean="0"/>
          </a:p>
          <a:p>
            <a:pPr marL="857250" lvl="2" indent="0">
              <a:buNone/>
            </a:pPr>
            <a:r>
              <a:rPr lang="da-DK" dirty="0" smtClean="0"/>
              <a:t>Typer: kognitiv, propositionel, </a:t>
            </a:r>
            <a:r>
              <a:rPr lang="da-DK" dirty="0" err="1" smtClean="0"/>
              <a:t>informationel</a:t>
            </a:r>
            <a:r>
              <a:rPr lang="da-DK" dirty="0" smtClean="0"/>
              <a:t>, </a:t>
            </a:r>
            <a:r>
              <a:rPr lang="da-DK" dirty="0" err="1" smtClean="0"/>
              <a:t>interaktionel</a:t>
            </a:r>
            <a:endParaRPr lang="da-DK" dirty="0" smtClean="0"/>
          </a:p>
          <a:p>
            <a:r>
              <a:rPr lang="da-DK" dirty="0" smtClean="0"/>
              <a:t>D. multimodalitet</a:t>
            </a:r>
          </a:p>
          <a:p>
            <a:r>
              <a:rPr lang="da-DK" dirty="0" smtClean="0"/>
              <a:t>E. socialitet. </a:t>
            </a:r>
            <a:endParaRPr lang="da-DK" dirty="0"/>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327713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IIA. Tegnets form</a:t>
            </a:r>
            <a:endParaRPr lang="da-DK" dirty="0"/>
          </a:p>
        </p:txBody>
      </p:sp>
      <p:sp>
        <p:nvSpPr>
          <p:cNvPr id="3" name="Pladsholder til indhold 2"/>
          <p:cNvSpPr>
            <a:spLocks noGrp="1"/>
          </p:cNvSpPr>
          <p:nvPr>
            <p:ph idx="1"/>
          </p:nvPr>
        </p:nvSpPr>
        <p:spPr/>
        <p:txBody>
          <a:bodyPr/>
          <a:lstStyle/>
          <a:p>
            <a:r>
              <a:rPr lang="da-DK" dirty="0"/>
              <a:t>	Formen skal være mærkbar og påfaldende (</a:t>
            </a:r>
            <a:r>
              <a:rPr lang="da-DK" dirty="0" err="1"/>
              <a:t>salient</a:t>
            </a:r>
            <a:r>
              <a:rPr lang="da-DK" dirty="0"/>
              <a:t>), dvs. træde frem fra omgivelserne som en figur, en selvstændig </a:t>
            </a:r>
            <a:r>
              <a:rPr lang="da-DK" dirty="0" smtClean="0"/>
              <a:t>multimodal enhed </a:t>
            </a:r>
            <a:r>
              <a:rPr lang="da-DK" dirty="0"/>
              <a:t>som der fokuseres på, på en baggrund og eventuelt adskilt fra denne med en ramme. </a:t>
            </a:r>
            <a:r>
              <a:rPr lang="da-DK" dirty="0" smtClean="0"/>
              <a:t>Formen </a:t>
            </a:r>
            <a:r>
              <a:rPr lang="da-DK" dirty="0"/>
              <a:t>skal kunne sanses, </a:t>
            </a:r>
            <a:r>
              <a:rPr lang="da-DK" dirty="0" smtClean="0"/>
              <a:t>og de forskelle som gør en forskel, tydes </a:t>
            </a:r>
            <a:r>
              <a:rPr lang="da-DK" dirty="0"/>
              <a:t>som noget og tolkes efter sin relevans for tegnbrugerne.</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0743084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da-DK" altLang="da-DK"/>
              <a:t>Om at tale om tegn</a:t>
            </a:r>
          </a:p>
        </p:txBody>
      </p:sp>
      <p:sp>
        <p:nvSpPr>
          <p:cNvPr id="285699" name="Rectangle 3"/>
          <p:cNvSpPr>
            <a:spLocks noGrp="1" noChangeArrowheads="1"/>
          </p:cNvSpPr>
          <p:nvPr>
            <p:ph type="body" idx="1"/>
          </p:nvPr>
        </p:nvSpPr>
        <p:spPr/>
        <p:txBody>
          <a:bodyPr/>
          <a:lstStyle/>
          <a:p>
            <a:pPr>
              <a:lnSpc>
                <a:spcPct val="80000"/>
              </a:lnSpc>
            </a:pPr>
            <a:r>
              <a:rPr lang="da-DK" altLang="da-DK" sz="2400" i="1" dirty="0"/>
              <a:t>I Østen </a:t>
            </a:r>
            <a:r>
              <a:rPr lang="da-DK" altLang="da-DK" sz="2400" i="1" u="sng" dirty="0"/>
              <a:t>stiger</a:t>
            </a:r>
            <a:r>
              <a:rPr lang="da-DK" altLang="da-DK" sz="2400" i="1" dirty="0"/>
              <a:t> solen op</a:t>
            </a:r>
            <a:r>
              <a:rPr lang="da-DK" altLang="da-DK" sz="2400" dirty="0"/>
              <a:t> </a:t>
            </a:r>
          </a:p>
          <a:p>
            <a:pPr>
              <a:lnSpc>
                <a:spcPct val="80000"/>
              </a:lnSpc>
            </a:pPr>
            <a:r>
              <a:rPr lang="da-DK" altLang="da-DK" sz="2400" i="1" dirty="0"/>
              <a:t>Jorden der </a:t>
            </a:r>
            <a:r>
              <a:rPr lang="da-DK" altLang="da-DK" sz="2400" i="1" u="sng" dirty="0"/>
              <a:t>drejer rundt</a:t>
            </a:r>
            <a:r>
              <a:rPr lang="da-DK" altLang="da-DK" sz="2400" i="1" dirty="0"/>
              <a:t> om sin egen akse. </a:t>
            </a:r>
          </a:p>
          <a:p>
            <a:pPr>
              <a:lnSpc>
                <a:spcPct val="80000"/>
              </a:lnSpc>
            </a:pPr>
            <a:endParaRPr lang="da-DK" altLang="da-DK" sz="2400" i="1" dirty="0"/>
          </a:p>
          <a:p>
            <a:pPr>
              <a:lnSpc>
                <a:spcPct val="80000"/>
              </a:lnSpc>
            </a:pPr>
            <a:r>
              <a:rPr lang="da-DK" altLang="da-DK" sz="2400" i="1" dirty="0" smtClean="0"/>
              <a:t>“Tordenskjold, </a:t>
            </a:r>
            <a:r>
              <a:rPr lang="da-DK" altLang="da-DK" sz="2400" i="1" dirty="0"/>
              <a:t>han var polisk” </a:t>
            </a:r>
            <a:r>
              <a:rPr lang="da-DK" altLang="da-DK" sz="2400" i="1" u="sng" dirty="0"/>
              <a:t>betyder</a:t>
            </a:r>
            <a:r>
              <a:rPr lang="da-DK" altLang="da-DK" sz="2400" i="1" dirty="0"/>
              <a:t> at ‘Peter Wessel var underfundig’</a:t>
            </a:r>
            <a:r>
              <a:rPr lang="da-DK" altLang="da-DK" sz="2400" dirty="0"/>
              <a:t> </a:t>
            </a:r>
            <a:r>
              <a:rPr lang="da-DK" altLang="da-DK" sz="2400" dirty="0" smtClean="0"/>
              <a:t>.</a:t>
            </a:r>
          </a:p>
          <a:p>
            <a:pPr>
              <a:lnSpc>
                <a:spcPct val="80000"/>
              </a:lnSpc>
            </a:pPr>
            <a:endParaRPr lang="da-DK" altLang="da-DK" sz="2400" dirty="0"/>
          </a:p>
          <a:p>
            <a:pPr>
              <a:lnSpc>
                <a:spcPct val="80000"/>
              </a:lnSpc>
            </a:pPr>
            <a:r>
              <a:rPr lang="da-DK" altLang="da-DK" sz="2400" i="1" dirty="0"/>
              <a:t>Maleren </a:t>
            </a:r>
            <a:r>
              <a:rPr lang="da-DK" altLang="da-DK" sz="2400" i="1" u="sng" dirty="0"/>
              <a:t>angiver</a:t>
            </a:r>
            <a:r>
              <a:rPr lang="da-DK" altLang="da-DK" sz="2400" i="1" dirty="0"/>
              <a:t> med billedet hvordan Tordenskjold skal </a:t>
            </a:r>
            <a:r>
              <a:rPr lang="da-DK" altLang="da-DK" sz="2400" i="1" dirty="0" smtClean="0"/>
              <a:t>opfattes.</a:t>
            </a:r>
            <a:endParaRPr lang="da-DK" altLang="da-DK" sz="2400" i="1" dirty="0"/>
          </a:p>
          <a:p>
            <a:pPr>
              <a:lnSpc>
                <a:spcPct val="80000"/>
              </a:lnSpc>
            </a:pPr>
            <a:r>
              <a:rPr lang="da-DK" altLang="da-DK" sz="2400" i="1" dirty="0" smtClean="0"/>
              <a:t>Billedet skal </a:t>
            </a:r>
            <a:r>
              <a:rPr lang="da-DK" altLang="da-DK" sz="2400" i="1" u="sng" dirty="0" smtClean="0"/>
              <a:t>forestille</a:t>
            </a:r>
            <a:r>
              <a:rPr lang="da-DK" altLang="da-DK" sz="2400" i="1" dirty="0" smtClean="0"/>
              <a:t> Tordenskjold.</a:t>
            </a:r>
            <a:r>
              <a:rPr lang="da-DK" altLang="da-DK" sz="2400" dirty="0" smtClean="0"/>
              <a:t> </a:t>
            </a:r>
            <a:endParaRPr lang="da-DK" altLang="da-DK" sz="2400" dirty="0"/>
          </a:p>
          <a:p>
            <a:pPr>
              <a:lnSpc>
                <a:spcPct val="80000"/>
              </a:lnSpc>
            </a:pPr>
            <a:endParaRPr lang="da-DK" altLang="da-DK" sz="2400" dirty="0"/>
          </a:p>
        </p:txBody>
      </p:sp>
    </p:spTree>
    <p:extLst>
      <p:ext uri="{BB962C8B-B14F-4D97-AF65-F5344CB8AC3E}">
        <p14:creationId xmlns:p14="http://schemas.microsoft.com/office/powerpoint/2010/main" val="13168047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85699">
                                            <p:txEl>
                                              <p:pRg st="1" end="1"/>
                                            </p:txEl>
                                          </p:spTgt>
                                        </p:tgtEl>
                                        <p:attrNameLst>
                                          <p:attrName>style.visibility</p:attrName>
                                        </p:attrNameLst>
                                      </p:cBhvr>
                                      <p:to>
                                        <p:strVal val="visible"/>
                                      </p:to>
                                    </p:set>
                                    <p:animEffect transition="in" filter="box(in)">
                                      <p:cBhvr>
                                        <p:cTn id="7" dur="500"/>
                                        <p:tgtEl>
                                          <p:spTgt spid="2856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5699">
                                            <p:txEl>
                                              <p:pRg st="3" end="3"/>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85699">
                                            <p:txEl>
                                              <p:pRg st="5" end="5"/>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856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Påfaldende (</a:t>
            </a:r>
            <a:r>
              <a:rPr lang="da-DK" sz="3600" dirty="0" err="1" smtClean="0"/>
              <a:t>saliente</a:t>
            </a:r>
            <a:r>
              <a:rPr lang="da-DK" sz="3600" dirty="0" smtClean="0"/>
              <a:t>) former</a:t>
            </a:r>
            <a:endParaRPr lang="da-DK" sz="3600" dirty="0"/>
          </a:p>
        </p:txBody>
      </p:sp>
      <p:pic>
        <p:nvPicPr>
          <p:cNvPr id="5" name="Pladsholder til indhold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700808"/>
            <a:ext cx="2592288" cy="3456384"/>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3" y="1700808"/>
            <a:ext cx="4800533" cy="3600400"/>
          </a:xfrm>
          <a:prstGeom prst="rect">
            <a:avLst/>
          </a:prstGeom>
        </p:spPr>
      </p:pic>
      <p:sp>
        <p:nvSpPr>
          <p:cNvPr id="7" name="Tekstboks 6"/>
          <p:cNvSpPr txBox="1"/>
          <p:nvPr/>
        </p:nvSpPr>
        <p:spPr>
          <a:xfrm>
            <a:off x="1631096" y="5338082"/>
            <a:ext cx="7200800" cy="646331"/>
          </a:xfrm>
          <a:prstGeom prst="rect">
            <a:avLst/>
          </a:prstGeom>
          <a:noFill/>
        </p:spPr>
        <p:txBody>
          <a:bodyPr wrap="square" rtlCol="0">
            <a:spAutoFit/>
          </a:bodyPr>
          <a:lstStyle/>
          <a:p>
            <a:r>
              <a:rPr lang="da-DK" dirty="0"/>
              <a:t>Detalje af gulvet. Den hvide sten </a:t>
            </a:r>
            <a:r>
              <a:rPr lang="da-DK" dirty="0" smtClean="0"/>
              <a:t>angiver hvor </a:t>
            </a:r>
            <a:r>
              <a:rPr lang="da-DK" dirty="0"/>
              <a:t>kong Gorms runesten stod. Fotos OT</a:t>
            </a:r>
          </a:p>
        </p:txBody>
      </p:sp>
    </p:spTree>
    <p:extLst>
      <p:ext uri="{BB962C8B-B14F-4D97-AF65-F5344CB8AC3E}">
        <p14:creationId xmlns:p14="http://schemas.microsoft.com/office/powerpoint/2010/main" val="257716563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 forskelle som gør en forskel</a:t>
            </a:r>
            <a:endParaRPr lang="da-DK" dirty="0"/>
          </a:p>
        </p:txBody>
      </p:sp>
      <p:sp>
        <p:nvSpPr>
          <p:cNvPr id="3" name="Pladsholder til indhold 2"/>
          <p:cNvSpPr>
            <a:spLocks noGrp="1"/>
          </p:cNvSpPr>
          <p:nvPr>
            <p:ph idx="1"/>
          </p:nvPr>
        </p:nvSpPr>
        <p:spPr/>
        <p:txBody>
          <a:bodyPr/>
          <a:lstStyle/>
          <a:p>
            <a:r>
              <a:rPr lang="da-DK" sz="2000" dirty="0" err="1" smtClean="0"/>
              <a:t>Bateson</a:t>
            </a:r>
            <a:r>
              <a:rPr lang="da-DK" sz="2000" dirty="0" smtClean="0"/>
              <a:t>: </a:t>
            </a:r>
            <a:r>
              <a:rPr lang="da-DK" sz="2000" kern="1200" dirty="0">
                <a:latin typeface="Arial" charset="0"/>
              </a:rPr>
              <a:t>(...) der findes et uendeligt antal </a:t>
            </a:r>
            <a:r>
              <a:rPr lang="da-DK" sz="2000" i="1" kern="1200" dirty="0">
                <a:latin typeface="Arial" charset="0"/>
              </a:rPr>
              <a:t>forskelle</a:t>
            </a:r>
            <a:r>
              <a:rPr lang="da-DK" sz="2000" kern="1200" dirty="0">
                <a:latin typeface="Arial" charset="0"/>
              </a:rPr>
              <a:t> i og omkring væggen. (...) Af denne uendelighed udvælger vi et meget begrænset antal, der bliver til information. Det, vi forstår ved information — den elementære informationsenhed — er i virkeligheden </a:t>
            </a:r>
            <a:r>
              <a:rPr lang="da-DK" sz="2000" i="1" kern="1200" dirty="0">
                <a:latin typeface="Arial" charset="0"/>
              </a:rPr>
              <a:t>en forskel, der gør en forskel (</a:t>
            </a:r>
            <a:r>
              <a:rPr lang="da-DK" sz="2000" kern="1200" dirty="0">
                <a:latin typeface="Arial" charset="0"/>
              </a:rPr>
              <a:t>...)</a:t>
            </a:r>
            <a:endParaRPr lang="da-DK" sz="2000" dirty="0" smtClean="0"/>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Billed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3968" y="3284984"/>
            <a:ext cx="4248472" cy="2726631"/>
          </a:xfrm>
          <a:prstGeom prst="rect">
            <a:avLst/>
          </a:prstGeom>
        </p:spPr>
      </p:pic>
    </p:spTree>
    <p:extLst>
      <p:ext uri="{BB962C8B-B14F-4D97-AF65-F5344CB8AC3E}">
        <p14:creationId xmlns:p14="http://schemas.microsoft.com/office/powerpoint/2010/main" val="2655269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 forskelle som gør en forskel</a:t>
            </a:r>
            <a:endParaRPr lang="da-DK" dirty="0"/>
          </a:p>
        </p:txBody>
      </p:sp>
      <p:sp>
        <p:nvSpPr>
          <p:cNvPr id="3" name="Pladsholder til indhold 2"/>
          <p:cNvSpPr>
            <a:spLocks noGrp="1"/>
          </p:cNvSpPr>
          <p:nvPr>
            <p:ph idx="1"/>
          </p:nvPr>
        </p:nvSpPr>
        <p:spPr/>
        <p:txBody>
          <a:bodyPr/>
          <a:lstStyle/>
          <a:p>
            <a:r>
              <a:rPr lang="da-DK" sz="2000" dirty="0"/>
              <a:t>Det der tydes og tolkes, er kun de forskelle som gør en </a:t>
            </a:r>
            <a:r>
              <a:rPr lang="da-DK" sz="2000" dirty="0" smtClean="0"/>
              <a:t>forskel</a:t>
            </a:r>
            <a:endParaRPr lang="da-DK" sz="2000" kern="1200" dirty="0" smtClean="0">
              <a:latin typeface="Arial" charset="0"/>
            </a:endParaRPr>
          </a:p>
          <a:p>
            <a:r>
              <a:rPr lang="da-DK" sz="2000" kern="1200" dirty="0">
                <a:latin typeface="Arial" charset="0"/>
              </a:rPr>
              <a:t> </a:t>
            </a:r>
            <a:r>
              <a:rPr lang="da-DK" sz="2000" kern="1200" dirty="0" smtClean="0">
                <a:latin typeface="Arial" charset="0"/>
              </a:rPr>
              <a:t>   </a:t>
            </a:r>
            <a:r>
              <a:rPr lang="da-DK" sz="2000" kern="1200" dirty="0" err="1" smtClean="0">
                <a:latin typeface="Arial" charset="0"/>
              </a:rPr>
              <a:t>Bateson</a:t>
            </a:r>
            <a:endParaRPr lang="da-DK" sz="2000" kern="1200" dirty="0">
              <a:latin typeface="Arial" charset="0"/>
            </a:endParaRPr>
          </a:p>
          <a:p>
            <a:endParaRPr lang="da-DK" sz="20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3068960"/>
            <a:ext cx="4392488" cy="2882969"/>
          </a:xfrm>
          <a:prstGeom prst="rect">
            <a:avLst/>
          </a:prstGeom>
        </p:spPr>
      </p:pic>
    </p:spTree>
    <p:extLst>
      <p:ext uri="{BB962C8B-B14F-4D97-AF65-F5344CB8AC3E}">
        <p14:creationId xmlns:p14="http://schemas.microsoft.com/office/powerpoint/2010/main" val="7901273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p:txBody>
          <a:bodyPr/>
          <a:lstStyle/>
          <a:p>
            <a:r>
              <a:rPr lang="da-DK" altLang="da-DK" dirty="0" smtClean="0"/>
              <a:t>Rammen mellem formen og baggrunden</a:t>
            </a:r>
            <a:endParaRPr lang="da-DK" altLang="da-DK" dirty="0"/>
          </a:p>
        </p:txBody>
      </p:sp>
      <p:sp>
        <p:nvSpPr>
          <p:cNvPr id="311299" name="Rectangle 3"/>
          <p:cNvSpPr>
            <a:spLocks noGrp="1" noChangeArrowheads="1"/>
          </p:cNvSpPr>
          <p:nvPr>
            <p:ph type="body" idx="1"/>
          </p:nvPr>
        </p:nvSpPr>
        <p:spPr>
          <a:xfrm>
            <a:off x="107950" y="2997200"/>
            <a:ext cx="4762500" cy="1941513"/>
          </a:xfrm>
        </p:spPr>
        <p:txBody>
          <a:bodyPr/>
          <a:lstStyle/>
          <a:p>
            <a:pPr marL="457200" lvl="1" indent="0">
              <a:lnSpc>
                <a:spcPct val="80000"/>
              </a:lnSpc>
              <a:buNone/>
            </a:pPr>
            <a:r>
              <a:rPr lang="da-DK" altLang="da-DK" sz="2800" dirty="0" smtClean="0"/>
              <a:t>Et </a:t>
            </a:r>
            <a:r>
              <a:rPr lang="da-DK" altLang="da-DK" sz="2800" dirty="0"/>
              <a:t>tegn er afgrænset med en ramme til ikke-tegn i </a:t>
            </a:r>
            <a:r>
              <a:rPr lang="da-DK" altLang="da-DK" sz="2800" dirty="0" smtClean="0"/>
              <a:t>baggrunden</a:t>
            </a:r>
            <a:endParaRPr lang="da-DK" altLang="da-DK" sz="2800" dirty="0"/>
          </a:p>
        </p:txBody>
      </p:sp>
      <p:sp>
        <p:nvSpPr>
          <p:cNvPr id="311300" name="Text Box 4"/>
          <p:cNvSpPr txBox="1">
            <a:spLocks noChangeArrowheads="1"/>
          </p:cNvSpPr>
          <p:nvPr/>
        </p:nvSpPr>
        <p:spPr bwMode="auto">
          <a:xfrm>
            <a:off x="827088" y="1773238"/>
            <a:ext cx="7273925" cy="13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rgbClr val="000000"/>
              </a:buClr>
              <a:buSzPct val="100000"/>
              <a:buFont typeface="Times New Roman" pitchFamily="18" charset="0"/>
              <a:buChar char="•"/>
            </a:pPr>
            <a:r>
              <a:rPr lang="da-DK" altLang="da-DK">
                <a:solidFill>
                  <a:srgbClr val="000000"/>
                </a:solidFill>
              </a:rPr>
              <a:t>Et kommunikativt tegn er at nogen giver et materiale en bemærkelsesværdig form så at det kan angive det samme for flere om noget andet end sig selv. </a:t>
            </a:r>
          </a:p>
          <a:p>
            <a:pPr>
              <a:spcBef>
                <a:spcPct val="50000"/>
              </a:spcBef>
            </a:pPr>
            <a:endParaRPr lang="da-DK" altLang="da-DK"/>
          </a:p>
        </p:txBody>
      </p:sp>
      <p:pic>
        <p:nvPicPr>
          <p:cNvPr id="31130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2349500"/>
            <a:ext cx="2566988" cy="36703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2510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ChangeArrowheads="1"/>
          </p:cNvSpPr>
          <p:nvPr>
            <p:ph type="title"/>
          </p:nvPr>
        </p:nvSpPr>
        <p:spPr/>
        <p:txBody>
          <a:bodyPr/>
          <a:lstStyle/>
          <a:p>
            <a:pPr>
              <a:lnSpc>
                <a:spcPct val="80000"/>
              </a:lnSpc>
            </a:pPr>
            <a:r>
              <a:rPr lang="da-DK" altLang="da-DK" dirty="0" smtClean="0"/>
              <a:t>… </a:t>
            </a:r>
            <a:r>
              <a:rPr lang="da-DK" altLang="da-DK" dirty="0"/>
              <a:t>om noget andet end sig </a:t>
            </a:r>
            <a:r>
              <a:rPr lang="da-DK" altLang="da-DK" dirty="0" smtClean="0"/>
              <a:t>selv</a:t>
            </a:r>
            <a:endParaRPr lang="da-DK" altLang="da-DK" sz="3600" dirty="0"/>
          </a:p>
        </p:txBody>
      </p:sp>
      <p:sp>
        <p:nvSpPr>
          <p:cNvPr id="307203" name="Rectangle 3"/>
          <p:cNvSpPr>
            <a:spLocks noGrp="1" noChangeArrowheads="1"/>
          </p:cNvSpPr>
          <p:nvPr>
            <p:ph type="body" idx="1"/>
          </p:nvPr>
        </p:nvSpPr>
        <p:spPr>
          <a:xfrm>
            <a:off x="107950" y="2997200"/>
            <a:ext cx="4762500" cy="1941513"/>
          </a:xfrm>
        </p:spPr>
        <p:txBody>
          <a:bodyPr/>
          <a:lstStyle/>
          <a:p>
            <a:pPr>
              <a:lnSpc>
                <a:spcPct val="80000"/>
              </a:lnSpc>
            </a:pPr>
            <a:endParaRPr lang="da-DK" altLang="da-DK" sz="1400" dirty="0"/>
          </a:p>
        </p:txBody>
      </p:sp>
      <p:pic>
        <p:nvPicPr>
          <p:cNvPr id="2" name="Billed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2645659" y="-742141"/>
            <a:ext cx="3780673" cy="8712968"/>
          </a:xfrm>
          <a:prstGeom prst="rect">
            <a:avLst/>
          </a:prstGeom>
        </p:spPr>
      </p:pic>
    </p:spTree>
    <p:extLst>
      <p:ext uri="{BB962C8B-B14F-4D97-AF65-F5344CB8AC3E}">
        <p14:creationId xmlns:p14="http://schemas.microsoft.com/office/powerpoint/2010/main" val="8463235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da-DK" altLang="da-DK" dirty="0" smtClean="0"/>
              <a:t>IIIB. Intention</a:t>
            </a:r>
            <a:endParaRPr lang="da-DK" altLang="da-DK" dirty="0"/>
          </a:p>
        </p:txBody>
      </p:sp>
      <p:sp>
        <p:nvSpPr>
          <p:cNvPr id="35843" name="Rectangle 3"/>
          <p:cNvSpPr>
            <a:spLocks noGrp="1" noChangeArrowheads="1"/>
          </p:cNvSpPr>
          <p:nvPr>
            <p:ph type="body" idx="1"/>
          </p:nvPr>
        </p:nvSpPr>
        <p:spPr/>
        <p:txBody>
          <a:bodyPr/>
          <a:lstStyle/>
          <a:p>
            <a:r>
              <a:rPr lang="da-DK" altLang="da-DK"/>
              <a:t>Selv om Saxo i Danmarks historie 8. bog skriver at Starkads digt om Bråvallaslaget er overleveret fra mund til mund, og ikke i skrift, fandt man i 1833 i Runamo i Blekinge i en blød diabasklippe nogle runer som som måtte være dette digt, det lod sig imidlertid ikke tolke umiddelbart. </a:t>
            </a:r>
          </a:p>
          <a:p>
            <a:endParaRPr lang="da-DK" altLang="da-DK"/>
          </a:p>
        </p:txBody>
      </p:sp>
    </p:spTree>
    <p:extLst>
      <p:ext uri="{BB962C8B-B14F-4D97-AF65-F5344CB8AC3E}">
        <p14:creationId xmlns:p14="http://schemas.microsoft.com/office/powerpoint/2010/main" val="16311184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9" name="Text Box 5"/>
          <p:cNvSpPr txBox="1">
            <a:spLocks noChangeArrowheads="1"/>
          </p:cNvSpPr>
          <p:nvPr/>
        </p:nvSpPr>
        <p:spPr bwMode="auto">
          <a:xfrm>
            <a:off x="468313" y="3068638"/>
            <a:ext cx="8135937"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a:t>Runologen Finn Magnusen hævdede dog - på baggrund af en tegning af C.F. Christensen - i en 740 siders afhandling at hvis man læste tegnene bagfra, stod der: </a:t>
            </a:r>
          </a:p>
        </p:txBody>
      </p:sp>
      <p:sp>
        <p:nvSpPr>
          <p:cNvPr id="36870" name="Text Box 6"/>
          <p:cNvSpPr txBox="1">
            <a:spLocks noChangeArrowheads="1"/>
          </p:cNvSpPr>
          <p:nvPr/>
        </p:nvSpPr>
        <p:spPr bwMode="auto">
          <a:xfrm>
            <a:off x="539750" y="4149725"/>
            <a:ext cx="2519363"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a:t>Hildekind indtog riget</a:t>
            </a:r>
          </a:p>
          <a:p>
            <a:r>
              <a:rPr lang="da-DK" altLang="da-DK"/>
              <a:t>Gard huggede</a:t>
            </a:r>
          </a:p>
          <a:p>
            <a:r>
              <a:rPr lang="da-DK" altLang="da-DK"/>
              <a:t>Ole ed gav</a:t>
            </a:r>
          </a:p>
          <a:p>
            <a:r>
              <a:rPr lang="da-DK" altLang="da-DK"/>
              <a:t>Odin vie runerne</a:t>
            </a:r>
          </a:p>
          <a:p>
            <a:r>
              <a:rPr lang="da-DK" altLang="da-DK"/>
              <a:t>Ring få fald på muld</a:t>
            </a:r>
          </a:p>
          <a:p>
            <a:r>
              <a:rPr lang="da-DK" altLang="da-DK"/>
              <a:t>Alfer, elskovsguder</a:t>
            </a:r>
          </a:p>
        </p:txBody>
      </p:sp>
      <p:sp>
        <p:nvSpPr>
          <p:cNvPr id="36872" name="Text Box 8"/>
          <p:cNvSpPr txBox="1">
            <a:spLocks noChangeArrowheads="1"/>
          </p:cNvSpPr>
          <p:nvPr/>
        </p:nvSpPr>
        <p:spPr bwMode="auto">
          <a:xfrm>
            <a:off x="5003800" y="4005263"/>
            <a:ext cx="2808288"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da-DK" altLang="da-DK"/>
              <a:t>Ole hade</a:t>
            </a:r>
          </a:p>
          <a:p>
            <a:r>
              <a:rPr lang="da-DK" altLang="da-DK"/>
              <a:t>Odin og Frej</a:t>
            </a:r>
          </a:p>
          <a:p>
            <a:r>
              <a:rPr lang="da-DK" altLang="da-DK"/>
              <a:t>og asers slægt</a:t>
            </a:r>
          </a:p>
          <a:p>
            <a:r>
              <a:rPr lang="da-DK" altLang="da-DK"/>
              <a:t>ødelægge, ødelægge</a:t>
            </a:r>
          </a:p>
          <a:p>
            <a:r>
              <a:rPr lang="da-DK" altLang="da-DK"/>
              <a:t>vore fjender! </a:t>
            </a:r>
          </a:p>
          <a:p>
            <a:r>
              <a:rPr lang="da-DK" altLang="da-DK"/>
              <a:t>Unde Harald</a:t>
            </a:r>
          </a:p>
          <a:p>
            <a:r>
              <a:rPr lang="da-DK" altLang="da-DK"/>
              <a:t>en stor sejr. </a:t>
            </a:r>
          </a:p>
        </p:txBody>
      </p:sp>
      <p:pic>
        <p:nvPicPr>
          <p:cNvPr id="36873" name="Picture 9" descr="Runamo-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539750"/>
            <a:ext cx="8451850" cy="2084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6653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3" name="Rectangle 5"/>
          <p:cNvSpPr>
            <a:spLocks noGrp="1" noChangeArrowheads="1"/>
          </p:cNvSpPr>
          <p:nvPr>
            <p:ph type="title"/>
          </p:nvPr>
        </p:nvSpPr>
        <p:spPr/>
        <p:txBody>
          <a:bodyPr/>
          <a:lstStyle/>
          <a:p>
            <a:r>
              <a:rPr lang="da-DK" altLang="da-DK"/>
              <a:t>Runamo - 2</a:t>
            </a:r>
          </a:p>
        </p:txBody>
      </p:sp>
      <p:sp>
        <p:nvSpPr>
          <p:cNvPr id="37895" name="Text Box 7"/>
          <p:cNvSpPr txBox="1">
            <a:spLocks noChangeArrowheads="1"/>
          </p:cNvSpPr>
          <p:nvPr/>
        </p:nvSpPr>
        <p:spPr bwMode="auto">
          <a:xfrm>
            <a:off x="539750" y="2206625"/>
            <a:ext cx="7920038"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a:t>I 1844 påviste J.J. Worsaae dog - på baggrund af en tegning af C.O. Zeuthen - at der blot var tale om fordybninger i klippen forårsaget af rindende vand. Og dermed forsvandt Bråvallaslaget, Hildekind , Ole og Odin som dug for oplysningens sol </a:t>
            </a:r>
          </a:p>
        </p:txBody>
      </p:sp>
      <p:pic>
        <p:nvPicPr>
          <p:cNvPr id="37897" name="Picture 9" descr="Runamo-2b"/>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3695700"/>
            <a:ext cx="9144000" cy="2362200"/>
          </a:xfrm>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891897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Grices</a:t>
            </a:r>
            <a:r>
              <a:rPr lang="da-DK" dirty="0" smtClean="0"/>
              <a:t> refleksive intention</a:t>
            </a:r>
            <a:endParaRPr lang="da-DK" dirty="0"/>
          </a:p>
        </p:txBody>
      </p:sp>
      <p:sp>
        <p:nvSpPr>
          <p:cNvPr id="3" name="Pladsholder til indhold 2"/>
          <p:cNvSpPr>
            <a:spLocks noGrp="1"/>
          </p:cNvSpPr>
          <p:nvPr>
            <p:ph idx="1"/>
          </p:nvPr>
        </p:nvSpPr>
        <p:spPr/>
        <p:txBody>
          <a:bodyPr/>
          <a:lstStyle/>
          <a:p>
            <a:r>
              <a:rPr lang="da-DK" sz="2000" dirty="0" smtClean="0"/>
              <a:t>Tegn</a:t>
            </a:r>
            <a:r>
              <a:rPr lang="da-DK" sz="2000" dirty="0"/>
              <a:t>, som det defineres her, involverer nemlig det som </a:t>
            </a:r>
            <a:r>
              <a:rPr lang="da-DK" sz="2000" dirty="0" err="1" smtClean="0"/>
              <a:t>Grice</a:t>
            </a:r>
            <a:r>
              <a:rPr lang="da-DK" sz="2000" dirty="0" smtClean="0"/>
              <a:t> </a:t>
            </a:r>
            <a:r>
              <a:rPr lang="da-DK" sz="2000" dirty="0"/>
              <a:t>beskriver ved begrebet </a:t>
            </a:r>
            <a:r>
              <a:rPr lang="da-DK" sz="2000" i="1" dirty="0"/>
              <a:t>non-</a:t>
            </a:r>
            <a:r>
              <a:rPr lang="da-DK" sz="2000" i="1" dirty="0" err="1"/>
              <a:t>natural</a:t>
            </a:r>
            <a:r>
              <a:rPr lang="da-DK" sz="2000" i="1" dirty="0"/>
              <a:t> </a:t>
            </a:r>
            <a:r>
              <a:rPr lang="da-DK" sz="2000" i="1" dirty="0" err="1"/>
              <a:t>meaning</a:t>
            </a:r>
            <a:r>
              <a:rPr lang="da-DK" sz="2000" dirty="0"/>
              <a:t>, som han noterer </a:t>
            </a:r>
            <a:r>
              <a:rPr lang="da-DK" sz="2000" i="1" dirty="0" err="1"/>
              <a:t>mean</a:t>
            </a:r>
            <a:r>
              <a:rPr lang="da-DK" sz="2000" i="1" baseline="-25000" dirty="0" err="1"/>
              <a:t>NN</a:t>
            </a:r>
            <a:r>
              <a:rPr lang="da-DK" sz="2000" dirty="0"/>
              <a:t>:</a:t>
            </a:r>
          </a:p>
          <a:p>
            <a:r>
              <a:rPr lang="en-US" sz="2400" dirty="0" smtClean="0"/>
              <a:t>“</a:t>
            </a:r>
            <a:r>
              <a:rPr lang="en-US" sz="2400" dirty="0"/>
              <a:t>A </a:t>
            </a:r>
            <a:r>
              <a:rPr lang="en-US" sz="2400" dirty="0" err="1"/>
              <a:t>meant</a:t>
            </a:r>
            <a:r>
              <a:rPr lang="en-US" sz="2400" baseline="-25000" dirty="0" err="1"/>
              <a:t>NN</a:t>
            </a:r>
            <a:r>
              <a:rPr lang="en-US" sz="2400" dirty="0"/>
              <a:t> something by x” is (roughly) equivalent to “A intended the utterance of x to produce some effect in an audience by means of the recognition of this intention</a:t>
            </a:r>
            <a:r>
              <a:rPr lang="en-US" sz="2400" dirty="0" smtClean="0"/>
              <a:t>”</a:t>
            </a:r>
            <a:r>
              <a:rPr lang="da-DK" sz="2400" baseline="30000" dirty="0"/>
              <a:t> 1</a:t>
            </a:r>
            <a:r>
              <a:rPr lang="da-DK" sz="2400" dirty="0" smtClean="0"/>
              <a:t> </a:t>
            </a:r>
          </a:p>
          <a:p>
            <a:pPr lvl="3"/>
            <a:r>
              <a:rPr lang="da-DK" sz="1200" dirty="0" smtClean="0"/>
              <a:t>1</a:t>
            </a:r>
            <a:r>
              <a:rPr lang="da-DK" sz="1200" dirty="0"/>
              <a:t>.  </a:t>
            </a:r>
            <a:r>
              <a:rPr lang="da-DK" sz="1200" dirty="0" err="1"/>
              <a:t>Grice</a:t>
            </a:r>
            <a:r>
              <a:rPr lang="da-DK" sz="1200" dirty="0"/>
              <a:t> 1957</a:t>
            </a:r>
            <a:endParaRPr lang="en-US" sz="1200" dirty="0"/>
          </a:p>
          <a:p>
            <a:r>
              <a:rPr lang="da-DK" sz="2400" dirty="0" smtClean="0"/>
              <a:t>Men må forudsætte at tegngiver og tegntolkere har </a:t>
            </a:r>
            <a:r>
              <a:rPr lang="da-DK" sz="2400" i="1" dirty="0" smtClean="0"/>
              <a:t>samme</a:t>
            </a:r>
            <a:r>
              <a:rPr lang="da-DK" sz="2400" dirty="0" smtClean="0"/>
              <a:t> opfattelse af tegnets form. </a:t>
            </a:r>
            <a:r>
              <a:rPr lang="da-DK" sz="2400" dirty="0"/>
              <a:t>	</a:t>
            </a:r>
            <a:endParaRPr lang="da-DK" dirty="0"/>
          </a:p>
        </p:txBody>
      </p:sp>
      <p:sp>
        <p:nvSpPr>
          <p:cNvPr id="4" name="Pladsholder til sidefod 3"/>
          <p:cNvSpPr>
            <a:spLocks noGrp="1"/>
          </p:cNvSpPr>
          <p:nvPr>
            <p:ph type="ftr" sz="quarter" idx="10"/>
          </p:nvPr>
        </p:nvSpPr>
        <p:spPr/>
        <p:txBody>
          <a:bodyPr/>
          <a:lstStyle/>
          <a:p>
            <a:pPr>
              <a:defRPr/>
            </a:pPr>
            <a:r>
              <a:rPr lang="pt-BR" dirty="0" smtClean="0"/>
              <a:t>A A R H U S   U N I V E R S I T E T            Institut for  Kommunikation og Kultur</a:t>
            </a:r>
            <a:endParaRPr lang="da-DK" dirty="0"/>
          </a:p>
        </p:txBody>
      </p:sp>
    </p:spTree>
    <p:extLst>
      <p:ext uri="{BB962C8B-B14F-4D97-AF65-F5344CB8AC3E}">
        <p14:creationId xmlns:p14="http://schemas.microsoft.com/office/powerpoint/2010/main" val="134200112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 </a:t>
            </a:r>
            <a:r>
              <a:rPr lang="da-DK" sz="3600" dirty="0" err="1" smtClean="0"/>
              <a:t>Pegning</a:t>
            </a:r>
            <a:r>
              <a:rPr lang="da-DK" sz="3600" dirty="0" smtClean="0"/>
              <a:t>: </a:t>
            </a:r>
            <a:br>
              <a:rPr lang="da-DK" sz="3600" dirty="0" smtClean="0"/>
            </a:br>
            <a:r>
              <a:rPr lang="da-DK" sz="2800" dirty="0" smtClean="0"/>
              <a:t>Refleksiv intention = </a:t>
            </a:r>
            <a:r>
              <a:rPr lang="da-DK" sz="2800" dirty="0" err="1" smtClean="0"/>
              <a:t>intersubjektivitet</a:t>
            </a:r>
            <a:endParaRPr lang="da-DK" sz="2800" dirty="0"/>
          </a:p>
        </p:txBody>
      </p:sp>
      <p:sp>
        <p:nvSpPr>
          <p:cNvPr id="3" name="Pladsholder til indhold 2"/>
          <p:cNvSpPr>
            <a:spLocks noGrp="1"/>
          </p:cNvSpPr>
          <p:nvPr>
            <p:ph idx="1"/>
          </p:nvPr>
        </p:nvSpPr>
        <p:spPr/>
        <p:txBody>
          <a:bodyPr/>
          <a:lstStyle/>
          <a:p>
            <a:r>
              <a:rPr lang="da-DK" sz="1800" dirty="0" smtClean="0"/>
              <a:t>Når </a:t>
            </a:r>
            <a:r>
              <a:rPr lang="da-DK" sz="1800" dirty="0"/>
              <a:t>spædbarnet per refleks griber efter noget som det er interesseret i, og den voksne dernæst kommer med det, opdager det at bevægelsen ikke blot kan anvendes til at gribe tingene, men som et </a:t>
            </a:r>
            <a:r>
              <a:rPr lang="da-DK" sz="1800" dirty="0" err="1"/>
              <a:t>intersubjektivt</a:t>
            </a:r>
            <a:r>
              <a:rPr lang="da-DK" sz="1800" dirty="0"/>
              <a:t> tegn, der forstås af andre. Bevægelsen går fra at være reflektorisk til at blive intentionel og normeret. Det er den voksnes reaktion på barnets bevægelse som intenderet, der så at sige skaber denne intention i barnet om at den voksne skal reagere. </a:t>
            </a:r>
            <a:endParaRPr lang="da-DK" sz="1800" dirty="0" smtClean="0"/>
          </a:p>
          <a:p>
            <a:r>
              <a:rPr lang="da-DK" sz="2000" dirty="0" smtClean="0"/>
              <a:t>Psyken </a:t>
            </a:r>
            <a:r>
              <a:rPr lang="da-DK" sz="2000" dirty="0"/>
              <a:t>er efter </a:t>
            </a:r>
            <a:r>
              <a:rPr lang="da-DK" sz="2000" dirty="0" err="1"/>
              <a:t>Vygorsky</a:t>
            </a:r>
            <a:r>
              <a:rPr lang="da-DK" sz="2000" dirty="0"/>
              <a:t> en funktion af den sociale verden</a:t>
            </a:r>
            <a:r>
              <a:rPr lang="da-DK" sz="2000" dirty="0" smtClean="0"/>
              <a:t>.</a:t>
            </a:r>
            <a:endParaRPr lang="da-DK" sz="1800" dirty="0"/>
          </a:p>
          <a:p>
            <a:endParaRPr lang="da-DK" sz="24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4293096"/>
            <a:ext cx="6038095" cy="2228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89412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r>
              <a:rPr lang="da-DK" altLang="da-DK" dirty="0" smtClean="0"/>
              <a:t>Teorier om tegn</a:t>
            </a:r>
            <a:endParaRPr lang="da-DK" altLang="da-DK" dirty="0"/>
          </a:p>
        </p:txBody>
      </p:sp>
      <p:sp>
        <p:nvSpPr>
          <p:cNvPr id="285699" name="Rectangle 3"/>
          <p:cNvSpPr>
            <a:spLocks noGrp="1" noChangeArrowheads="1"/>
          </p:cNvSpPr>
          <p:nvPr>
            <p:ph type="body" idx="1"/>
          </p:nvPr>
        </p:nvSpPr>
        <p:spPr/>
        <p:txBody>
          <a:bodyPr/>
          <a:lstStyle/>
          <a:p>
            <a:r>
              <a:rPr lang="da-DK" altLang="da-DK" sz="25200" b="1"/>
              <a:t>I.</a:t>
            </a:r>
          </a:p>
        </p:txBody>
      </p:sp>
    </p:spTree>
    <p:extLst>
      <p:ext uri="{BB962C8B-B14F-4D97-AF65-F5344CB8AC3E}">
        <p14:creationId xmlns:p14="http://schemas.microsoft.com/office/powerpoint/2010/main" val="5819240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Ordet </a:t>
            </a:r>
            <a:r>
              <a:rPr lang="da-DK" i="1" dirty="0" smtClean="0"/>
              <a:t>samme</a:t>
            </a:r>
            <a:endParaRPr lang="da-DK" i="1" dirty="0"/>
          </a:p>
        </p:txBody>
      </p:sp>
      <p:sp>
        <p:nvSpPr>
          <p:cNvPr id="3" name="Pladsholder til indhold 2"/>
          <p:cNvSpPr>
            <a:spLocks noGrp="1"/>
          </p:cNvSpPr>
          <p:nvPr>
            <p:ph idx="1"/>
          </p:nvPr>
        </p:nvSpPr>
        <p:spPr/>
        <p:txBody>
          <a:bodyPr/>
          <a:lstStyle/>
          <a:p>
            <a:endParaRPr lang="da-DK" dirty="0" smtClean="0"/>
          </a:p>
          <a:p>
            <a:r>
              <a:rPr lang="da-DK" dirty="0" smtClean="0"/>
              <a:t>Refleksiv intention forudsætter at tegngiver og tegntolker har </a:t>
            </a:r>
            <a:r>
              <a:rPr lang="da-DK" i="1" dirty="0" smtClean="0"/>
              <a:t>samme</a:t>
            </a:r>
            <a:r>
              <a:rPr lang="da-DK" dirty="0" smtClean="0"/>
              <a:t> opfattelse af tegnets form. </a:t>
            </a:r>
            <a:endParaRPr lang="da-DK" dirty="0"/>
          </a:p>
          <a:p>
            <a:r>
              <a:rPr lang="da-DK" dirty="0" smtClean="0"/>
              <a:t>Ordet </a:t>
            </a:r>
            <a:r>
              <a:rPr lang="da-DK" i="1" dirty="0"/>
              <a:t>samme</a:t>
            </a:r>
            <a:r>
              <a:rPr lang="da-DK" dirty="0"/>
              <a:t> </a:t>
            </a:r>
            <a:r>
              <a:rPr lang="da-DK" dirty="0" smtClean="0"/>
              <a:t>kan imidlertid have </a:t>
            </a:r>
            <a:r>
              <a:rPr lang="da-DK" dirty="0"/>
              <a:t>forskellige betydninger som det i denne sammenhæng er ret væsentligt at skelne mellem: ‘identisk med’, ‘ækvivalent med’ og ‘uforandret’.</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299382887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Ordet </a:t>
            </a:r>
            <a:r>
              <a:rPr lang="da-DK" i="1" dirty="0" smtClean="0"/>
              <a:t>samme</a:t>
            </a:r>
            <a:endParaRPr lang="da-DK" i="1" dirty="0"/>
          </a:p>
        </p:txBody>
      </p:sp>
      <p:sp>
        <p:nvSpPr>
          <p:cNvPr id="3" name="Pladsholder til indhold 2"/>
          <p:cNvSpPr>
            <a:spLocks noGrp="1"/>
          </p:cNvSpPr>
          <p:nvPr>
            <p:ph idx="1"/>
          </p:nvPr>
        </p:nvSpPr>
        <p:spPr/>
        <p:txBody>
          <a:bodyPr/>
          <a:lstStyle/>
          <a:p>
            <a:r>
              <a:rPr lang="da-DK" sz="2000" dirty="0"/>
              <a:t>a) eksemplarbetydning: ‘(numerisk) identisk med’, fx </a:t>
            </a:r>
            <a:r>
              <a:rPr lang="da-DK" sz="2000" i="1" dirty="0"/>
              <a:t>Vi er alle i samme båd</a:t>
            </a:r>
            <a:r>
              <a:rPr lang="da-DK" sz="2000" dirty="0"/>
              <a:t>, </a:t>
            </a:r>
          </a:p>
          <a:p>
            <a:r>
              <a:rPr lang="da-DK" sz="2000" dirty="0"/>
              <a:t>b) typebetydning: ækvivalent med, ‘x af den type (art, slags) som y hører til’, fx </a:t>
            </a:r>
            <a:r>
              <a:rPr lang="da-DK" sz="2000" i="1" dirty="0"/>
              <a:t>Vi har alle samme (slags) bil,</a:t>
            </a:r>
            <a:r>
              <a:rPr lang="da-DK" sz="2000" dirty="0"/>
              <a:t> </a:t>
            </a:r>
            <a:r>
              <a:rPr lang="da-DK" sz="2000" i="1" dirty="0"/>
              <a:t>Brødrene har samme næse</a:t>
            </a:r>
            <a:r>
              <a:rPr lang="da-DK" sz="2000" dirty="0"/>
              <a:t>,</a:t>
            </a:r>
          </a:p>
          <a:p>
            <a:r>
              <a:rPr lang="da-DK" sz="2000" dirty="0"/>
              <a:t>c) temporal betydning: ‘uforandret’ fx </a:t>
            </a:r>
            <a:r>
              <a:rPr lang="da-DK" sz="2000" i="1" dirty="0"/>
              <a:t>Man kan ikke gå ud i den samme flod to gange. </a:t>
            </a:r>
          </a:p>
          <a:p>
            <a:endParaRPr lang="da-DK" sz="2000" dirty="0"/>
          </a:p>
          <a:p>
            <a:r>
              <a:rPr lang="da-DK" sz="2000" dirty="0"/>
              <a:t>I bestemmelsen af begrebet ‘tegn’ bruges ordet </a:t>
            </a:r>
            <a:r>
              <a:rPr lang="da-DK" sz="2000" i="1" dirty="0"/>
              <a:t>samme</a:t>
            </a:r>
            <a:r>
              <a:rPr lang="da-DK" sz="2000" dirty="0"/>
              <a:t> i betydningen ‘ækvivalent med’. </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4591087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da-DK" sz="4400" smtClean="0"/>
              <a:t> </a:t>
            </a:r>
            <a:r>
              <a:rPr lang="da-DK" sz="2800" smtClean="0"/>
              <a:t>Tolkningen er i betragterens øjne</a:t>
            </a:r>
          </a:p>
        </p:txBody>
      </p:sp>
      <p:sp>
        <p:nvSpPr>
          <p:cNvPr id="75779" name="Rectangle 3"/>
          <p:cNvSpPr>
            <a:spLocks noGrp="1" noChangeArrowheads="1"/>
          </p:cNvSpPr>
          <p:nvPr>
            <p:ph type="body" idx="1"/>
          </p:nvPr>
        </p:nvSpPr>
        <p:spPr>
          <a:xfrm>
            <a:off x="0" y="1196975"/>
            <a:ext cx="4067175" cy="4537075"/>
          </a:xfrm>
        </p:spPr>
        <p:txBody>
          <a:bodyPr/>
          <a:lstStyle/>
          <a:p>
            <a:endParaRPr lang="da-DK" smtClean="0"/>
          </a:p>
        </p:txBody>
      </p:sp>
      <p:pic>
        <p:nvPicPr>
          <p:cNvPr id="75780" name="Picture 4" descr="Ill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1268413"/>
            <a:ext cx="4494212"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adsholder til sidefod 1"/>
          <p:cNvSpPr>
            <a:spLocks noGrp="1"/>
          </p:cNvSpPr>
          <p:nvPr>
            <p:ph type="ftr" sz="quarter" idx="10"/>
          </p:nvPr>
        </p:nvSpPr>
        <p:spPr/>
        <p:txBody>
          <a:bodyPr/>
          <a:lstStyle/>
          <a:p>
            <a:pPr>
              <a:defRPr/>
            </a:pPr>
            <a:r>
              <a:rPr lang="pt-BR" smtClean="0"/>
              <a:t>A A R H U S   U N I V E R S I T E T            Institut for  Kommunikation og Kultur</a:t>
            </a:r>
            <a:endParaRPr lang="da-DK"/>
          </a:p>
        </p:txBody>
      </p:sp>
    </p:spTree>
    <p:extLst>
      <p:ext uri="{BB962C8B-B14F-4D97-AF65-F5344CB8AC3E}">
        <p14:creationId xmlns:p14="http://schemas.microsoft.com/office/powerpoint/2010/main" val="42268260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Sansning og tydning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798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1556792"/>
            <a:ext cx="6055957" cy="4364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5165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Sansning og tydning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808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47664" y="1700808"/>
            <a:ext cx="6456736" cy="4131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594298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IIIC. </a:t>
            </a:r>
            <a:r>
              <a:rPr lang="da-DK" dirty="0" err="1" smtClean="0"/>
              <a:t>Omhed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 name="Billed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7704" y="1556792"/>
            <a:ext cx="5832648" cy="4374486"/>
          </a:xfrm>
          <a:prstGeom prst="rect">
            <a:avLst/>
          </a:prstGeom>
        </p:spPr>
      </p:pic>
    </p:spTree>
    <p:extLst>
      <p:ext uri="{BB962C8B-B14F-4D97-AF65-F5344CB8AC3E}">
        <p14:creationId xmlns:p14="http://schemas.microsoft.com/office/powerpoint/2010/main" val="222595072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1. </a:t>
            </a:r>
            <a:r>
              <a:rPr lang="da-DK" dirty="0" err="1" smtClean="0"/>
              <a:t>Omhedsgrundlag</a:t>
            </a:r>
            <a:r>
              <a:rPr lang="da-DK" dirty="0" smtClean="0"/>
              <a:t>: </a:t>
            </a:r>
            <a:br>
              <a:rPr lang="da-DK" dirty="0" smtClean="0"/>
            </a:br>
            <a:r>
              <a:rPr lang="da-DK" sz="2800" dirty="0" smtClean="0"/>
              <a:t>analogi – </a:t>
            </a:r>
            <a:r>
              <a:rPr lang="da-DK" sz="2800" dirty="0" err="1" smtClean="0"/>
              <a:t>situationalitet</a:t>
            </a:r>
            <a:r>
              <a:rPr lang="da-DK" sz="2800" dirty="0" smtClean="0"/>
              <a:t> - konvention</a:t>
            </a:r>
            <a:endParaRPr lang="da-DK" sz="28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37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556792"/>
            <a:ext cx="7307798" cy="4996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144605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da-DK" altLang="da-DK" sz="3200" b="1" dirty="0" smtClean="0"/>
              <a:t>Tegnensembler</a:t>
            </a:r>
            <a:endParaRPr lang="da-DK" altLang="da-DK" sz="3200" b="1" dirty="0"/>
          </a:p>
        </p:txBody>
      </p:sp>
      <p:sp>
        <p:nvSpPr>
          <p:cNvPr id="41987" name="Rectangle 3"/>
          <p:cNvSpPr>
            <a:spLocks noGrp="1" noChangeArrowheads="1"/>
          </p:cNvSpPr>
          <p:nvPr>
            <p:ph type="body" sz="half" idx="1"/>
          </p:nvPr>
        </p:nvSpPr>
        <p:spPr/>
        <p:txBody>
          <a:bodyPr/>
          <a:lstStyle/>
          <a:p>
            <a:pPr marL="342900" indent="-342900">
              <a:lnSpc>
                <a:spcPct val="80000"/>
              </a:lnSpc>
              <a:spcBef>
                <a:spcPct val="20000"/>
              </a:spcBef>
              <a:buClr>
                <a:srgbClr val="000000"/>
              </a:buClr>
              <a:buFont typeface="Times New Roman" pitchFamily="18" charset="0"/>
              <a:buChar char="•"/>
            </a:pPr>
            <a:r>
              <a:rPr lang="da-DK" altLang="da-DK" sz="2400" dirty="0" smtClean="0"/>
              <a:t>Mange tegn </a:t>
            </a:r>
            <a:r>
              <a:rPr lang="da-DK" altLang="da-DK" sz="2400" dirty="0"/>
              <a:t>er </a:t>
            </a:r>
            <a:r>
              <a:rPr lang="da-DK" altLang="da-DK" sz="2400" dirty="0" smtClean="0"/>
              <a:t>en-</a:t>
            </a:r>
            <a:r>
              <a:rPr lang="da-DK" altLang="da-DK" sz="2400" dirty="0" err="1" smtClean="0"/>
              <a:t>sembletegn</a:t>
            </a:r>
            <a:r>
              <a:rPr lang="da-DK" altLang="da-DK" sz="2400" dirty="0" smtClean="0"/>
              <a:t>, </a:t>
            </a:r>
            <a:r>
              <a:rPr lang="da-DK" altLang="da-DK" sz="2400" dirty="0"/>
              <a:t>dvs. </a:t>
            </a:r>
            <a:r>
              <a:rPr lang="da-DK" altLang="da-DK" sz="2400" dirty="0" smtClean="0"/>
              <a:t>kor af stemmer på </a:t>
            </a:r>
            <a:r>
              <a:rPr lang="da-DK" altLang="da-DK" sz="2400" dirty="0" err="1" smtClean="0"/>
              <a:t>for-skellige</a:t>
            </a:r>
            <a:r>
              <a:rPr lang="da-DK" altLang="da-DK" sz="2400" dirty="0" smtClean="0"/>
              <a:t> </a:t>
            </a:r>
            <a:r>
              <a:rPr lang="da-DK" altLang="da-DK" sz="2400" dirty="0" err="1" smtClean="0"/>
              <a:t>omheds</a:t>
            </a:r>
            <a:r>
              <a:rPr lang="da-DK" altLang="da-DK" sz="2400" dirty="0" smtClean="0"/>
              <a:t>-grundlag. </a:t>
            </a:r>
            <a:r>
              <a:rPr lang="da-DK" altLang="da-DK" sz="2400" dirty="0"/>
              <a:t>I et vejskilt bliver et </a:t>
            </a:r>
            <a:r>
              <a:rPr lang="da-DK" altLang="da-DK" sz="2400" dirty="0" smtClean="0"/>
              <a:t>analogt </a:t>
            </a:r>
            <a:r>
              <a:rPr lang="da-DK" altLang="da-DK" sz="2400" dirty="0" err="1" smtClean="0"/>
              <a:t>bil-lede</a:t>
            </a:r>
            <a:r>
              <a:rPr lang="da-DK" altLang="da-DK" sz="2400" dirty="0" smtClean="0"/>
              <a:t> </a:t>
            </a:r>
            <a:r>
              <a:rPr lang="da-DK" altLang="da-DK" sz="2400" dirty="0"/>
              <a:t>gjort til </a:t>
            </a:r>
            <a:r>
              <a:rPr lang="da-DK" altLang="da-DK" sz="2400" dirty="0" smtClean="0"/>
              <a:t>første-stemmen, en </a:t>
            </a:r>
            <a:r>
              <a:rPr lang="da-DK" altLang="da-DK" sz="2400" dirty="0" err="1" smtClean="0"/>
              <a:t>konven-tionel</a:t>
            </a:r>
            <a:r>
              <a:rPr lang="da-DK" altLang="da-DK" sz="2400" dirty="0" smtClean="0"/>
              <a:t> rød trekant til </a:t>
            </a:r>
            <a:r>
              <a:rPr lang="da-DK" altLang="da-DK" sz="2400" dirty="0" err="1" smtClean="0"/>
              <a:t>andenstemmen</a:t>
            </a:r>
            <a:r>
              <a:rPr lang="da-DK" altLang="da-DK" sz="2400" dirty="0" smtClean="0"/>
              <a:t> og den situationelle </a:t>
            </a:r>
            <a:r>
              <a:rPr lang="da-DK" altLang="da-DK" sz="2400" dirty="0" err="1" smtClean="0"/>
              <a:t>pla-cering</a:t>
            </a:r>
            <a:r>
              <a:rPr lang="da-DK" altLang="da-DK" sz="2400" dirty="0" smtClean="0"/>
              <a:t> til tredjestem-men.  </a:t>
            </a:r>
            <a:endParaRPr lang="da-DK" altLang="da-DK" sz="2400" dirty="0"/>
          </a:p>
        </p:txBody>
      </p:sp>
      <p:sp>
        <p:nvSpPr>
          <p:cNvPr id="41988" name="Rectangle 4"/>
          <p:cNvSpPr>
            <a:spLocks noGrp="1" noChangeArrowheads="1"/>
          </p:cNvSpPr>
          <p:nvPr>
            <p:ph type="body" sz="half" idx="4294967295"/>
          </p:nvPr>
        </p:nvSpPr>
        <p:spPr>
          <a:xfrm>
            <a:off x="4500563" y="1600200"/>
            <a:ext cx="4643437" cy="4525963"/>
          </a:xfrm>
        </p:spPr>
        <p:txBody>
          <a:bodyPr/>
          <a:lstStyle/>
          <a:p>
            <a:pPr marL="342900" indent="-342900">
              <a:spcBef>
                <a:spcPct val="20000"/>
              </a:spcBef>
              <a:buClr>
                <a:srgbClr val="000000"/>
              </a:buClr>
              <a:buFont typeface="Times New Roman" pitchFamily="18" charset="0"/>
              <a:buChar char="•"/>
            </a:pPr>
            <a:r>
              <a:rPr lang="da-DK" altLang="da-DK" sz="2400" dirty="0" smtClean="0"/>
              <a:t>Den analoge stemme kan variere, men skiltet tæller som det samme hhv. syd og nord for den dansk-tyske grænse. De </a:t>
            </a:r>
            <a:r>
              <a:rPr lang="da-DK" altLang="da-DK" sz="2400" dirty="0"/>
              <a:t>er </a:t>
            </a:r>
            <a:r>
              <a:rPr lang="da-DK" altLang="da-DK" sz="2400" dirty="0" err="1" smtClean="0"/>
              <a:t>vari-anter</a:t>
            </a:r>
            <a:r>
              <a:rPr lang="da-DK" altLang="da-DK" sz="2400" dirty="0" smtClean="0"/>
              <a:t> </a:t>
            </a:r>
            <a:r>
              <a:rPr lang="da-DK" altLang="da-DK" sz="2400" dirty="0"/>
              <a:t>(</a:t>
            </a:r>
            <a:r>
              <a:rPr lang="da-DK" altLang="da-DK" sz="2400" dirty="0" err="1"/>
              <a:t>allomorfer</a:t>
            </a:r>
            <a:r>
              <a:rPr lang="da-DK" altLang="da-DK" sz="2400" dirty="0"/>
              <a:t>) af det samme </a:t>
            </a:r>
            <a:r>
              <a:rPr lang="da-DK" altLang="da-DK" sz="2400" dirty="0" smtClean="0"/>
              <a:t>konventionelle </a:t>
            </a:r>
            <a:r>
              <a:rPr lang="da-DK" altLang="da-DK" sz="2400" dirty="0"/>
              <a:t>tegn.  </a:t>
            </a:r>
          </a:p>
          <a:p>
            <a:pPr marL="342900" indent="-342900">
              <a:spcBef>
                <a:spcPct val="20000"/>
              </a:spcBef>
              <a:buClr>
                <a:srgbClr val="000000"/>
              </a:buClr>
              <a:buFont typeface="Times New Roman" pitchFamily="18" charset="0"/>
              <a:buChar char="•"/>
            </a:pPr>
            <a:endParaRPr lang="da-DK" altLang="da-DK" sz="2400" dirty="0"/>
          </a:p>
          <a:p>
            <a:pPr marL="342900" indent="-342900">
              <a:spcBef>
                <a:spcPct val="20000"/>
              </a:spcBef>
              <a:buClr>
                <a:srgbClr val="000000"/>
              </a:buClr>
              <a:buFont typeface="Times New Roman" pitchFamily="18" charset="0"/>
              <a:buChar char="•"/>
            </a:pPr>
            <a:endParaRPr lang="da-DK" altLang="da-DK" sz="2400" dirty="0"/>
          </a:p>
          <a:p>
            <a:pPr marL="342900" indent="-342900">
              <a:spcBef>
                <a:spcPct val="20000"/>
              </a:spcBef>
              <a:buClr>
                <a:srgbClr val="000000"/>
              </a:buClr>
              <a:buFont typeface="Times New Roman" pitchFamily="18" charset="0"/>
              <a:buChar char="•"/>
            </a:pPr>
            <a:endParaRPr lang="da-DK" altLang="da-DK" sz="3200" b="1" dirty="0"/>
          </a:p>
        </p:txBody>
      </p:sp>
      <p:graphicFrame>
        <p:nvGraphicFramePr>
          <p:cNvPr id="41989" name="Object 5"/>
          <p:cNvGraphicFramePr>
            <a:graphicFrameLocks noGrp="1" noChangeAspect="1"/>
          </p:cNvGraphicFramePr>
          <p:nvPr>
            <p:ph sz="quarter" idx="3"/>
            <p:extLst>
              <p:ext uri="{D42A27DB-BD31-4B8C-83A1-F6EECF244321}">
                <p14:modId xmlns:p14="http://schemas.microsoft.com/office/powerpoint/2010/main" val="1273348667"/>
              </p:ext>
            </p:extLst>
          </p:nvPr>
        </p:nvGraphicFramePr>
        <p:xfrm>
          <a:off x="4139952" y="4581128"/>
          <a:ext cx="5197444" cy="1612578"/>
        </p:xfrm>
        <a:graphic>
          <a:graphicData uri="http://schemas.openxmlformats.org/presentationml/2006/ole">
            <mc:AlternateContent xmlns:mc="http://schemas.openxmlformats.org/markup-compatibility/2006">
              <mc:Choice xmlns:v="urn:schemas-microsoft-com:vml" Requires="v">
                <p:oleObj spid="_x0000_s78865" name="Tegning" r:id="rId4" imgW="7819477" imgH="2990506" progId="WPDraw30.Drawing">
                  <p:embed/>
                </p:oleObj>
              </mc:Choice>
              <mc:Fallback>
                <p:oleObj name="Tegning" r:id="rId4" imgW="7819477" imgH="2990506"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4581128"/>
                        <a:ext cx="5197444" cy="161257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167201816"/>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Effect transition="in" filter="box(in)">
                                      <p:cBhvr>
                                        <p:cTn id="7" dur="500"/>
                                        <p:tgtEl>
                                          <p:spTgt spid="4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1989"/>
                                        </p:tgtEl>
                                        <p:attrNameLst>
                                          <p:attrName>style.visibility</p:attrName>
                                        </p:attrNameLst>
                                      </p:cBhvr>
                                      <p:to>
                                        <p:strVal val="visible"/>
                                      </p:to>
                                    </p:set>
                                    <p:animEffect transition="in" filter="box(in)">
                                      <p:cBhvr>
                                        <p:cTn id="12" dur="500"/>
                                        <p:tgtEl>
                                          <p:spTgt spid="4198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98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Analogi som </a:t>
            </a:r>
            <a:r>
              <a:rPr lang="da-DK" dirty="0" err="1" smtClean="0"/>
              <a:t>omhedsgrundlag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993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2924944"/>
            <a:ext cx="8118602" cy="3485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Billed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69" y="620688"/>
            <a:ext cx="1741571" cy="2621065"/>
          </a:xfrm>
          <a:prstGeom prst="rect">
            <a:avLst/>
          </a:prstGeom>
        </p:spPr>
      </p:pic>
    </p:spTree>
    <p:extLst>
      <p:ext uri="{BB962C8B-B14F-4D97-AF65-F5344CB8AC3E}">
        <p14:creationId xmlns:p14="http://schemas.microsoft.com/office/powerpoint/2010/main" val="107540851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Konvention som </a:t>
            </a:r>
            <a:r>
              <a:rPr lang="da-DK" dirty="0" err="1" smtClean="0"/>
              <a:t>omhedsgrundlag</a:t>
            </a:r>
            <a:endParaRPr lang="da-DK" dirty="0"/>
          </a:p>
        </p:txBody>
      </p:sp>
      <p:sp>
        <p:nvSpPr>
          <p:cNvPr id="3" name="Pladsholder til indhold 2"/>
          <p:cNvSpPr>
            <a:spLocks noGrp="1"/>
          </p:cNvSpPr>
          <p:nvPr>
            <p:ph idx="1"/>
          </p:nvPr>
        </p:nvSpPr>
        <p:spPr/>
        <p:txBody>
          <a:bodyPr/>
          <a:lstStyle/>
          <a:p>
            <a:r>
              <a:rPr lang="da-DK" dirty="0" smtClean="0"/>
              <a:t>Rent konventionelle tegn har ingen analogi med det de betyder (relationen er arbitrær), og ingen lokalforankring</a:t>
            </a:r>
          </a:p>
          <a:p>
            <a:endParaRPr lang="da-DK" b="1" i="1" dirty="0"/>
          </a:p>
          <a:p>
            <a:r>
              <a:rPr lang="da-DK" sz="4000" b="1" i="1" dirty="0" smtClean="0"/>
              <a:t>9 </a:t>
            </a:r>
            <a:r>
              <a:rPr lang="da-DK" sz="4000" b="1" i="1" dirty="0"/>
              <a:t>+ 16 = 25</a:t>
            </a:r>
          </a:p>
          <a:p>
            <a:r>
              <a:rPr lang="da-DK" sz="4000" b="1" i="1" dirty="0"/>
              <a:t>Tordenskjold</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9703573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 --&gt;  O  --&gt; R</a:t>
            </a:r>
          </a:p>
        </p:txBody>
      </p:sp>
      <p:sp>
        <p:nvSpPr>
          <p:cNvPr id="3" name="Pladsholder til indhold 2"/>
          <p:cNvSpPr>
            <a:spLocks noGrp="1"/>
          </p:cNvSpPr>
          <p:nvPr>
            <p:ph idx="1"/>
          </p:nvPr>
        </p:nvSpPr>
        <p:spPr/>
        <p:txBody>
          <a:bodyPr/>
          <a:lstStyle/>
          <a:p>
            <a:r>
              <a:rPr lang="da-DK" dirty="0"/>
              <a:t>Hvis noget, A, kontrollerer adfærd mod et mål på en måde der ligner (men ikke nødvendigvis er identisk med) den måde noget andet, B, ville kontrollere adfærd mod dette mål i en situation i hvilket det opfattes, så er A et tegn</a:t>
            </a:r>
            <a:r>
              <a:rPr lang="da-DK" sz="2400" baseline="30000" dirty="0"/>
              <a:t>1</a:t>
            </a:r>
            <a:r>
              <a:rPr lang="da-DK" dirty="0"/>
              <a:t>. </a:t>
            </a:r>
          </a:p>
          <a:p>
            <a:pPr lvl="1"/>
            <a:r>
              <a:rPr lang="da-DK" dirty="0"/>
              <a:t>1. Morris 1946. </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06212460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Piktogrammer</a:t>
            </a:r>
            <a:endParaRPr lang="da-DK" dirty="0"/>
          </a:p>
        </p:txBody>
      </p:sp>
      <p:sp>
        <p:nvSpPr>
          <p:cNvPr id="3" name="Pladsholder til indhold 2"/>
          <p:cNvSpPr>
            <a:spLocks noGrp="1"/>
          </p:cNvSpPr>
          <p:nvPr>
            <p:ph idx="1"/>
          </p:nvPr>
        </p:nvSpPr>
        <p:spPr/>
        <p:txBody>
          <a:bodyPr/>
          <a:lstStyle/>
          <a:p>
            <a:r>
              <a:rPr lang="da-DK" sz="2000" dirty="0" smtClean="0"/>
              <a:t>Piktogrammer og diagrammer har både analogi og konvention som </a:t>
            </a:r>
            <a:r>
              <a:rPr lang="da-DK" sz="2000" dirty="0" err="1" smtClean="0"/>
              <a:t>omhedsgrundlag</a:t>
            </a:r>
            <a:r>
              <a:rPr lang="da-DK" sz="2000" dirty="0" smtClean="0"/>
              <a:t>, enten blandet, eller som forskellige stemmer i et ensemble:</a:t>
            </a:r>
            <a:endParaRPr lang="da-DK" sz="20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50" y="2636912"/>
            <a:ext cx="6481526"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98817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Grader af analogi og ækvivalens</a:t>
            </a:r>
            <a:endParaRPr lang="da-DK" dirty="0"/>
          </a:p>
        </p:txBody>
      </p:sp>
      <p:sp>
        <p:nvSpPr>
          <p:cNvPr id="3" name="Pladsholder til indhold 2"/>
          <p:cNvSpPr>
            <a:spLocks noGrp="1"/>
          </p:cNvSpPr>
          <p:nvPr>
            <p:ph idx="1"/>
          </p:nvPr>
        </p:nvSpPr>
        <p:spPr>
          <a:xfrm>
            <a:off x="394278" y="3356992"/>
            <a:ext cx="8229600" cy="3671888"/>
          </a:xfrm>
        </p:spPr>
        <p:txBody>
          <a:bodyPr/>
          <a:lstStyle/>
          <a:p>
            <a:r>
              <a:rPr lang="da-DK" sz="1400" dirty="0" smtClean="0"/>
              <a:t>Skala 1 </a:t>
            </a:r>
            <a:r>
              <a:rPr lang="da-DK" sz="1400" dirty="0"/>
              <a:t>går fra tegn med analogi mellem form og mening i den ene ende til tegn helt uden lighed (det som kaldes en arbitrær relation) mellem form og mening i den anden ende. </a:t>
            </a:r>
            <a:endParaRPr lang="da-DK" sz="1400" dirty="0" smtClean="0"/>
          </a:p>
          <a:p>
            <a:r>
              <a:rPr lang="da-DK" sz="1400" dirty="0" smtClean="0"/>
              <a:t>Skala 2 </a:t>
            </a:r>
            <a:r>
              <a:rPr lang="da-DK" sz="1400" dirty="0"/>
              <a:t>går fra tegn helt uden fælles funktion i den ene ende, over regelmæssigheder, vaner til lovmæssigheder, regulerende regler, konventioner og tegn efter konstituerende regler om hvilke elementer der tæller som det samme, i den anden ende. </a:t>
            </a:r>
            <a:endParaRPr lang="da-DK" sz="1400" dirty="0" smtClean="0"/>
          </a:p>
          <a:p>
            <a:r>
              <a:rPr lang="da-DK" sz="1400" dirty="0" smtClean="0"/>
              <a:t>De </a:t>
            </a:r>
            <a:r>
              <a:rPr lang="da-DK" sz="1400" dirty="0"/>
              <a:t>to skalaer er styret af principper der er uafhængige af hinanden, men således at graden af perceptuel analogi og konventionel ækvivalens er omvendt proportionale</a:t>
            </a:r>
            <a:r>
              <a:rPr lang="da-DK" sz="1400" dirty="0" smtClean="0"/>
              <a:t>.</a:t>
            </a:r>
          </a:p>
          <a:p>
            <a:endParaRPr lang="da-DK" sz="18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700808"/>
            <a:ext cx="7704855" cy="1638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46974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Situationelt </a:t>
            </a:r>
            <a:r>
              <a:rPr lang="da-DK" dirty="0" err="1" smtClean="0"/>
              <a:t>omhedsgrundlag</a:t>
            </a:r>
            <a:endParaRPr lang="da-DK" dirty="0"/>
          </a:p>
        </p:txBody>
      </p:sp>
      <p:sp>
        <p:nvSpPr>
          <p:cNvPr id="3" name="Pladsholder til indhold 2"/>
          <p:cNvSpPr>
            <a:spLocks noGrp="1"/>
          </p:cNvSpPr>
          <p:nvPr>
            <p:ph idx="1"/>
          </p:nvPr>
        </p:nvSpPr>
        <p:spPr>
          <a:xfrm>
            <a:off x="457200" y="1628775"/>
            <a:ext cx="4690864" cy="3671888"/>
          </a:xfrm>
        </p:spPr>
        <p:txBody>
          <a:bodyPr/>
          <a:lstStyle/>
          <a:p>
            <a:r>
              <a:rPr lang="da-DK" sz="2400" dirty="0" smtClean="0"/>
              <a:t>Den udstrakte </a:t>
            </a:r>
            <a:r>
              <a:rPr lang="da-DK" sz="2400" dirty="0" err="1" smtClean="0"/>
              <a:t>højrearm</a:t>
            </a:r>
            <a:r>
              <a:rPr lang="da-DK" sz="2400" dirty="0" smtClean="0"/>
              <a:t> angiver ikke blot den analoge mening ‘højre’, men også den situationelle at det er ‘et trafikalt sving’ foretaget af ‘en cyklist’ der har armen, og at det er  ‘til højre for hende’. Cyklen er altså en del af tegnets form.</a:t>
            </a:r>
            <a:endParaRPr lang="da-DK" sz="24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ladsholder til ind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92080" y="1700808"/>
            <a:ext cx="3240360" cy="412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305278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Situationalitet</a:t>
            </a:r>
            <a:r>
              <a:rPr lang="da-DK" dirty="0" smtClean="0"/>
              <a:t> som </a:t>
            </a:r>
            <a:r>
              <a:rPr lang="da-DK" dirty="0" err="1" smtClean="0"/>
              <a:t>omhedsgrundlag</a:t>
            </a:r>
            <a:endParaRPr lang="da-DK" dirty="0"/>
          </a:p>
        </p:txBody>
      </p:sp>
      <p:sp>
        <p:nvSpPr>
          <p:cNvPr id="3" name="Pladsholder til indhold 2"/>
          <p:cNvSpPr>
            <a:spLocks noGrp="1"/>
          </p:cNvSpPr>
          <p:nvPr>
            <p:ph idx="1"/>
          </p:nvPr>
        </p:nvSpPr>
        <p:spPr/>
        <p:txBody>
          <a:bodyPr/>
          <a:lstStyle/>
          <a:p>
            <a:r>
              <a:rPr lang="da-DK" dirty="0" err="1" smtClean="0"/>
              <a:t>Situationalitet</a:t>
            </a:r>
            <a:r>
              <a:rPr lang="da-DK" dirty="0" smtClean="0"/>
              <a:t> </a:t>
            </a:r>
            <a:r>
              <a:rPr lang="da-DK" dirty="0"/>
              <a:t>består i at meningen med et tegn i tid og rum er i kontakt med, grænser op til eller står i kausalt forhold til elementer og processer i den retoriske situation: tegngiverens initiering og produktion af formen, transmission og distribution af formen, og tegntolkernes perception og interpretation. Denne </a:t>
            </a:r>
            <a:r>
              <a:rPr lang="da-DK" dirty="0" err="1"/>
              <a:t>situationalitet</a:t>
            </a:r>
            <a:r>
              <a:rPr lang="da-DK" dirty="0"/>
              <a:t> kan imidlertid være af forskellig karakter i forskellige retoriske situationer.</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149634470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el 1"/>
          <p:cNvSpPr>
            <a:spLocks noGrp="1"/>
          </p:cNvSpPr>
          <p:nvPr>
            <p:ph type="title"/>
          </p:nvPr>
        </p:nvSpPr>
        <p:spPr/>
        <p:txBody>
          <a:bodyPr/>
          <a:lstStyle/>
          <a:p>
            <a:pPr eaLnBrk="1" hangingPunct="1"/>
            <a:r>
              <a:rPr lang="da-DK" altLang="da-DK" dirty="0" smtClean="0"/>
              <a:t>2. Meningen </a:t>
            </a:r>
            <a:r>
              <a:rPr lang="da-DK" altLang="da-DK" dirty="0" smtClean="0"/>
              <a:t>med </a:t>
            </a:r>
            <a:br>
              <a:rPr lang="da-DK" altLang="da-DK" dirty="0" smtClean="0"/>
            </a:br>
            <a:r>
              <a:rPr lang="da-DK" altLang="da-DK" i="1" dirty="0" smtClean="0"/>
              <a:t>Jeg har taget epo</a:t>
            </a:r>
          </a:p>
        </p:txBody>
      </p:sp>
      <p:pic>
        <p:nvPicPr>
          <p:cNvPr id="43011" name="Pladsholder til indhold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827088" y="1628775"/>
            <a:ext cx="3600450" cy="2028825"/>
          </a:xfrm>
        </p:spPr>
      </p:pic>
      <p:sp>
        <p:nvSpPr>
          <p:cNvPr id="43012" name="Pladsholder til sidefod 3"/>
          <p:cNvSpPr>
            <a:spLocks noGrp="1"/>
          </p:cNvSpPr>
          <p:nvPr>
            <p:ph type="ftr" sz="quarter" idx="10"/>
          </p:nvPr>
        </p:nvSpPr>
        <p:spPr>
          <a:noFill/>
        </p:spPr>
        <p:txBody>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a:spcBef>
                <a:spcPct val="0"/>
              </a:spcBef>
              <a:buClrTx/>
              <a:buFontTx/>
              <a:buNone/>
            </a:pPr>
            <a:r>
              <a:rPr lang="pt-BR" altLang="da-DK" sz="1200" smtClean="0">
                <a:solidFill>
                  <a:srgbClr val="000000"/>
                </a:solidFill>
                <a:latin typeface="Futura Medium" pitchFamily="34" charset="0"/>
              </a:rPr>
              <a:t>A A R H U S   U N I V E R S I T E T            Institut for Kommunikation og Kultur</a:t>
            </a:r>
            <a:endParaRPr lang="da-DK" altLang="da-DK" sz="1200" smtClean="0">
              <a:solidFill>
                <a:srgbClr val="000000"/>
              </a:solidFill>
              <a:latin typeface="Futura Medium" pitchFamily="34" charset="0"/>
            </a:endParaRPr>
          </a:p>
        </p:txBody>
      </p:sp>
      <p:sp>
        <p:nvSpPr>
          <p:cNvPr id="43013" name="Rektangel 5"/>
          <p:cNvSpPr>
            <a:spLocks noChangeArrowheads="1"/>
          </p:cNvSpPr>
          <p:nvPr/>
        </p:nvSpPr>
        <p:spPr bwMode="auto">
          <a:xfrm>
            <a:off x="5364163" y="1773238"/>
            <a:ext cx="3294062"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eaLnBrk="1" hangingPunct="1">
              <a:spcBef>
                <a:spcPct val="0"/>
              </a:spcBef>
              <a:buClrTx/>
              <a:buFontTx/>
              <a:buNone/>
            </a:pPr>
            <a:r>
              <a:rPr lang="da-DK" altLang="da-DK" sz="2000" i="1">
                <a:solidFill>
                  <a:srgbClr val="000000"/>
                </a:solidFill>
                <a:latin typeface="Arial" charset="0"/>
              </a:rPr>
              <a:t>Jeg har taget epo. Jeg har selv købt det og selv foretaget de aktive handlinger forbundet med indtagelsen</a:t>
            </a:r>
          </a:p>
        </p:txBody>
      </p:sp>
      <p:sp>
        <p:nvSpPr>
          <p:cNvPr id="43014" name="Tekstboks 6"/>
          <p:cNvSpPr txBox="1">
            <a:spLocks noChangeArrowheads="1"/>
          </p:cNvSpPr>
          <p:nvPr/>
        </p:nvSpPr>
        <p:spPr bwMode="auto">
          <a:xfrm>
            <a:off x="814388" y="3581400"/>
            <a:ext cx="4537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eaLnBrk="1" hangingPunct="1">
              <a:spcBef>
                <a:spcPct val="0"/>
              </a:spcBef>
              <a:buClrTx/>
              <a:buFontTx/>
              <a:buNone/>
            </a:pPr>
            <a:r>
              <a:rPr lang="da-DK" altLang="da-DK" sz="1400">
                <a:solidFill>
                  <a:srgbClr val="000000"/>
                </a:solidFill>
                <a:latin typeface="Arial" charset="0"/>
              </a:rPr>
              <a:t>Bjarne Riis ved en pressekonference 2007</a:t>
            </a:r>
          </a:p>
        </p:txBody>
      </p:sp>
      <p:sp>
        <p:nvSpPr>
          <p:cNvPr id="36871" name="Tekstboks 7"/>
          <p:cNvSpPr txBox="1">
            <a:spLocks noChangeArrowheads="1"/>
          </p:cNvSpPr>
          <p:nvPr/>
        </p:nvSpPr>
        <p:spPr bwMode="auto">
          <a:xfrm>
            <a:off x="644525" y="3889375"/>
            <a:ext cx="8047038"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0000"/>
              </a:buClr>
              <a:buFont typeface="Wingdings" pitchFamily="2" charset="2"/>
              <a:buChar char="§"/>
              <a:defRPr sz="2800">
                <a:solidFill>
                  <a:schemeClr val="tx1"/>
                </a:solidFill>
                <a:latin typeface="Verdana" pitchFamily="34" charset="0"/>
              </a:defRPr>
            </a:lvl1pPr>
            <a:lvl2pPr marL="742950" indent="-285750">
              <a:spcBef>
                <a:spcPct val="20000"/>
              </a:spcBef>
              <a:buClr>
                <a:srgbClr val="FF0000"/>
              </a:buClr>
              <a:buFont typeface="Wingdings" pitchFamily="2" charset="2"/>
              <a:buChar char="§"/>
              <a:defRPr sz="2400">
                <a:solidFill>
                  <a:schemeClr val="tx1"/>
                </a:solidFill>
                <a:latin typeface="Verdana" pitchFamily="34" charset="0"/>
              </a:defRPr>
            </a:lvl2pPr>
            <a:lvl3pPr marL="1143000" indent="-228600">
              <a:spcBef>
                <a:spcPct val="20000"/>
              </a:spcBef>
              <a:buClr>
                <a:srgbClr val="FF0000"/>
              </a:buClr>
              <a:buFont typeface="Wingdings" pitchFamily="2" charset="2"/>
              <a:buChar char="§"/>
              <a:defRPr sz="2000">
                <a:solidFill>
                  <a:schemeClr val="tx1"/>
                </a:solidFill>
                <a:latin typeface="Verdana" pitchFamily="34" charset="0"/>
              </a:defRPr>
            </a:lvl3pPr>
            <a:lvl4pPr marL="1600200" indent="-228600">
              <a:spcBef>
                <a:spcPct val="20000"/>
              </a:spcBef>
              <a:buClr>
                <a:srgbClr val="FF0000"/>
              </a:buClr>
              <a:buFont typeface="Wingdings" pitchFamily="2" charset="2"/>
              <a:buChar char="§"/>
              <a:defRPr sz="1600">
                <a:solidFill>
                  <a:schemeClr val="tx1"/>
                </a:solidFill>
                <a:latin typeface="Verdana" pitchFamily="34" charset="0"/>
              </a:defRPr>
            </a:lvl4pPr>
            <a:lvl5pPr marL="2057400" indent="-228600">
              <a:spcBef>
                <a:spcPct val="20000"/>
              </a:spcBef>
              <a:buClr>
                <a:srgbClr val="FF0000"/>
              </a:buClr>
              <a:buFont typeface="Wingdings" pitchFamily="2"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rgbClr val="FF0000"/>
              </a:buClr>
              <a:buFont typeface="Wingdings" pitchFamily="2" charset="2"/>
              <a:buChar char="§"/>
              <a:defRPr sz="1600">
                <a:solidFill>
                  <a:schemeClr val="tx1"/>
                </a:solidFill>
                <a:latin typeface="Verdana" pitchFamily="34" charset="0"/>
              </a:defRPr>
            </a:lvl9pPr>
          </a:lstStyle>
          <a:p>
            <a:pPr eaLnBrk="1" hangingPunct="1">
              <a:spcBef>
                <a:spcPct val="0"/>
              </a:spcBef>
              <a:buClrTx/>
              <a:buFontTx/>
              <a:buNone/>
            </a:pPr>
            <a:r>
              <a:rPr lang="da-DK" altLang="da-DK" sz="1800">
                <a:solidFill>
                  <a:srgbClr val="000000"/>
                </a:solidFill>
                <a:latin typeface="Arial" charset="0"/>
              </a:rPr>
              <a:t>Konceptuel: </a:t>
            </a:r>
            <a:r>
              <a:rPr lang="da-DK" altLang="da-DK" sz="1800" i="1">
                <a:solidFill>
                  <a:srgbClr val="000000"/>
                </a:solidFill>
                <a:latin typeface="Arial" charset="0"/>
              </a:rPr>
              <a:t>Cykelrytter tager doping alene - SAMMENHÆNGENDE</a:t>
            </a:r>
          </a:p>
          <a:p>
            <a:pPr eaLnBrk="1" hangingPunct="1">
              <a:spcBef>
                <a:spcPct val="0"/>
              </a:spcBef>
              <a:buClrTx/>
              <a:buFontTx/>
              <a:buNone/>
            </a:pPr>
            <a:r>
              <a:rPr lang="da-DK" altLang="da-DK" sz="1800">
                <a:solidFill>
                  <a:srgbClr val="000000"/>
                </a:solidFill>
                <a:latin typeface="Arial" charset="0"/>
              </a:rPr>
              <a:t>Propositionel: </a:t>
            </a:r>
            <a:r>
              <a:rPr lang="da-DK" altLang="da-DK" sz="1800" i="1">
                <a:solidFill>
                  <a:srgbClr val="000000"/>
                </a:solidFill>
                <a:latin typeface="Arial" charset="0"/>
              </a:rPr>
              <a:t>Jeg (Bjarne Riis) gjorde det  (i 1996) – SANDT </a:t>
            </a:r>
          </a:p>
          <a:p>
            <a:pPr eaLnBrk="1" hangingPunct="1">
              <a:spcBef>
                <a:spcPct val="0"/>
              </a:spcBef>
              <a:buClrTx/>
              <a:buFontTx/>
              <a:buNone/>
            </a:pPr>
            <a:r>
              <a:rPr lang="da-DK" altLang="da-DK" sz="1800" i="1">
                <a:solidFill>
                  <a:srgbClr val="000000"/>
                </a:solidFill>
                <a:latin typeface="Arial" charset="0"/>
              </a:rPr>
              <a:t>                       der var ingen der hjalp  mig, - NÆPPE SANDT</a:t>
            </a:r>
          </a:p>
          <a:p>
            <a:pPr eaLnBrk="1" hangingPunct="1">
              <a:spcBef>
                <a:spcPct val="0"/>
              </a:spcBef>
              <a:buClrTx/>
              <a:buFontTx/>
              <a:buNone/>
            </a:pPr>
            <a:r>
              <a:rPr lang="da-DK" altLang="da-DK" sz="1800" i="1">
                <a:solidFill>
                  <a:srgbClr val="000000"/>
                </a:solidFill>
                <a:latin typeface="Arial" charset="0"/>
              </a:rPr>
              <a:t>                        og det var epo – SANDT</a:t>
            </a:r>
          </a:p>
          <a:p>
            <a:pPr eaLnBrk="1" hangingPunct="1">
              <a:spcBef>
                <a:spcPct val="0"/>
              </a:spcBef>
              <a:buClrTx/>
              <a:buFontTx/>
              <a:buNone/>
            </a:pPr>
            <a:r>
              <a:rPr lang="da-DK" altLang="da-DK" sz="1800">
                <a:solidFill>
                  <a:srgbClr val="000000"/>
                </a:solidFill>
                <a:latin typeface="Arial" charset="0"/>
              </a:rPr>
              <a:t>Informationel: </a:t>
            </a:r>
            <a:r>
              <a:rPr lang="da-DK" altLang="da-DK" sz="1800" i="1">
                <a:solidFill>
                  <a:srgbClr val="000000"/>
                </a:solidFill>
                <a:latin typeface="Arial" charset="0"/>
              </a:rPr>
              <a:t>Det er faktisk sandt</a:t>
            </a:r>
            <a:r>
              <a:rPr lang="da-DK" altLang="da-DK" sz="1800">
                <a:solidFill>
                  <a:srgbClr val="000000"/>
                </a:solidFill>
                <a:latin typeface="Arial" charset="0"/>
              </a:rPr>
              <a:t> (selv om jeg tidligere har benægtet  det) – </a:t>
            </a:r>
          </a:p>
          <a:p>
            <a:pPr eaLnBrk="1" hangingPunct="1">
              <a:spcBef>
                <a:spcPct val="0"/>
              </a:spcBef>
              <a:buClrTx/>
              <a:buFontTx/>
              <a:buNone/>
            </a:pPr>
            <a:r>
              <a:rPr lang="da-DK" altLang="da-DK" sz="1800">
                <a:solidFill>
                  <a:srgbClr val="000000"/>
                </a:solidFill>
                <a:latin typeface="Arial" charset="0"/>
              </a:rPr>
              <a:t>                      RELEVANT</a:t>
            </a:r>
          </a:p>
          <a:p>
            <a:pPr eaLnBrk="1" hangingPunct="1">
              <a:spcBef>
                <a:spcPct val="0"/>
              </a:spcBef>
              <a:buClrTx/>
              <a:buFontTx/>
              <a:buNone/>
            </a:pPr>
            <a:r>
              <a:rPr lang="da-DK" altLang="da-DK" sz="1800">
                <a:solidFill>
                  <a:srgbClr val="000000"/>
                </a:solidFill>
                <a:latin typeface="Arial" charset="0"/>
              </a:rPr>
              <a:t>Interaktionel: </a:t>
            </a:r>
            <a:r>
              <a:rPr lang="da-DK" altLang="da-DK" sz="1800" i="1">
                <a:solidFill>
                  <a:srgbClr val="000000"/>
                </a:solidFill>
                <a:latin typeface="Arial" charset="0"/>
              </a:rPr>
              <a:t>Dette er en tilståelse, og jeg tager konsekvensen  </a:t>
            </a:r>
          </a:p>
          <a:p>
            <a:pPr eaLnBrk="1" hangingPunct="1">
              <a:spcBef>
                <a:spcPct val="0"/>
              </a:spcBef>
              <a:buClrTx/>
              <a:buFontTx/>
              <a:buNone/>
            </a:pPr>
            <a:r>
              <a:rPr lang="da-DK" altLang="da-DK" sz="1800" i="1">
                <a:solidFill>
                  <a:srgbClr val="000000"/>
                </a:solidFill>
                <a:latin typeface="Arial" charset="0"/>
              </a:rPr>
              <a:t>                      (men jeg  sladrer ikke om andre)  - RIGTIG (men usand)</a:t>
            </a:r>
          </a:p>
        </p:txBody>
      </p:sp>
    </p:spTree>
    <p:extLst>
      <p:ext uri="{BB962C8B-B14F-4D97-AF65-F5344CB8AC3E}">
        <p14:creationId xmlns:p14="http://schemas.microsoft.com/office/powerpoint/2010/main" val="2370003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68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68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8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687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687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687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687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3687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5122912" cy="1143000"/>
          </a:xfrm>
        </p:spPr>
        <p:txBody>
          <a:bodyPr/>
          <a:lstStyle/>
          <a:p>
            <a:r>
              <a:rPr lang="da-DK" dirty="0" smtClean="0"/>
              <a:t>2. Typer af </a:t>
            </a:r>
            <a:r>
              <a:rPr lang="da-DK" dirty="0" err="1" smtClean="0"/>
              <a:t>omhed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78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708920"/>
            <a:ext cx="8133830" cy="3610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611560" y="1556792"/>
            <a:ext cx="4032448" cy="1200329"/>
          </a:xfrm>
          <a:prstGeom prst="rect">
            <a:avLst/>
          </a:prstGeom>
          <a:noFill/>
        </p:spPr>
        <p:txBody>
          <a:bodyPr wrap="square" rtlCol="0">
            <a:spAutoFit/>
          </a:bodyPr>
          <a:lstStyle/>
          <a:p>
            <a:r>
              <a:rPr lang="da-DK" dirty="0" smtClean="0"/>
              <a:t>Da Bjarne Riis i 2007 sagde: </a:t>
            </a:r>
            <a:r>
              <a:rPr lang="da-DK" i="1" dirty="0" smtClean="0"/>
              <a:t>Jeg har taget epo</a:t>
            </a:r>
            <a:r>
              <a:rPr lang="da-DK" dirty="0" smtClean="0"/>
              <a:t>, havde det fire lag af betydning: konceptuel, propositionel, </a:t>
            </a:r>
            <a:r>
              <a:rPr lang="da-DK" dirty="0" err="1" smtClean="0"/>
              <a:t>informationel</a:t>
            </a:r>
            <a:r>
              <a:rPr lang="da-DK" dirty="0" smtClean="0"/>
              <a:t> og </a:t>
            </a:r>
            <a:r>
              <a:rPr lang="da-DK" dirty="0" err="1" smtClean="0"/>
              <a:t>interaktionel</a:t>
            </a:r>
            <a:endParaRPr lang="da-DK" i="1" dirty="0"/>
          </a:p>
        </p:txBody>
      </p:sp>
      <p:pic>
        <p:nvPicPr>
          <p:cNvPr id="3" name="Billed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642325"/>
            <a:ext cx="3249107" cy="1828933"/>
          </a:xfrm>
          <a:prstGeom prst="rect">
            <a:avLst/>
          </a:prstGeom>
        </p:spPr>
      </p:pic>
    </p:spTree>
    <p:extLst>
      <p:ext uri="{BB962C8B-B14F-4D97-AF65-F5344CB8AC3E}">
        <p14:creationId xmlns:p14="http://schemas.microsoft.com/office/powerpoint/2010/main" val="694054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Typer af </a:t>
            </a:r>
            <a:r>
              <a:rPr lang="da-DK" sz="3600" dirty="0" err="1" smtClean="0"/>
              <a:t>omhed</a:t>
            </a:r>
            <a:r>
              <a:rPr lang="da-DK" sz="3600" dirty="0" smtClean="0"/>
              <a:t> for et sprogligt tegn</a:t>
            </a:r>
            <a:endParaRPr lang="da-DK" sz="36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7" name="Pladsholder til indhold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69441" y="1628774"/>
            <a:ext cx="6428438" cy="4176489"/>
          </a:xfrm>
        </p:spPr>
      </p:pic>
    </p:spTree>
    <p:extLst>
      <p:ext uri="{BB962C8B-B14F-4D97-AF65-F5344CB8AC3E}">
        <p14:creationId xmlns:p14="http://schemas.microsoft.com/office/powerpoint/2010/main" val="4480349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a:t>
            </a:r>
            <a:r>
              <a:rPr lang="da-DK" dirty="0" err="1" smtClean="0"/>
              <a:t>omhed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389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18805" y="1712338"/>
            <a:ext cx="8473675" cy="4775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949292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da-DK" altLang="da-DK"/>
              <a:t>Opfattelse </a:t>
            </a:r>
            <a:br>
              <a:rPr lang="da-DK" altLang="da-DK"/>
            </a:br>
            <a:r>
              <a:rPr lang="da-DK" altLang="da-DK" sz="2400"/>
              <a:t>af et billede</a:t>
            </a:r>
            <a:endParaRPr lang="da-DK" altLang="da-DK"/>
          </a:p>
        </p:txBody>
      </p:sp>
      <p:sp>
        <p:nvSpPr>
          <p:cNvPr id="50183" name="WordArt 7"/>
          <p:cNvSpPr>
            <a:spLocks noChangeArrowheads="1" noChangeShapeType="1" noTextEdit="1"/>
          </p:cNvSpPr>
          <p:nvPr/>
        </p:nvSpPr>
        <p:spPr bwMode="auto">
          <a:xfrm>
            <a:off x="6172200" y="1524000"/>
            <a:ext cx="2544763" cy="15240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da-DK" sz="2800" kern="10" dirty="0">
              <a:solidFill>
                <a:srgbClr val="336699"/>
              </a:solidFill>
              <a:latin typeface="Times New Roman"/>
              <a:cs typeface="Times New Roman"/>
            </a:endParaRPr>
          </a:p>
        </p:txBody>
      </p:sp>
      <p:sp>
        <p:nvSpPr>
          <p:cNvPr id="50184" name="WordArt 8"/>
          <p:cNvSpPr>
            <a:spLocks noChangeArrowheads="1" noChangeShapeType="1" noTextEdit="1"/>
          </p:cNvSpPr>
          <p:nvPr/>
        </p:nvSpPr>
        <p:spPr bwMode="auto">
          <a:xfrm>
            <a:off x="6400800" y="3352800"/>
            <a:ext cx="2133600" cy="1676400"/>
          </a:xfrm>
          <a:prstGeom prst="rect">
            <a:avLst/>
          </a:prstGeom>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endParaRPr lang="da-DK" sz="2800" kern="10" dirty="0">
              <a:solidFill>
                <a:srgbClr val="336699"/>
              </a:solidFill>
              <a:latin typeface="Times New Roman"/>
              <a:cs typeface="Times New Roman"/>
            </a:endParaRPr>
          </a:p>
        </p:txBody>
      </p:sp>
      <p:sp>
        <p:nvSpPr>
          <p:cNvPr id="50185" name="Text Box 9"/>
          <p:cNvSpPr txBox="1">
            <a:spLocks noChangeArrowheads="1"/>
          </p:cNvSpPr>
          <p:nvPr/>
        </p:nvSpPr>
        <p:spPr bwMode="auto">
          <a:xfrm>
            <a:off x="2627784" y="4797152"/>
            <a:ext cx="1645568"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a-DK" altLang="da-DK" dirty="0"/>
              <a:t>Konceptuel mening med genkendelighed</a:t>
            </a:r>
          </a:p>
        </p:txBody>
      </p:sp>
      <p:sp>
        <p:nvSpPr>
          <p:cNvPr id="50186" name="Text Box 10"/>
          <p:cNvSpPr txBox="1">
            <a:spLocks noChangeArrowheads="1"/>
          </p:cNvSpPr>
          <p:nvPr/>
        </p:nvSpPr>
        <p:spPr bwMode="auto">
          <a:xfrm>
            <a:off x="2285131" y="2261806"/>
            <a:ext cx="19419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da-DK" altLang="da-DK" dirty="0"/>
              <a:t>Mening bestemt ved situationstypen med individuelle konsekvenser</a:t>
            </a:r>
          </a:p>
        </p:txBody>
      </p:sp>
      <p:pic>
        <p:nvPicPr>
          <p:cNvPr id="2" name="Billed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560" y="951273"/>
            <a:ext cx="1741571" cy="2621065"/>
          </a:xfrm>
          <a:prstGeom prst="rect">
            <a:avLst/>
          </a:prstGeom>
        </p:spPr>
      </p:pic>
      <p:pic>
        <p:nvPicPr>
          <p:cNvPr id="757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9827" y="1905000"/>
            <a:ext cx="4977277" cy="3764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5745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nodePh="1">
                                  <p:stCondLst>
                                    <p:cond delay="0"/>
                                  </p:stCondLst>
                                  <p:endCondLst>
                                    <p:cond evt="begin" delay="0">
                                      <p:tn val="5"/>
                                    </p:cond>
                                  </p:endCondLst>
                                  <p:childTnLst>
                                    <p:set>
                                      <p:cBhvr>
                                        <p:cTn id="6" dur="1" fill="hold">
                                          <p:stCondLst>
                                            <p:cond delay="0"/>
                                          </p:stCondLst>
                                        </p:cTn>
                                        <p:tgtEl>
                                          <p:spTgt spid="50184"/>
                                        </p:tgtEl>
                                        <p:attrNameLst>
                                          <p:attrName>style.visibility</p:attrName>
                                        </p:attrNameLst>
                                      </p:cBhvr>
                                      <p:to>
                                        <p:strVal val="visible"/>
                                      </p:to>
                                    </p:set>
                                    <p:anim calcmode="lin" valueType="num">
                                      <p:cBhvr additive="base">
                                        <p:cTn id="7" dur="500" fill="hold"/>
                                        <p:tgtEl>
                                          <p:spTgt spid="50184"/>
                                        </p:tgtEl>
                                        <p:attrNameLst>
                                          <p:attrName>ppt_x</p:attrName>
                                        </p:attrNameLst>
                                      </p:cBhvr>
                                      <p:tavLst>
                                        <p:tav tm="0">
                                          <p:val>
                                            <p:strVal val="1+#ppt_w/2"/>
                                          </p:val>
                                        </p:tav>
                                        <p:tav tm="100000">
                                          <p:val>
                                            <p:strVal val="#ppt_x"/>
                                          </p:val>
                                        </p:tav>
                                      </p:tavLst>
                                    </p:anim>
                                    <p:anim calcmode="lin" valueType="num">
                                      <p:cBhvr additive="base">
                                        <p:cTn id="8" dur="500" fill="hold"/>
                                        <p:tgtEl>
                                          <p:spTgt spid="5018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nodePh="1">
                                  <p:stCondLst>
                                    <p:cond delay="0"/>
                                  </p:stCondLst>
                                  <p:endCondLst>
                                    <p:cond evt="begin" delay="0">
                                      <p:tn val="11"/>
                                    </p:cond>
                                  </p:endCondLst>
                                  <p:childTnLst>
                                    <p:set>
                                      <p:cBhvr>
                                        <p:cTn id="12" dur="1" fill="hold">
                                          <p:stCondLst>
                                            <p:cond delay="0"/>
                                          </p:stCondLst>
                                        </p:cTn>
                                        <p:tgtEl>
                                          <p:spTgt spid="50183"/>
                                        </p:tgtEl>
                                        <p:attrNameLst>
                                          <p:attrName>style.visibility</p:attrName>
                                        </p:attrNameLst>
                                      </p:cBhvr>
                                      <p:to>
                                        <p:strVal val="visible"/>
                                      </p:to>
                                    </p:set>
                                    <p:anim calcmode="lin" valueType="num">
                                      <p:cBhvr additive="base">
                                        <p:cTn id="13" dur="500" fill="hold"/>
                                        <p:tgtEl>
                                          <p:spTgt spid="50183"/>
                                        </p:tgtEl>
                                        <p:attrNameLst>
                                          <p:attrName>ppt_x</p:attrName>
                                        </p:attrNameLst>
                                      </p:cBhvr>
                                      <p:tavLst>
                                        <p:tav tm="0">
                                          <p:val>
                                            <p:strVal val="1+#ppt_w/2"/>
                                          </p:val>
                                        </p:tav>
                                        <p:tav tm="100000">
                                          <p:val>
                                            <p:strVal val="#ppt_x"/>
                                          </p:val>
                                        </p:tav>
                                      </p:tavLst>
                                    </p:anim>
                                    <p:anim calcmode="lin" valueType="num">
                                      <p:cBhvr additive="base">
                                        <p:cTn id="14" dur="500" fill="hold"/>
                                        <p:tgtEl>
                                          <p:spTgt spid="5018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85"/>
                                        </p:tgtEl>
                                        <p:attrNameLst>
                                          <p:attrName>style.visibility</p:attrName>
                                        </p:attrNameLst>
                                      </p:cBhvr>
                                      <p:to>
                                        <p:strVal val="visible"/>
                                      </p:to>
                                    </p:set>
                                    <p:anim calcmode="lin" valueType="num">
                                      <p:cBhvr additive="base">
                                        <p:cTn id="19" dur="500" fill="hold"/>
                                        <p:tgtEl>
                                          <p:spTgt spid="50185"/>
                                        </p:tgtEl>
                                        <p:attrNameLst>
                                          <p:attrName>ppt_x</p:attrName>
                                        </p:attrNameLst>
                                      </p:cBhvr>
                                      <p:tavLst>
                                        <p:tav tm="0">
                                          <p:val>
                                            <p:strVal val="0-#ppt_w/2"/>
                                          </p:val>
                                        </p:tav>
                                        <p:tav tm="100000">
                                          <p:val>
                                            <p:strVal val="#ppt_x"/>
                                          </p:val>
                                        </p:tav>
                                      </p:tavLst>
                                    </p:anim>
                                    <p:anim calcmode="lin" valueType="num">
                                      <p:cBhvr additive="base">
                                        <p:cTn id="20" dur="500" fill="hold"/>
                                        <p:tgtEl>
                                          <p:spTgt spid="5018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86"/>
                                        </p:tgtEl>
                                        <p:attrNameLst>
                                          <p:attrName>style.visibility</p:attrName>
                                        </p:attrNameLst>
                                      </p:cBhvr>
                                      <p:to>
                                        <p:strVal val="visible"/>
                                      </p:to>
                                    </p:set>
                                    <p:anim calcmode="lin" valueType="num">
                                      <p:cBhvr additive="base">
                                        <p:cTn id="25" dur="500" fill="hold"/>
                                        <p:tgtEl>
                                          <p:spTgt spid="50186"/>
                                        </p:tgtEl>
                                        <p:attrNameLst>
                                          <p:attrName>ppt_x</p:attrName>
                                        </p:attrNameLst>
                                      </p:cBhvr>
                                      <p:tavLst>
                                        <p:tav tm="0">
                                          <p:val>
                                            <p:strVal val="0-#ppt_w/2"/>
                                          </p:val>
                                        </p:tav>
                                        <p:tav tm="100000">
                                          <p:val>
                                            <p:strVal val="#ppt_x"/>
                                          </p:val>
                                        </p:tav>
                                      </p:tavLst>
                                    </p:anim>
                                    <p:anim calcmode="lin" valueType="num">
                                      <p:cBhvr additive="base">
                                        <p:cTn id="26" dur="500" fill="hold"/>
                                        <p:tgtEl>
                                          <p:spTgt spid="501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nimBg="1"/>
      <p:bldP spid="50184" grpId="0" animBg="1"/>
      <p:bldP spid="50185" grpId="0" autoUpdateAnimBg="0"/>
      <p:bldP spid="50186"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Opfattelse af matematik</a:t>
            </a:r>
            <a:endParaRPr lang="da-DK" dirty="0"/>
          </a:p>
        </p:txBody>
      </p:sp>
      <p:sp>
        <p:nvSpPr>
          <p:cNvPr id="3" name="Pladsholder til sidefod 2"/>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
        <p:nvSpPr>
          <p:cNvPr id="5" name="Tekstboks 4"/>
          <p:cNvSpPr txBox="1"/>
          <p:nvPr/>
        </p:nvSpPr>
        <p:spPr>
          <a:xfrm>
            <a:off x="467544" y="1522528"/>
            <a:ext cx="3203848" cy="523220"/>
          </a:xfrm>
          <a:prstGeom prst="rect">
            <a:avLst/>
          </a:prstGeom>
          <a:noFill/>
        </p:spPr>
        <p:txBody>
          <a:bodyPr wrap="square" rtlCol="0">
            <a:spAutoFit/>
          </a:bodyPr>
          <a:lstStyle/>
          <a:p>
            <a:r>
              <a:rPr lang="da-DK" sz="2800" b="1" i="1" dirty="0"/>
              <a:t>9 + 16 = </a:t>
            </a:r>
            <a:r>
              <a:rPr lang="da-DK" sz="2800" b="1" i="1" dirty="0" smtClean="0"/>
              <a:t>25</a:t>
            </a:r>
            <a:endParaRPr lang="da-DK" b="1" i="1"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556792"/>
            <a:ext cx="4986201" cy="4530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1670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Pavlovs hund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515672"/>
            <a:ext cx="7351645" cy="4145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082724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Interaktionel</a:t>
            </a:r>
            <a:r>
              <a:rPr lang="da-DK" dirty="0" smtClean="0"/>
              <a:t> mening:</a:t>
            </a:r>
            <a:br>
              <a:rPr lang="da-DK" dirty="0" smtClean="0"/>
            </a:br>
            <a:r>
              <a:rPr lang="da-DK" sz="2800" b="0" dirty="0" smtClean="0"/>
              <a:t>Kommunikationspositioner</a:t>
            </a:r>
            <a:endParaRPr lang="da-DK" b="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198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772816"/>
            <a:ext cx="8603216" cy="44088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155336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Typer af kommunikative handlinger</a:t>
            </a:r>
            <a:endParaRPr lang="da-DK" dirty="0"/>
          </a:p>
        </p:txBody>
      </p:sp>
      <p:sp>
        <p:nvSpPr>
          <p:cNvPr id="6" name="Pladsholder til indhold 5"/>
          <p:cNvSpPr>
            <a:spLocks noGrp="1"/>
          </p:cNvSpPr>
          <p:nvPr>
            <p:ph idx="1"/>
          </p:nvPr>
        </p:nvSpPr>
        <p:spPr/>
        <p:txBody>
          <a:bodyPr/>
          <a:lstStyle/>
          <a:p>
            <a:r>
              <a:rPr lang="da-DK" dirty="0" smtClean="0"/>
              <a:t>Inddelingskriteriet er efter </a:t>
            </a:r>
            <a:r>
              <a:rPr lang="da-DK" dirty="0" err="1" smtClean="0"/>
              <a:t>Searle</a:t>
            </a:r>
            <a:r>
              <a:rPr lang="da-DK" dirty="0" smtClean="0"/>
              <a:t>  ”</a:t>
            </a:r>
            <a:r>
              <a:rPr lang="da-DK" dirty="0" err="1" smtClean="0"/>
              <a:t>direction</a:t>
            </a:r>
            <a:r>
              <a:rPr lang="da-DK" dirty="0" smtClean="0"/>
              <a:t> of </a:t>
            </a:r>
            <a:r>
              <a:rPr lang="da-DK" dirty="0" err="1" smtClean="0"/>
              <a:t>fit</a:t>
            </a:r>
            <a:r>
              <a:rPr lang="da-DK" dirty="0" smtClean="0"/>
              <a:t>”:</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852936"/>
            <a:ext cx="8580346" cy="2175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18651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IIID. Multimodalitet</a:t>
            </a:r>
            <a:endParaRPr lang="da-DK" dirty="0"/>
          </a:p>
        </p:txBody>
      </p:sp>
      <p:sp>
        <p:nvSpPr>
          <p:cNvPr id="3" name="Pladsholder til indhold 2"/>
          <p:cNvSpPr>
            <a:spLocks noGrp="1"/>
          </p:cNvSpPr>
          <p:nvPr>
            <p:ph idx="1"/>
          </p:nvPr>
        </p:nvSpPr>
        <p:spPr/>
        <p:txBody>
          <a:bodyPr/>
          <a:lstStyle/>
          <a:p>
            <a:r>
              <a:rPr lang="da-DK" dirty="0"/>
              <a:t>Modaliteter er naturlige eller intentionelle, men altid socialt formede og kulturelt givne manifeste træk i den retoriske situation der kan give mening i forbindelse med interpretationen af kommunikative tegn: materiale, layout, billede, skrift, musik, gestus, tale, levende billeder, lydspor, 3D-genstande og stil.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7622437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Multimodalitet:</a:t>
            </a:r>
            <a:br>
              <a:rPr lang="da-DK" dirty="0" smtClean="0"/>
            </a:br>
            <a:r>
              <a:rPr lang="da-DK" sz="3600" dirty="0" smtClean="0"/>
              <a:t>tegnensembler og blandinger</a:t>
            </a:r>
            <a:endParaRPr lang="da-DK" sz="36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505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6095238" cy="2180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3645024"/>
            <a:ext cx="6134100" cy="244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Billed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100" y="3855935"/>
            <a:ext cx="1692808" cy="1269606"/>
          </a:xfrm>
          <a:prstGeom prst="rect">
            <a:avLst/>
          </a:prstGeom>
        </p:spPr>
      </p:pic>
    </p:spTree>
    <p:extLst>
      <p:ext uri="{BB962C8B-B14F-4D97-AF65-F5344CB8AC3E}">
        <p14:creationId xmlns:p14="http://schemas.microsoft.com/office/powerpoint/2010/main" val="21318156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Multimodalitet</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608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95809" y="1702814"/>
            <a:ext cx="6152381" cy="3523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178065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Kilder til multimodalitet</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813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500776"/>
            <a:ext cx="2774347" cy="20321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815" y="2060848"/>
            <a:ext cx="6219357"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2495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1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ChangeArrowheads="1"/>
          </p:cNvSpPr>
          <p:nvPr>
            <p:ph type="title"/>
          </p:nvPr>
        </p:nvSpPr>
        <p:spPr/>
        <p:txBody>
          <a:bodyPr/>
          <a:lstStyle/>
          <a:p>
            <a:r>
              <a:rPr lang="da-DK" altLang="da-DK"/>
              <a:t>Dobbelt artikulation</a:t>
            </a:r>
          </a:p>
        </p:txBody>
      </p:sp>
      <p:pic>
        <p:nvPicPr>
          <p:cNvPr id="24474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68313" y="1628775"/>
            <a:ext cx="2243137" cy="1000125"/>
          </a:xfrm>
        </p:spPr>
      </p:pic>
      <p:pic>
        <p:nvPicPr>
          <p:cNvPr id="2447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16" y="2781300"/>
            <a:ext cx="9001125" cy="110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474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797425"/>
            <a:ext cx="8964613" cy="95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4743" name="Text Box 7"/>
          <p:cNvSpPr txBox="1">
            <a:spLocks noChangeArrowheads="1"/>
          </p:cNvSpPr>
          <p:nvPr/>
        </p:nvSpPr>
        <p:spPr bwMode="auto">
          <a:xfrm>
            <a:off x="3348038" y="1628775"/>
            <a:ext cx="5545137"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a:t>Matematik og verbaltekst er artikuleret i tegnelementer der er hentet fra et inventar af mulige elementer:</a:t>
            </a:r>
          </a:p>
        </p:txBody>
      </p:sp>
      <p:sp>
        <p:nvSpPr>
          <p:cNvPr id="244744" name="Text Box 8"/>
          <p:cNvSpPr txBox="1">
            <a:spLocks noChangeArrowheads="1"/>
          </p:cNvSpPr>
          <p:nvPr/>
        </p:nvSpPr>
        <p:spPr bwMode="auto">
          <a:xfrm>
            <a:off x="323850" y="3933825"/>
            <a:ext cx="8820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a:t>Men kun i verbaltekst er tegnelementerne artikuleret i tegnelement-elementer</a:t>
            </a:r>
          </a:p>
        </p:txBody>
      </p:sp>
      <p:sp>
        <p:nvSpPr>
          <p:cNvPr id="2" name="Rektangel 1"/>
          <p:cNvSpPr/>
          <p:nvPr/>
        </p:nvSpPr>
        <p:spPr>
          <a:xfrm>
            <a:off x="2411760" y="2959240"/>
            <a:ext cx="216024"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boks 2"/>
          <p:cNvSpPr txBox="1"/>
          <p:nvPr/>
        </p:nvSpPr>
        <p:spPr>
          <a:xfrm>
            <a:off x="3923928" y="3497053"/>
            <a:ext cx="4752528" cy="369332"/>
          </a:xfrm>
          <a:prstGeom prst="rect">
            <a:avLst/>
          </a:prstGeom>
          <a:noFill/>
        </p:spPr>
        <p:txBody>
          <a:bodyPr wrap="square" rtlCol="0">
            <a:spAutoFit/>
          </a:bodyPr>
          <a:lstStyle/>
          <a:p>
            <a:r>
              <a:rPr lang="da-DK" dirty="0" smtClean="0">
                <a:solidFill>
                  <a:srgbClr val="FF0000"/>
                </a:solidFill>
              </a:rPr>
              <a:t>Flere end 50.000 ord</a:t>
            </a:r>
            <a:endParaRPr lang="da-DK" dirty="0">
              <a:solidFill>
                <a:srgbClr val="FF0000"/>
              </a:solidFill>
            </a:endParaRPr>
          </a:p>
        </p:txBody>
      </p:sp>
    </p:spTree>
    <p:extLst>
      <p:ext uri="{BB962C8B-B14F-4D97-AF65-F5344CB8AC3E}">
        <p14:creationId xmlns:p14="http://schemas.microsoft.com/office/powerpoint/2010/main" val="8701369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44741"/>
                                        </p:tgtEl>
                                        <p:attrNameLst>
                                          <p:attrName>style.visibility</p:attrName>
                                        </p:attrNameLst>
                                      </p:cBhvr>
                                      <p:to>
                                        <p:strVal val="visible"/>
                                      </p:to>
                                    </p:set>
                                    <p:animEffect transition="in" filter="box(in)">
                                      <p:cBhvr>
                                        <p:cTn id="7" dur="500"/>
                                        <p:tgtEl>
                                          <p:spTgt spid="2447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44744"/>
                                        </p:tgtEl>
                                        <p:attrNameLst>
                                          <p:attrName>style.visibility</p:attrName>
                                        </p:attrNameLst>
                                      </p:cBhvr>
                                      <p:to>
                                        <p:strVal val="visible"/>
                                      </p:to>
                                    </p:set>
                                    <p:animEffect transition="in" filter="box(in)">
                                      <p:cBhvr>
                                        <p:cTn id="12" dur="500"/>
                                        <p:tgtEl>
                                          <p:spTgt spid="2447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44742"/>
                                        </p:tgtEl>
                                        <p:attrNameLst>
                                          <p:attrName>style.visibility</p:attrName>
                                        </p:attrNameLst>
                                      </p:cBhvr>
                                      <p:to>
                                        <p:strVal val="visible"/>
                                      </p:to>
                                    </p:set>
                                    <p:animEffect transition="in" filter="box(in)">
                                      <p:cBhvr>
                                        <p:cTn id="17" dur="500"/>
                                        <p:tgtEl>
                                          <p:spTgt spid="24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Modaliteter</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1331" y="2337926"/>
            <a:ext cx="8601149" cy="224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13416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308" name="Object 4"/>
          <p:cNvGraphicFramePr>
            <a:graphicFrameLocks noChangeAspect="1"/>
          </p:cNvGraphicFramePr>
          <p:nvPr/>
        </p:nvGraphicFramePr>
        <p:xfrm>
          <a:off x="3348038" y="1125538"/>
          <a:ext cx="5524500" cy="4581525"/>
        </p:xfrm>
        <a:graphic>
          <a:graphicData uri="http://schemas.openxmlformats.org/presentationml/2006/ole">
            <mc:AlternateContent xmlns:mc="http://schemas.openxmlformats.org/markup-compatibility/2006">
              <mc:Choice xmlns:v="urn:schemas-microsoft-com:vml" Requires="v">
                <p:oleObj spid="_x0000_s70694" name="Document" r:id="rId4" imgW="5524200" imgH="4581360" progId="WP18Doc">
                  <p:embed/>
                </p:oleObj>
              </mc:Choice>
              <mc:Fallback>
                <p:oleObj name="Document" r:id="rId4" imgW="5524200" imgH="4581360" progId="WP18Doc">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8038" y="1125538"/>
                        <a:ext cx="5524500" cy="458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309" name="Rectangle 5"/>
          <p:cNvSpPr>
            <a:spLocks noGrp="1" noChangeArrowheads="1"/>
          </p:cNvSpPr>
          <p:nvPr>
            <p:ph type="title"/>
          </p:nvPr>
        </p:nvSpPr>
        <p:spPr/>
        <p:txBody>
          <a:bodyPr/>
          <a:lstStyle/>
          <a:p>
            <a:r>
              <a:rPr lang="da-DK" altLang="da-DK" dirty="0" smtClean="0"/>
              <a:t>Stil som modalitet</a:t>
            </a:r>
            <a:endParaRPr lang="da-DK" altLang="da-DK" dirty="0"/>
          </a:p>
        </p:txBody>
      </p:sp>
      <p:sp>
        <p:nvSpPr>
          <p:cNvPr id="98311" name="Text Box 7"/>
          <p:cNvSpPr txBox="1">
            <a:spLocks noChangeArrowheads="1"/>
          </p:cNvSpPr>
          <p:nvPr/>
        </p:nvSpPr>
        <p:spPr bwMode="auto">
          <a:xfrm>
            <a:off x="971550" y="1700213"/>
            <a:ext cx="237648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da-DK" altLang="da-DK"/>
              <a:t>Illustration af Lorenz Frølich til </a:t>
            </a:r>
            <a:r>
              <a:rPr lang="da-DK" altLang="da-DK" i="1"/>
              <a:t>Den ældre Eddas Gudesange</a:t>
            </a:r>
            <a:r>
              <a:rPr lang="da-DK" altLang="da-DK"/>
              <a:t> med oversættelse og kommentar af Karl Gjellerup. 1895</a:t>
            </a:r>
          </a:p>
        </p:txBody>
      </p:sp>
    </p:spTree>
    <p:extLst>
      <p:ext uri="{BB962C8B-B14F-4D97-AF65-F5344CB8AC3E}">
        <p14:creationId xmlns:p14="http://schemas.microsoft.com/office/powerpoint/2010/main" val="73545500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Stil og etos</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710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556792"/>
            <a:ext cx="2532601" cy="3671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3847055"/>
            <a:ext cx="1419360" cy="187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1512577"/>
            <a:ext cx="2571750" cy="385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10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6359" y="1700808"/>
            <a:ext cx="309562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86723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S --&gt; </a:t>
            </a:r>
            <a:r>
              <a:rPr lang="da-DK" dirty="0" err="1"/>
              <a:t>r..s</a:t>
            </a:r>
            <a:r>
              <a:rPr lang="da-DK" dirty="0"/>
              <a:t> --&gt; R </a:t>
            </a:r>
            <a:br>
              <a:rPr lang="da-DK" dirty="0"/>
            </a:br>
            <a:endParaRPr lang="da-DK" dirty="0"/>
          </a:p>
        </p:txBody>
      </p:sp>
      <p:sp>
        <p:nvSpPr>
          <p:cNvPr id="3" name="Pladsholder til indhold 2"/>
          <p:cNvSpPr>
            <a:spLocks noGrp="1"/>
          </p:cNvSpPr>
          <p:nvPr>
            <p:ph idx="1"/>
          </p:nvPr>
        </p:nvSpPr>
        <p:spPr/>
        <p:txBody>
          <a:bodyPr/>
          <a:lstStyle/>
          <a:p>
            <a:endParaRPr lang="da-DK" dirty="0"/>
          </a:p>
          <a:p>
            <a:r>
              <a:rPr lang="da-DK" dirty="0"/>
              <a:t>Jill er sulten. Hun ser et æble på et træ. Hun laver lyde med sine stemmebånd, tunge og læber. Jack springer over hegnet, kravler op i træet, tager æblet, bringer det hen til Jill og lægger det i hendes hånd. Jill spiser æblet. </a:t>
            </a:r>
            <a:r>
              <a:rPr lang="da-DK" sz="2400" baseline="30000" dirty="0"/>
              <a:t>1</a:t>
            </a:r>
            <a:endParaRPr lang="da-DK" dirty="0"/>
          </a:p>
          <a:p>
            <a:pPr lvl="1"/>
            <a:r>
              <a:rPr lang="da-DK" dirty="0"/>
              <a:t>1. </a:t>
            </a:r>
            <a:r>
              <a:rPr lang="da-DK" dirty="0" err="1"/>
              <a:t>Bloomfield</a:t>
            </a:r>
            <a:r>
              <a:rPr lang="da-DK" dirty="0"/>
              <a:t> 1935.</a:t>
            </a:r>
          </a:p>
          <a:p>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82453566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3600" dirty="0" smtClean="0"/>
              <a:t>Sansning – tydning - tolkning</a:t>
            </a:r>
            <a:endParaRPr lang="da-DK" sz="36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7373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5847" y="1615395"/>
            <a:ext cx="8020609" cy="3613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899592" y="5229200"/>
            <a:ext cx="7704856" cy="369332"/>
          </a:xfrm>
          <a:prstGeom prst="rect">
            <a:avLst/>
          </a:prstGeom>
          <a:noFill/>
        </p:spPr>
        <p:txBody>
          <a:bodyPr wrap="square" rtlCol="0">
            <a:spAutoFit/>
          </a:bodyPr>
          <a:lstStyle/>
          <a:p>
            <a:r>
              <a:rPr lang="da-DK" dirty="0" smtClean="0"/>
              <a:t>  </a:t>
            </a:r>
            <a:r>
              <a:rPr lang="da-DK" dirty="0" err="1" smtClean="0"/>
              <a:t>Panofsky</a:t>
            </a:r>
            <a:r>
              <a:rPr lang="da-DK" dirty="0" smtClean="0"/>
              <a:t>:       præikonografisk          ikonografisk               </a:t>
            </a:r>
            <a:r>
              <a:rPr lang="da-DK" dirty="0" err="1" smtClean="0"/>
              <a:t>ikonologisk</a:t>
            </a:r>
            <a:endParaRPr lang="da-DK" dirty="0"/>
          </a:p>
        </p:txBody>
      </p:sp>
    </p:spTree>
    <p:extLst>
      <p:ext uri="{BB962C8B-B14F-4D97-AF65-F5344CB8AC3E}">
        <p14:creationId xmlns:p14="http://schemas.microsoft.com/office/powerpoint/2010/main" val="143052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da-DK" altLang="da-DK"/>
              <a:t>Panofsky</a:t>
            </a:r>
          </a:p>
        </p:txBody>
      </p:sp>
      <p:sp>
        <p:nvSpPr>
          <p:cNvPr id="34819" name="Rectangle 3"/>
          <p:cNvSpPr>
            <a:spLocks noGrp="1" noChangeArrowheads="1"/>
          </p:cNvSpPr>
          <p:nvPr>
            <p:ph type="body" idx="1"/>
          </p:nvPr>
        </p:nvSpPr>
        <p:spPr/>
        <p:txBody>
          <a:bodyPr/>
          <a:lstStyle/>
          <a:p>
            <a:pPr>
              <a:lnSpc>
                <a:spcPct val="80000"/>
              </a:lnSpc>
            </a:pPr>
            <a:r>
              <a:rPr lang="da-DK" altLang="da-DK" sz="2000" dirty="0" smtClean="0"/>
              <a:t>I </a:t>
            </a:r>
            <a:r>
              <a:rPr lang="da-DK" altLang="da-DK" sz="2000" dirty="0"/>
              <a:t>Kunsthistorien har man sat denne menneskets </a:t>
            </a:r>
            <a:r>
              <a:rPr lang="da-DK" altLang="da-DK" sz="2000" dirty="0" err="1"/>
              <a:t>opdattelse</a:t>
            </a:r>
            <a:r>
              <a:rPr lang="da-DK" altLang="da-DK" sz="2000" dirty="0"/>
              <a:t> af billeder på begreb; Erwin </a:t>
            </a:r>
            <a:r>
              <a:rPr lang="da-DK" altLang="da-DK" sz="2000" dirty="0" err="1"/>
              <a:t>Panofsky</a:t>
            </a:r>
            <a:r>
              <a:rPr lang="da-DK" altLang="da-DK" sz="2000" dirty="0"/>
              <a:t> skabte i </a:t>
            </a:r>
            <a:r>
              <a:rPr lang="da-DK" altLang="da-DK" sz="2000" i="1" dirty="0"/>
              <a:t>Studies in </a:t>
            </a:r>
            <a:r>
              <a:rPr lang="da-DK" altLang="da-DK" sz="2000" i="1" dirty="0" err="1"/>
              <a:t>Iconology</a:t>
            </a:r>
            <a:r>
              <a:rPr lang="da-DK" altLang="da-DK" sz="2000" dirty="0"/>
              <a:t>  (1939) en model  med tre niveauer: </a:t>
            </a:r>
            <a:endParaRPr lang="da-DK" altLang="da-DK" sz="2000" dirty="0" smtClean="0"/>
          </a:p>
          <a:p>
            <a:pPr>
              <a:lnSpc>
                <a:spcPct val="80000"/>
              </a:lnSpc>
            </a:pPr>
            <a:endParaRPr lang="da-DK" altLang="da-DK" sz="2000" dirty="0"/>
          </a:p>
          <a:p>
            <a:pPr>
              <a:lnSpc>
                <a:spcPct val="80000"/>
              </a:lnSpc>
            </a:pPr>
            <a:r>
              <a:rPr lang="da-DK" altLang="da-DK" sz="2400" dirty="0"/>
              <a:t>1) Værket beskrives </a:t>
            </a:r>
            <a:r>
              <a:rPr lang="da-DK" altLang="da-DK" sz="2400" b="1" dirty="0"/>
              <a:t>præikonografisk</a:t>
            </a:r>
            <a:r>
              <a:rPr lang="da-DK" altLang="da-DK" sz="2400" dirty="0"/>
              <a:t> (dvs. som perceptuel repræsentation),  </a:t>
            </a:r>
          </a:p>
          <a:p>
            <a:pPr>
              <a:lnSpc>
                <a:spcPct val="80000"/>
              </a:lnSpc>
            </a:pPr>
            <a:r>
              <a:rPr lang="da-DK" altLang="da-DK" sz="2400" dirty="0"/>
              <a:t>2) motivet søges identificeret på </a:t>
            </a:r>
            <a:r>
              <a:rPr lang="da-DK" altLang="da-DK" sz="2400" b="1" dirty="0"/>
              <a:t>ikonografisk</a:t>
            </a:r>
            <a:r>
              <a:rPr lang="da-DK" altLang="da-DK" sz="2400" dirty="0"/>
              <a:t> niveau (dvs. konceptuelt), og </a:t>
            </a:r>
          </a:p>
          <a:p>
            <a:pPr>
              <a:lnSpc>
                <a:spcPct val="80000"/>
              </a:lnSpc>
            </a:pPr>
            <a:r>
              <a:rPr lang="da-DK" altLang="da-DK" sz="2400" dirty="0"/>
              <a:t>3) værket fortolkes i sin  kulturelle sammenhæng på  </a:t>
            </a:r>
            <a:r>
              <a:rPr lang="da-DK" altLang="da-DK" sz="2400" b="1" dirty="0" err="1"/>
              <a:t>ikonologisk</a:t>
            </a:r>
            <a:r>
              <a:rPr lang="da-DK" altLang="da-DK" sz="2400" dirty="0"/>
              <a:t> niveau (dvs. som kommunikativ henvendelse).</a:t>
            </a:r>
          </a:p>
          <a:p>
            <a:pPr>
              <a:lnSpc>
                <a:spcPct val="80000"/>
              </a:lnSpc>
            </a:pPr>
            <a:endParaRPr lang="da-DK" altLang="da-DK" sz="2400" dirty="0"/>
          </a:p>
        </p:txBody>
      </p:sp>
    </p:spTree>
    <p:extLst>
      <p:ext uri="{BB962C8B-B14F-4D97-AF65-F5344CB8AC3E}">
        <p14:creationId xmlns:p14="http://schemas.microsoft.com/office/powerpoint/2010/main" val="14870543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Præikonografdisk</a:t>
            </a:r>
            <a:r>
              <a:rPr lang="da-DK" dirty="0" smtClean="0"/>
              <a:t>, ikonografisk og </a:t>
            </a:r>
            <a:r>
              <a:rPr lang="da-DK" dirty="0" err="1" smtClean="0"/>
              <a:t>ikonologisk</a:t>
            </a:r>
            <a:endParaRPr lang="da-DK" dirty="0"/>
          </a:p>
        </p:txBody>
      </p:sp>
      <p:graphicFrame>
        <p:nvGraphicFramePr>
          <p:cNvPr id="61444" name="Object 4"/>
          <p:cNvGraphicFramePr>
            <a:graphicFrameLocks noGrp="1" noChangeAspect="1"/>
          </p:cNvGraphicFramePr>
          <p:nvPr>
            <p:ph idx="1"/>
          </p:nvPr>
        </p:nvGraphicFramePr>
        <p:xfrm>
          <a:off x="661988" y="1970088"/>
          <a:ext cx="7820025" cy="2990850"/>
        </p:xfrm>
        <a:graphic>
          <a:graphicData uri="http://schemas.openxmlformats.org/presentationml/2006/ole">
            <mc:AlternateContent xmlns:mc="http://schemas.openxmlformats.org/markup-compatibility/2006">
              <mc:Choice xmlns:v="urn:schemas-microsoft-com:vml" Requires="v">
                <p:oleObj spid="_x0000_s71714" name="Tegning" r:id="rId4" imgW="7819477" imgH="2990506" progId="WPDraw30.Drawing">
                  <p:embed/>
                </p:oleObj>
              </mc:Choice>
              <mc:Fallback>
                <p:oleObj name="Tegning" r:id="rId4" imgW="7819477" imgH="2990506" progId="WPDraw30.Drawing">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8" y="1970088"/>
                        <a:ext cx="7820025"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97309938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Skriftsnit</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4915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111" y="1628800"/>
            <a:ext cx="8180107"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1" y="3034076"/>
            <a:ext cx="7995371"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1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834276"/>
            <a:ext cx="8015391" cy="936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3948140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Skriftsnit</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844824"/>
            <a:ext cx="3371429" cy="20571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ktangel 4"/>
          <p:cNvSpPr/>
          <p:nvPr/>
        </p:nvSpPr>
        <p:spPr>
          <a:xfrm>
            <a:off x="4572000" y="2012108"/>
            <a:ext cx="4572000" cy="2123658"/>
          </a:xfrm>
          <a:prstGeom prst="rect">
            <a:avLst/>
          </a:prstGeom>
        </p:spPr>
        <p:txBody>
          <a:bodyPr>
            <a:spAutoFit/>
          </a:bodyPr>
          <a:lstStyle/>
          <a:p>
            <a:r>
              <a:rPr lang="da-DK" sz="4400" b="1" dirty="0"/>
              <a:t>DET LÆRDE</a:t>
            </a:r>
          </a:p>
          <a:p>
            <a:r>
              <a:rPr lang="da-DK" sz="4400" b="1" dirty="0"/>
              <a:t>  SELSKAB</a:t>
            </a:r>
          </a:p>
          <a:p>
            <a:r>
              <a:rPr lang="da-DK" sz="4400" b="1" dirty="0"/>
              <a:t> </a:t>
            </a:r>
            <a:r>
              <a:rPr lang="da-DK" sz="4400" b="1" dirty="0" smtClean="0"/>
              <a:t> i </a:t>
            </a:r>
            <a:r>
              <a:rPr lang="da-DK" sz="4400" b="1" dirty="0"/>
              <a:t>AARHUS</a:t>
            </a:r>
          </a:p>
        </p:txBody>
      </p:sp>
    </p:spTree>
    <p:extLst>
      <p:ext uri="{BB962C8B-B14F-4D97-AF65-F5344CB8AC3E}">
        <p14:creationId xmlns:p14="http://schemas.microsoft.com/office/powerpoint/2010/main" val="3020975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1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title"/>
          </p:nvPr>
        </p:nvSpPr>
        <p:spPr/>
        <p:txBody>
          <a:bodyPr/>
          <a:lstStyle/>
          <a:p>
            <a:pPr>
              <a:lnSpc>
                <a:spcPct val="80000"/>
              </a:lnSpc>
            </a:pPr>
            <a:r>
              <a:rPr lang="da-DK" altLang="da-DK" sz="4400" dirty="0" smtClean="0"/>
              <a:t>IIIE. Socialitet</a:t>
            </a:r>
            <a:endParaRPr lang="da-DK" altLang="da-DK" dirty="0"/>
          </a:p>
        </p:txBody>
      </p:sp>
      <p:sp>
        <p:nvSpPr>
          <p:cNvPr id="306179" name="Rectangle 3"/>
          <p:cNvSpPr>
            <a:spLocks noGrp="1" noChangeArrowheads="1"/>
          </p:cNvSpPr>
          <p:nvPr>
            <p:ph type="body" idx="1"/>
          </p:nvPr>
        </p:nvSpPr>
        <p:spPr>
          <a:xfrm>
            <a:off x="107950" y="2997200"/>
            <a:ext cx="4762500" cy="1941513"/>
          </a:xfrm>
        </p:spPr>
        <p:txBody>
          <a:bodyPr/>
          <a:lstStyle/>
          <a:p>
            <a:pPr>
              <a:lnSpc>
                <a:spcPct val="80000"/>
              </a:lnSpc>
            </a:pPr>
            <a:endParaRPr lang="da-DK" altLang="da-DK" sz="1400" dirty="0"/>
          </a:p>
        </p:txBody>
      </p:sp>
      <p:pic>
        <p:nvPicPr>
          <p:cNvPr id="306183" name="Picture 7" descr="Babelstårn bruegh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36" y="1461293"/>
            <a:ext cx="5926424" cy="4459943"/>
          </a:xfrm>
          <a:prstGeom prst="rect">
            <a:avLst/>
          </a:prstGeom>
          <a:noFill/>
          <a:extLst>
            <a:ext uri="{909E8E84-426E-40DD-AFC4-6F175D3DCCD1}">
              <a14:hiddenFill xmlns:a14="http://schemas.microsoft.com/office/drawing/2010/main">
                <a:solidFill>
                  <a:srgbClr val="FFFFFF"/>
                </a:solidFill>
              </a14:hiddenFill>
            </a:ext>
          </a:extLst>
        </p:spPr>
      </p:pic>
      <p:sp>
        <p:nvSpPr>
          <p:cNvPr id="2" name="Tekstboks 1"/>
          <p:cNvSpPr txBox="1"/>
          <p:nvPr/>
        </p:nvSpPr>
        <p:spPr>
          <a:xfrm>
            <a:off x="6156176" y="1461293"/>
            <a:ext cx="2808312" cy="2585323"/>
          </a:xfrm>
          <a:prstGeom prst="rect">
            <a:avLst/>
          </a:prstGeom>
          <a:noFill/>
        </p:spPr>
        <p:txBody>
          <a:bodyPr wrap="square" rtlCol="0">
            <a:spAutoFit/>
          </a:bodyPr>
          <a:lstStyle/>
          <a:p>
            <a:r>
              <a:rPr lang="da-DK" dirty="0" smtClean="0"/>
              <a:t>Så sagde Herren: ”Se, de er ét folk med samme sprog. Når de begynder at handlesådan, vil intet af det, de planlægger, være umuligt for dem. Lad os stige derned og forvirre deres sprog, så de ikke forstår hinanden.</a:t>
            </a:r>
            <a:endParaRPr lang="da-DK" dirty="0"/>
          </a:p>
        </p:txBody>
      </p:sp>
    </p:spTree>
    <p:extLst>
      <p:ext uri="{BB962C8B-B14F-4D97-AF65-F5344CB8AC3E}">
        <p14:creationId xmlns:p14="http://schemas.microsoft.com/office/powerpoint/2010/main" val="13062682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z="2800" dirty="0" smtClean="0"/>
              <a:t>IIIE. Samfundet som et </a:t>
            </a:r>
            <a:r>
              <a:rPr lang="da-DK" sz="2800" dirty="0" err="1" smtClean="0"/>
              <a:t>fully</a:t>
            </a:r>
            <a:r>
              <a:rPr lang="da-DK" sz="2800" dirty="0" smtClean="0"/>
              <a:t> </a:t>
            </a:r>
            <a:r>
              <a:rPr lang="da-DK" sz="2800" dirty="0" err="1" smtClean="0"/>
              <a:t>interlocking</a:t>
            </a:r>
            <a:r>
              <a:rPr lang="da-DK" sz="2800" dirty="0" smtClean="0"/>
              <a:t> puslespil af tegnhandlinger</a:t>
            </a:r>
            <a:endParaRPr lang="da-DK" sz="28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79912" y="1484784"/>
            <a:ext cx="4616127" cy="440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628799"/>
            <a:ext cx="3490648" cy="22323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06274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0" y="980728"/>
            <a:ext cx="2987824" cy="1143000"/>
          </a:xfrm>
        </p:spPr>
        <p:txBody>
          <a:bodyPr/>
          <a:lstStyle/>
          <a:p>
            <a:r>
              <a:rPr lang="da-DK" sz="3200" dirty="0" smtClean="0"/>
              <a:t>Borgerlig offentlighed</a:t>
            </a:r>
            <a:endParaRPr lang="da-DK" sz="32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31840" y="376771"/>
            <a:ext cx="5638095" cy="2333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375" y="2708920"/>
            <a:ext cx="6191250" cy="387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04067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p:txBody>
          <a:bodyPr/>
          <a:lstStyle/>
          <a:p>
            <a:r>
              <a:rPr lang="da-DK" altLang="da-DK" dirty="0" smtClean="0"/>
              <a:t>Tegns oprindelse og historie</a:t>
            </a:r>
            <a:endParaRPr lang="da-DK" altLang="da-DK" dirty="0"/>
          </a:p>
        </p:txBody>
      </p:sp>
      <p:sp>
        <p:nvSpPr>
          <p:cNvPr id="287747" name="Rectangle 3"/>
          <p:cNvSpPr>
            <a:spLocks noGrp="1" noChangeArrowheads="1"/>
          </p:cNvSpPr>
          <p:nvPr>
            <p:ph type="body" idx="1"/>
          </p:nvPr>
        </p:nvSpPr>
        <p:spPr/>
        <p:txBody>
          <a:bodyPr/>
          <a:lstStyle/>
          <a:p>
            <a:r>
              <a:rPr lang="da-DK" altLang="da-DK" sz="22900" b="1"/>
              <a:t>IV.</a:t>
            </a:r>
          </a:p>
        </p:txBody>
      </p:sp>
    </p:spTree>
    <p:extLst>
      <p:ext uri="{BB962C8B-B14F-4D97-AF65-F5344CB8AC3E}">
        <p14:creationId xmlns:p14="http://schemas.microsoft.com/office/powerpoint/2010/main" val="355983720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Tomasellos</a:t>
            </a:r>
            <a:r>
              <a:rPr lang="da-DK" dirty="0" smtClean="0"/>
              <a:t> forsøg over jungleloven</a:t>
            </a:r>
            <a:endParaRPr lang="da-DK" dirty="0"/>
          </a:p>
        </p:txBody>
      </p:sp>
      <p:sp>
        <p:nvSpPr>
          <p:cNvPr id="3" name="Pladsholder til indhold 2"/>
          <p:cNvSpPr>
            <a:spLocks noGrp="1"/>
          </p:cNvSpPr>
          <p:nvPr>
            <p:ph idx="1"/>
          </p:nvPr>
        </p:nvSpPr>
        <p:spPr/>
        <p:txBody>
          <a:bodyPr/>
          <a:lstStyle/>
          <a:p>
            <a:r>
              <a:rPr lang="da-DK" sz="2400" dirty="0" smtClean="0"/>
              <a:t>Menneskeaber</a:t>
            </a:r>
            <a:r>
              <a:rPr lang="da-DK" sz="2400" dirty="0"/>
              <a:t>, dvs. chimpanser, bonoboer, orangutanger og gorillaer lever i omgivelser hvor der kun gælder én lov: jungleloven; </a:t>
            </a:r>
            <a:endParaRPr lang="da-DK" sz="2400" dirty="0" smtClean="0"/>
          </a:p>
          <a:p>
            <a:r>
              <a:rPr lang="da-DK" sz="2400" dirty="0" smtClean="0"/>
              <a:t>den </a:t>
            </a:r>
            <a:r>
              <a:rPr lang="da-DK" sz="2400" dirty="0"/>
              <a:t>lov har kun én paragraf: </a:t>
            </a:r>
            <a:r>
              <a:rPr lang="da-DK" sz="2400" i="1" dirty="0"/>
              <a:t>Kæmp for alt</a:t>
            </a:r>
            <a:r>
              <a:rPr lang="da-DK" sz="2400" dirty="0"/>
              <a:t> </a:t>
            </a:r>
            <a:endParaRPr lang="da-DK" sz="2400" dirty="0" smtClean="0"/>
          </a:p>
          <a:p>
            <a:pPr lvl="1"/>
            <a:r>
              <a:rPr lang="da-DK" sz="2000" dirty="0" smtClean="0"/>
              <a:t>(</a:t>
            </a:r>
            <a:r>
              <a:rPr lang="da-DK" sz="2000" dirty="0"/>
              <a:t>hvad du har kært, men dø </a:t>
            </a:r>
            <a:r>
              <a:rPr lang="da-DK" sz="2000" i="1" dirty="0"/>
              <a:t>ej</a:t>
            </a:r>
            <a:r>
              <a:rPr lang="da-DK" sz="2000" dirty="0"/>
              <a:t> når det gælder). </a:t>
            </a:r>
            <a:endParaRPr lang="da-DK" sz="2000" dirty="0" smtClean="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ladsholder til indhold 4"/>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364088" y="4145328"/>
            <a:ext cx="3604636" cy="200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01882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Saussures udtryk og indhold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63688" y="2132856"/>
            <a:ext cx="6397311" cy="3419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767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Syndefaldet i forhold til jungleloven</a:t>
            </a:r>
            <a:endParaRPr lang="da-DK" dirty="0"/>
          </a:p>
        </p:txBody>
      </p:sp>
      <p:sp>
        <p:nvSpPr>
          <p:cNvPr id="3" name="Pladsholder til indhold 2"/>
          <p:cNvSpPr>
            <a:spLocks noGrp="1"/>
          </p:cNvSpPr>
          <p:nvPr>
            <p:ph idx="1"/>
          </p:nvPr>
        </p:nvSpPr>
        <p:spPr/>
        <p:txBody>
          <a:bodyPr/>
          <a:lstStyle/>
          <a:p>
            <a:r>
              <a:rPr lang="da-DK" sz="2000" dirty="0" smtClean="0"/>
              <a:t>Vi </a:t>
            </a:r>
            <a:r>
              <a:rPr lang="da-DK" sz="2000" dirty="0"/>
              <a:t>syndede mod jungleloven og turde have tillid til </a:t>
            </a:r>
            <a:r>
              <a:rPr lang="da-DK" sz="2000" dirty="0" smtClean="0"/>
              <a:t>hinanden; </a:t>
            </a:r>
            <a:r>
              <a:rPr lang="da-DK" sz="2000" dirty="0"/>
              <a:t>vi </a:t>
            </a:r>
            <a:r>
              <a:rPr lang="da-DK" sz="2000" dirty="0" smtClean="0"/>
              <a:t>blev af </a:t>
            </a:r>
            <a:r>
              <a:rPr lang="da-DK" sz="2000" dirty="0"/>
              <a:t>de andre </a:t>
            </a:r>
            <a:r>
              <a:rPr lang="da-DK" sz="2000" dirty="0" smtClean="0"/>
              <a:t>imødekommet og fik individuel bevidsthed. </a:t>
            </a:r>
          </a:p>
          <a:p>
            <a:r>
              <a:rPr lang="da-DK" sz="2000" dirty="0" smtClean="0"/>
              <a:t>Vi er ikke alene </a:t>
            </a:r>
            <a:r>
              <a:rPr lang="da-DK" sz="2000" dirty="0"/>
              <a:t>i </a:t>
            </a:r>
            <a:r>
              <a:rPr lang="da-DK" sz="2000" dirty="0" smtClean="0"/>
              <a:t>verden.</a:t>
            </a:r>
          </a:p>
          <a:p>
            <a:pPr lvl="1"/>
            <a:r>
              <a:rPr lang="da-DK" sz="1600" dirty="0" smtClean="0"/>
              <a:t>(</a:t>
            </a:r>
            <a:r>
              <a:rPr lang="da-DK" sz="1600" dirty="0"/>
              <a:t>som dyr antagelig på en eller anden måde nok må opleve at de er), </a:t>
            </a:r>
            <a:endParaRPr lang="da-DK" sz="1600" dirty="0" smtClean="0"/>
          </a:p>
          <a:p>
            <a:r>
              <a:rPr lang="da-DK" sz="2000" dirty="0" smtClean="0"/>
              <a:t>Ved </a:t>
            </a:r>
            <a:r>
              <a:rPr lang="da-DK" sz="2000" dirty="0"/>
              <a:t>hjælp af </a:t>
            </a:r>
            <a:r>
              <a:rPr lang="da-DK" sz="2000" dirty="0" smtClean="0"/>
              <a:t>tegn </a:t>
            </a:r>
            <a:r>
              <a:rPr lang="da-DK" sz="2000" dirty="0"/>
              <a:t>kan have de samme tanker i vores individuelle bevidstheder uden at de har været i rummet mellem </a:t>
            </a:r>
            <a:r>
              <a:rPr lang="da-DK" sz="2000" dirty="0" smtClean="0"/>
              <a:t>os. </a:t>
            </a:r>
          </a:p>
          <a:p>
            <a:r>
              <a:rPr lang="da-DK" sz="2000" dirty="0" smtClean="0"/>
              <a:t>Det </a:t>
            </a:r>
            <a:r>
              <a:rPr lang="da-DK" sz="2000" dirty="0"/>
              <a:t>er næsten som at have en evig sjæl, som er der uafhængigt af vores dødelige krop. </a:t>
            </a:r>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38242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Tegnenes historie</a:t>
            </a:r>
            <a:endParaRPr lang="da-DK" dirty="0"/>
          </a:p>
        </p:txBody>
      </p:sp>
      <p:sp>
        <p:nvSpPr>
          <p:cNvPr id="3" name="Pladsholder til indhold 2"/>
          <p:cNvSpPr>
            <a:spLocks noGrp="1"/>
          </p:cNvSpPr>
          <p:nvPr>
            <p:ph idx="1"/>
          </p:nvPr>
        </p:nvSpPr>
        <p:spPr/>
        <p:txBody>
          <a:bodyPr/>
          <a:lstStyle/>
          <a:p>
            <a:endParaRPr lang="da-DK" dirty="0"/>
          </a:p>
          <a:p>
            <a:r>
              <a:rPr lang="da-DK" sz="2000" dirty="0"/>
              <a:t>1. Naturlige tegn: spor og symptomer 	 </a:t>
            </a:r>
            <a:r>
              <a:rPr lang="da-DK" sz="2000" dirty="0" smtClean="0"/>
              <a:t>      før </a:t>
            </a:r>
            <a:r>
              <a:rPr lang="da-DK" sz="2000" dirty="0"/>
              <a:t>500.000 år</a:t>
            </a:r>
          </a:p>
          <a:p>
            <a:r>
              <a:rPr lang="da-DK" sz="2000" dirty="0"/>
              <a:t>2. Signaler og gestik:	</a:t>
            </a:r>
            <a:r>
              <a:rPr lang="da-DK" sz="2000" dirty="0" smtClean="0"/>
              <a:t>                           </a:t>
            </a:r>
            <a:r>
              <a:rPr lang="da-DK" sz="2000" dirty="0"/>
              <a:t>før 500.000 år</a:t>
            </a:r>
          </a:p>
          <a:p>
            <a:r>
              <a:rPr lang="da-DK" sz="2000" dirty="0"/>
              <a:t>3. Gestus og lydtegn, konventionelle: </a:t>
            </a:r>
            <a:r>
              <a:rPr lang="da-DK" sz="2000" dirty="0" smtClean="0"/>
              <a:t>   </a:t>
            </a:r>
            <a:r>
              <a:rPr lang="da-DK" sz="2000" dirty="0"/>
              <a:t>	400.000 år</a:t>
            </a:r>
          </a:p>
          <a:p>
            <a:r>
              <a:rPr lang="da-DK" sz="2000" dirty="0"/>
              <a:t>4. Talesprog (sekventielt, dobbeltartikuleret):	250.000 år</a:t>
            </a:r>
          </a:p>
          <a:p>
            <a:r>
              <a:rPr lang="da-DK" sz="2000" dirty="0"/>
              <a:t>5. Symbolske genstande, billeder </a:t>
            </a:r>
            <a:endParaRPr lang="da-DK" sz="2000" dirty="0" smtClean="0"/>
          </a:p>
          <a:p>
            <a:r>
              <a:rPr lang="da-DK" sz="2000" dirty="0"/>
              <a:t> </a:t>
            </a:r>
            <a:r>
              <a:rPr lang="da-DK" sz="2000" dirty="0" smtClean="0"/>
              <a:t>    og </a:t>
            </a:r>
            <a:r>
              <a:rPr lang="da-DK" sz="2000" dirty="0"/>
              <a:t>typiske former</a:t>
            </a:r>
            <a:r>
              <a:rPr lang="da-DK" sz="2000" dirty="0" smtClean="0"/>
              <a:t>:			</a:t>
            </a:r>
            <a:r>
              <a:rPr lang="da-DK" sz="2000" dirty="0"/>
              <a:t>	100.000 år</a:t>
            </a:r>
          </a:p>
          <a:p>
            <a:r>
              <a:rPr lang="da-DK" sz="2000" dirty="0"/>
              <a:t>6. Skrift:	</a:t>
            </a:r>
            <a:r>
              <a:rPr lang="da-DK" sz="2000" dirty="0" smtClean="0"/>
              <a:t>					    5.000 </a:t>
            </a:r>
            <a:r>
              <a:rPr lang="da-DK" sz="2000" dirty="0"/>
              <a:t>år</a:t>
            </a:r>
          </a:p>
          <a:p>
            <a:r>
              <a:rPr lang="da-DK" sz="2000" dirty="0"/>
              <a:t>7. Formelle sprog, nodeskrift</a:t>
            </a:r>
            <a:r>
              <a:rPr lang="da-DK" sz="2000" dirty="0" smtClean="0"/>
              <a:t>:</a:t>
            </a:r>
            <a:r>
              <a:rPr lang="da-DK" sz="2000" dirty="0"/>
              <a:t>	</a:t>
            </a:r>
            <a:r>
              <a:rPr lang="da-DK" sz="2000" dirty="0" smtClean="0"/>
              <a:t>		   2.000 år</a:t>
            </a:r>
            <a:endParaRPr lang="da-DK" sz="20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spTree>
    <p:extLst>
      <p:ext uri="{BB962C8B-B14F-4D97-AF65-F5344CB8AC3E}">
        <p14:creationId xmlns:p14="http://schemas.microsoft.com/office/powerpoint/2010/main" val="93594515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73000 år gammelt tegn</a:t>
            </a:r>
            <a:endParaRPr lang="da-DK" dirty="0"/>
          </a:p>
        </p:txBody>
      </p:sp>
      <p:sp>
        <p:nvSpPr>
          <p:cNvPr id="3" name="Pladsholder til indhold 2"/>
          <p:cNvSpPr>
            <a:spLocks noGrp="1"/>
          </p:cNvSpPr>
          <p:nvPr>
            <p:ph idx="1"/>
          </p:nvPr>
        </p:nvSpPr>
        <p:spPr/>
        <p:txBody>
          <a:bodyPr/>
          <a:lstStyle/>
          <a:p>
            <a:r>
              <a:rPr lang="da-DK" sz="2000" dirty="0" smtClean="0"/>
              <a:t>Det ældste artefakt som uden diskussion har haft den funktion at være tegn for noget andet end sig selv, er fundet i </a:t>
            </a:r>
            <a:r>
              <a:rPr lang="da-DK" sz="2000" dirty="0" err="1" smtClean="0"/>
              <a:t>Blomboshulen</a:t>
            </a:r>
            <a:r>
              <a:rPr lang="da-DK" sz="2000" dirty="0" smtClean="0"/>
              <a:t> i Sydafrika, hvor der også blev fundet stenredskaber som spydspidser og stenknive som er 70-100.000 år gamle. Det der blev fundet, var bl.a. følgende sten med indridsede krydser:</a:t>
            </a:r>
          </a:p>
          <a:p>
            <a:pPr marL="457200" lvl="1" indent="0">
              <a:buNone/>
            </a:pPr>
            <a:r>
              <a:rPr lang="da-DK" sz="1800" dirty="0" smtClean="0"/>
              <a:t>  </a:t>
            </a:r>
            <a:r>
              <a:rPr lang="da-DK" sz="1800" dirty="0"/>
              <a:t>https://en.wikipedia.org/wiki/Blombos_Cave.</a:t>
            </a:r>
          </a:p>
          <a:p>
            <a:endParaRPr lang="da-DK" sz="2400"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3981038"/>
            <a:ext cx="4176464" cy="2405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642373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25000 år gamle 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52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72567" y="1556792"/>
            <a:ext cx="3961905" cy="2371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229100"/>
            <a:ext cx="6219825" cy="262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119539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3000 år gamle håndtegn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6322"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619672" y="1412776"/>
            <a:ext cx="6026519" cy="47875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413944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Skriftens udvikling</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73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8762115" cy="4757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3222190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da-DK" altLang="da-DK" dirty="0" smtClean="0"/>
              <a:t>Siger et billede mere end 1000 ord?</a:t>
            </a:r>
            <a:endParaRPr lang="da-DK" altLang="da-DK" dirty="0"/>
          </a:p>
        </p:txBody>
      </p:sp>
      <p:sp>
        <p:nvSpPr>
          <p:cNvPr id="50179" name="Rectangle 3"/>
          <p:cNvSpPr>
            <a:spLocks noGrp="1" noChangeArrowheads="1"/>
          </p:cNvSpPr>
          <p:nvPr>
            <p:ph type="body" idx="1"/>
          </p:nvPr>
        </p:nvSpPr>
        <p:spPr/>
        <p:txBody>
          <a:bodyPr/>
          <a:lstStyle/>
          <a:p>
            <a:r>
              <a:rPr lang="da-DK" altLang="da-DK" sz="22900" b="1"/>
              <a:t>V.</a:t>
            </a:r>
          </a:p>
        </p:txBody>
      </p:sp>
    </p:spTree>
    <p:extLst>
      <p:ext uri="{BB962C8B-B14F-4D97-AF65-F5344CB8AC3E}">
        <p14:creationId xmlns:p14="http://schemas.microsoft.com/office/powerpoint/2010/main" val="279111069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Siger et billede mere end 1000 ord?</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583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99792" y="1628774"/>
            <a:ext cx="3312368" cy="518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746137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Engelsk Tortur</a:t>
            </a:r>
            <a:endParaRPr lang="da-DK" dirty="0"/>
          </a:p>
        </p:txBody>
      </p:sp>
      <p:pic>
        <p:nvPicPr>
          <p:cNvPr id="5" name="Pladsholder til indhold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7600" y="1556792"/>
            <a:ext cx="3072341" cy="2304256"/>
          </a:xfrm>
        </p:spPr>
      </p:pic>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 name="Billed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6833" y="1484784"/>
            <a:ext cx="3121512" cy="2445185"/>
          </a:xfrm>
          <a:prstGeom prst="rect">
            <a:avLst/>
          </a:prstGeom>
        </p:spPr>
      </p:pic>
      <p:sp>
        <p:nvSpPr>
          <p:cNvPr id="7" name="Tekstboks 6"/>
          <p:cNvSpPr txBox="1"/>
          <p:nvPr/>
        </p:nvSpPr>
        <p:spPr>
          <a:xfrm>
            <a:off x="565335" y="3929969"/>
            <a:ext cx="7632848" cy="2308324"/>
          </a:xfrm>
          <a:prstGeom prst="rect">
            <a:avLst/>
          </a:prstGeom>
          <a:noFill/>
        </p:spPr>
        <p:txBody>
          <a:bodyPr wrap="square" rtlCol="0">
            <a:spAutoFit/>
          </a:bodyPr>
          <a:lstStyle/>
          <a:p>
            <a:r>
              <a:rPr lang="da-DK" sz="1600" dirty="0"/>
              <a:t>I 2004 kom </a:t>
            </a:r>
            <a:r>
              <a:rPr lang="da-DK" sz="1600" dirty="0" smtClean="0"/>
              <a:t>nogle </a:t>
            </a:r>
            <a:r>
              <a:rPr lang="da-DK" sz="1600" dirty="0"/>
              <a:t>billeder frem der viste at englænderne i det sydlige Irak også havde tortureret irakiske fanger. </a:t>
            </a:r>
            <a:endParaRPr lang="da-DK" sz="1600" dirty="0" smtClean="0"/>
          </a:p>
          <a:p>
            <a:r>
              <a:rPr lang="da-DK" sz="1600" dirty="0" smtClean="0"/>
              <a:t>Det </a:t>
            </a:r>
            <a:r>
              <a:rPr lang="da-DK" sz="1600" dirty="0"/>
              <a:t>blev dog snart afsløret at billederne ikke var taget i Irak; på et af dem kunne man nemlig i baggrunden se en bil af et mærke som slet ikke fandtes i Irak. Billedteksterne var altså usande. Derefter havde billederne ikke nogen interesse eller virkning</a:t>
            </a:r>
            <a:r>
              <a:rPr lang="da-DK" sz="1600" dirty="0" smtClean="0"/>
              <a:t>.</a:t>
            </a:r>
          </a:p>
          <a:p>
            <a:r>
              <a:rPr lang="da-DK" sz="2400" b="1" dirty="0" smtClean="0"/>
              <a:t> </a:t>
            </a:r>
            <a:r>
              <a:rPr lang="da-DK" sz="2400" b="1" dirty="0"/>
              <a:t>‘En sætning siger mere end 10 billeder’ kunne man sige.</a:t>
            </a:r>
            <a:r>
              <a:rPr lang="da-DK" sz="1600" dirty="0"/>
              <a:t> </a:t>
            </a:r>
          </a:p>
        </p:txBody>
      </p:sp>
    </p:spTree>
    <p:extLst>
      <p:ext uri="{BB962C8B-B14F-4D97-AF65-F5344CB8AC3E}">
        <p14:creationId xmlns:p14="http://schemas.microsoft.com/office/powerpoint/2010/main" val="6763634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err="1" smtClean="0"/>
              <a:t>Kahneman</a:t>
            </a:r>
            <a:endParaRPr lang="da-DK" dirty="0"/>
          </a:p>
        </p:txBody>
      </p:sp>
      <p:sp>
        <p:nvSpPr>
          <p:cNvPr id="4" name="Pladsholder til sidefod 3"/>
          <p:cNvSpPr>
            <a:spLocks noGrp="1"/>
          </p:cNvSpPr>
          <p:nvPr>
            <p:ph type="ftr" sz="quarter" idx="10"/>
          </p:nvPr>
        </p:nvSpPr>
        <p:spPr/>
        <p:txBody>
          <a:bodyPr/>
          <a:lstStyle/>
          <a:p>
            <a:pPr>
              <a:defRPr/>
            </a:pPr>
            <a:r>
              <a:rPr lang="pt-BR" smtClean="0"/>
              <a:t>A A R H U S   U N I V E R S I T E T            Institut for  Kommunikation og Kultur</a:t>
            </a:r>
            <a:endParaRPr lang="da-DK" dirty="0"/>
          </a:p>
        </p:txBody>
      </p:sp>
      <p:pic>
        <p:nvPicPr>
          <p:cNvPr id="6553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95536" y="1484784"/>
            <a:ext cx="8162047" cy="1658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924944"/>
            <a:ext cx="2448272" cy="3186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boks 4"/>
          <p:cNvSpPr txBox="1"/>
          <p:nvPr/>
        </p:nvSpPr>
        <p:spPr>
          <a:xfrm>
            <a:off x="3707904" y="4243352"/>
            <a:ext cx="4752528" cy="1200329"/>
          </a:xfrm>
          <a:prstGeom prst="rect">
            <a:avLst/>
          </a:prstGeom>
          <a:noFill/>
        </p:spPr>
        <p:txBody>
          <a:bodyPr wrap="square" rtlCol="0">
            <a:spAutoFit/>
          </a:bodyPr>
          <a:lstStyle/>
          <a:p>
            <a:r>
              <a:rPr lang="da-DK" sz="7200" b="1" dirty="0">
                <a:cs typeface="ＭＳ Ｐゴシック" charset="-128"/>
              </a:rPr>
              <a:t>17 x 24 </a:t>
            </a:r>
            <a:r>
              <a:rPr lang="da-DK" sz="7200" b="1" dirty="0" smtClean="0">
                <a:cs typeface="ＭＳ Ｐゴシック" charset="-128"/>
              </a:rPr>
              <a:t>=</a:t>
            </a:r>
            <a:endParaRPr lang="da-DK" b="1" dirty="0">
              <a:cs typeface="ＭＳ Ｐゴシック" charset="-128"/>
            </a:endParaRPr>
          </a:p>
        </p:txBody>
      </p:sp>
    </p:spTree>
    <p:extLst>
      <p:ext uri="{BB962C8B-B14F-4D97-AF65-F5344CB8AC3E}">
        <p14:creationId xmlns:p14="http://schemas.microsoft.com/office/powerpoint/2010/main" val="4277312124"/>
      </p:ext>
    </p:extLst>
  </p:cSld>
  <p:clrMapOvr>
    <a:masterClrMapping/>
  </p:clrMapOvr>
  <p:timing>
    <p:tnLst>
      <p:par>
        <p:cTn id="1" dur="indefinite" restart="never" nodeType="tmRoot"/>
      </p:par>
    </p:tnLst>
  </p:timing>
</p:sld>
</file>

<file path=ppt/theme/theme1.xml><?xml version="1.0" encoding="utf-8"?>
<a:theme xmlns:a="http://schemas.openxmlformats.org/drawingml/2006/main" name="AU design">
  <a:themeElements>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U design">
      <a:majorFont>
        <a:latin typeface="Verdana"/>
        <a:ea typeface=""/>
        <a:cs typeface=""/>
      </a:majorFont>
      <a:minorFont>
        <a:latin typeface="Verdana"/>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U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AU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AU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AU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AU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AU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AU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AU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AU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AU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AU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AU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ontort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20921</TotalTime>
  <Words>12189</Words>
  <Application>Microsoft Office PowerPoint</Application>
  <PresentationFormat>Skærmshow (4:3)</PresentationFormat>
  <Paragraphs>921</Paragraphs>
  <Slides>133</Slides>
  <Notes>59</Notes>
  <HiddenSlides>14</HiddenSlides>
  <MMClips>0</MMClips>
  <ScaleCrop>false</ScaleCrop>
  <HeadingPairs>
    <vt:vector size="8" baseType="variant">
      <vt:variant>
        <vt:lpstr>Benyttede skrifttyper</vt:lpstr>
      </vt:variant>
      <vt:variant>
        <vt:i4>6</vt:i4>
      </vt:variant>
      <vt:variant>
        <vt:lpstr>Tema</vt:lpstr>
      </vt:variant>
      <vt:variant>
        <vt:i4>1</vt:i4>
      </vt:variant>
      <vt:variant>
        <vt:lpstr>Integrerede OLE-servere</vt:lpstr>
      </vt:variant>
      <vt:variant>
        <vt:i4>2</vt:i4>
      </vt:variant>
      <vt:variant>
        <vt:lpstr>Diastitler</vt:lpstr>
      </vt:variant>
      <vt:variant>
        <vt:i4>133</vt:i4>
      </vt:variant>
    </vt:vector>
  </HeadingPairs>
  <TitlesOfParts>
    <vt:vector size="142" baseType="lpstr">
      <vt:lpstr>Arial</vt:lpstr>
      <vt:lpstr>Futura Medium</vt:lpstr>
      <vt:lpstr>Wingdings</vt:lpstr>
      <vt:lpstr>ＭＳ Ｐゴシック</vt:lpstr>
      <vt:lpstr>Verdana</vt:lpstr>
      <vt:lpstr>Times New Roman</vt:lpstr>
      <vt:lpstr>AU design</vt:lpstr>
      <vt:lpstr>Document</vt:lpstr>
      <vt:lpstr>Tegning</vt:lpstr>
      <vt:lpstr>Siger et billede mere end 1000 ord?</vt:lpstr>
      <vt:lpstr> Siger et billede mere end 1000 ord?</vt:lpstr>
      <vt:lpstr>Plan</vt:lpstr>
      <vt:lpstr>Om at tale om tegn</vt:lpstr>
      <vt:lpstr>Teorier om tegn</vt:lpstr>
      <vt:lpstr>S --&gt;  O  --&gt; R</vt:lpstr>
      <vt:lpstr>Pavlovs hund</vt:lpstr>
      <vt:lpstr>S --&gt; r..s --&gt; R  </vt:lpstr>
      <vt:lpstr>Saussures udtryk og indhold</vt:lpstr>
      <vt:lpstr>Saussures forskelle</vt:lpstr>
      <vt:lpstr>Peirce</vt:lpstr>
      <vt:lpstr>Peirces model</vt:lpstr>
      <vt:lpstr>Ikon, indeks, symbol</vt:lpstr>
      <vt:lpstr>Meningsaspekter og komplekse tegn</vt:lpstr>
      <vt:lpstr>Ogden and Richards</vt:lpstr>
      <vt:lpstr>Ogden and Richards</vt:lpstr>
      <vt:lpstr>Ogden and Richards</vt:lpstr>
      <vt:lpstr>Bühlers model (kommunikativ)</vt:lpstr>
      <vt:lpstr>Jakobsons model</vt:lpstr>
      <vt:lpstr>Jakobsons model</vt:lpstr>
      <vt:lpstr>Togebys model</vt:lpstr>
      <vt:lpstr>Propositionelle tegn</vt:lpstr>
      <vt:lpstr>Talehandling</vt:lpstr>
      <vt:lpstr>Definition af begrebet ‘tegn’</vt:lpstr>
      <vt:lpstr>Tegndefinition</vt:lpstr>
      <vt:lpstr>Ikke-naturlige og naturlige tegn</vt:lpstr>
      <vt:lpstr>Ni typer af kommunikative tegn</vt:lpstr>
      <vt:lpstr>Ni typer af tegn</vt:lpstr>
      <vt:lpstr>Elementer i et tegn</vt:lpstr>
      <vt:lpstr>Materiel form og mental tanke</vt:lpstr>
      <vt:lpstr>Tegnmodel</vt:lpstr>
      <vt:lpstr>R/[F =&gt; (s\S)]B </vt:lpstr>
      <vt:lpstr>F betyder S</vt:lpstr>
      <vt:lpstr>Tegn</vt:lpstr>
      <vt:lpstr>Tegnets omfang bærer af betydning eller ytringshandling</vt:lpstr>
      <vt:lpstr>Ét kommunikativt tegn</vt:lpstr>
      <vt:lpstr>Tegns egenskaber</vt:lpstr>
      <vt:lpstr>Kriterielle træk</vt:lpstr>
      <vt:lpstr>IIA. Tegnets form</vt:lpstr>
      <vt:lpstr>Påfaldende (saliente) former</vt:lpstr>
      <vt:lpstr>De forskelle som gør en forskel</vt:lpstr>
      <vt:lpstr>De forskelle som gør en forskel</vt:lpstr>
      <vt:lpstr>Rammen mellem formen og baggrunden</vt:lpstr>
      <vt:lpstr>… om noget andet end sig selv</vt:lpstr>
      <vt:lpstr>IIIB. Intention</vt:lpstr>
      <vt:lpstr>PowerPoint-præsentation</vt:lpstr>
      <vt:lpstr>Runamo - 2</vt:lpstr>
      <vt:lpstr>Grices refleksive intention</vt:lpstr>
      <vt:lpstr> Pegning:  Refleksiv intention = intersubjektivitet</vt:lpstr>
      <vt:lpstr>Ordet samme</vt:lpstr>
      <vt:lpstr>Ordet samme</vt:lpstr>
      <vt:lpstr> Tolkningen er i betragterens øjne</vt:lpstr>
      <vt:lpstr>Sansning og tydning</vt:lpstr>
      <vt:lpstr>Sansning og tydning</vt:lpstr>
      <vt:lpstr>IIIC. Omhed</vt:lpstr>
      <vt:lpstr>1. Omhedsgrundlag:  analogi – situationalitet - konvention</vt:lpstr>
      <vt:lpstr>Tegnensembler</vt:lpstr>
      <vt:lpstr>Analogi som omhedsgrundlag</vt:lpstr>
      <vt:lpstr>Konvention som omhedsgrundlag</vt:lpstr>
      <vt:lpstr>Piktogrammer</vt:lpstr>
      <vt:lpstr>Grader af analogi og ækvivalens</vt:lpstr>
      <vt:lpstr>Situationelt omhedsgrundlag</vt:lpstr>
      <vt:lpstr>Situationalitet som omhedsgrundlag</vt:lpstr>
      <vt:lpstr>2. Meningen med  Jeg har taget epo</vt:lpstr>
      <vt:lpstr>2. Typer af omhed</vt:lpstr>
      <vt:lpstr>Typer af omhed for et sprogligt tegn</vt:lpstr>
      <vt:lpstr>Typer af omhed</vt:lpstr>
      <vt:lpstr>Opfattelse  af et billede</vt:lpstr>
      <vt:lpstr>Opfattelse af matematik</vt:lpstr>
      <vt:lpstr>Interaktionel mening: Kommunikationspositioner</vt:lpstr>
      <vt:lpstr>Typer af kommunikative handlinger</vt:lpstr>
      <vt:lpstr>IIID. Multimodalitet</vt:lpstr>
      <vt:lpstr>Multimodalitet: tegnensembler og blandinger</vt:lpstr>
      <vt:lpstr>Multimodalitet</vt:lpstr>
      <vt:lpstr>Kilder til multimodalitet</vt:lpstr>
      <vt:lpstr>Dobbelt artikulation</vt:lpstr>
      <vt:lpstr>Modaliteter</vt:lpstr>
      <vt:lpstr>Stil som modalitet</vt:lpstr>
      <vt:lpstr>Stil og etos</vt:lpstr>
      <vt:lpstr>Sansning – tydning - tolkning</vt:lpstr>
      <vt:lpstr>Panofsky</vt:lpstr>
      <vt:lpstr>Præikonografdisk, ikonografisk og ikonologisk</vt:lpstr>
      <vt:lpstr>Skriftsnit</vt:lpstr>
      <vt:lpstr>Skriftsnit</vt:lpstr>
      <vt:lpstr>IIIE. Socialitet</vt:lpstr>
      <vt:lpstr>IIIE. Samfundet som et fully interlocking puslespil af tegnhandlinger</vt:lpstr>
      <vt:lpstr>Borgerlig offentlighed</vt:lpstr>
      <vt:lpstr>Tegns oprindelse og historie</vt:lpstr>
      <vt:lpstr>Tomasellos forsøg over jungleloven</vt:lpstr>
      <vt:lpstr>Syndefaldet i forhold til jungleloven</vt:lpstr>
      <vt:lpstr>Tegnenes historie</vt:lpstr>
      <vt:lpstr>73000 år gammelt tegn</vt:lpstr>
      <vt:lpstr>25000 år gamle tegn</vt:lpstr>
      <vt:lpstr>3000 år gamle håndtegn</vt:lpstr>
      <vt:lpstr>Skriftens udvikling</vt:lpstr>
      <vt:lpstr>Siger et billede mere end 1000 ord?</vt:lpstr>
      <vt:lpstr>Siger et billede mere end 1000 ord?</vt:lpstr>
      <vt:lpstr>Engelsk Tortur</vt:lpstr>
      <vt:lpstr>Kahneman</vt:lpstr>
      <vt:lpstr>Intuition og ræsonnement (tydning og tolkning)</vt:lpstr>
      <vt:lpstr>Intuition og forholdet mellem helhed og del</vt:lpstr>
      <vt:lpstr>Forholdet mellem helhed og del</vt:lpstr>
      <vt:lpstr>Prisstigninger i 3. kvartal</vt:lpstr>
      <vt:lpstr>Prisstigninger i 3. kvartal</vt:lpstr>
      <vt:lpstr>Pytagoras</vt:lpstr>
      <vt:lpstr>Pytagoras 2</vt:lpstr>
      <vt:lpstr>Sandhed, relevans og gennemskuelighed</vt:lpstr>
      <vt:lpstr>Tolkning er at finde relevansen af det som er tydet </vt:lpstr>
      <vt:lpstr>Typer af information</vt:lpstr>
      <vt:lpstr>PowerPoint-præsentation</vt:lpstr>
      <vt:lpstr>Typer af information</vt:lpstr>
      <vt:lpstr>Forudsættelser</vt:lpstr>
      <vt:lpstr>Forudsættelse</vt:lpstr>
      <vt:lpstr>Forudsættelser</vt:lpstr>
      <vt:lpstr>Underforståelse</vt:lpstr>
      <vt:lpstr>Underforståelse</vt:lpstr>
      <vt:lpstr>Underforståelser</vt:lpstr>
      <vt:lpstr>Underforståelser</vt:lpstr>
      <vt:lpstr>Underforståelse</vt:lpstr>
      <vt:lpstr>Underforståelser</vt:lpstr>
      <vt:lpstr>Underforståelser</vt:lpstr>
      <vt:lpstr>Underforståelser</vt:lpstr>
      <vt:lpstr>Underforståelse</vt:lpstr>
      <vt:lpstr>Gæt selv!</vt:lpstr>
      <vt:lpstr>Profeten Muhammed som tegnerne opfattede ham</vt:lpstr>
      <vt:lpstr>Muhammed</vt:lpstr>
      <vt:lpstr>Lars Refn: Muhammed,  7A på Valby skole</vt:lpstr>
      <vt:lpstr>Jens Julius Hansen</vt:lpstr>
      <vt:lpstr>Charlie Hebdo</vt:lpstr>
      <vt:lpstr>Multimodal syntaks</vt:lpstr>
      <vt:lpstr>Caravaggio</vt:lpstr>
      <vt:lpstr>Caravaggio 2</vt:lpstr>
      <vt:lpstr>Litteraturliste</vt:lpstr>
    </vt:vector>
  </TitlesOfParts>
  <Company>Aarhus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Tekstkomposition</dc:title>
  <dc:creator>Ole Togeby</dc:creator>
  <cp:lastModifiedBy>Ole Togeby</cp:lastModifiedBy>
  <cp:revision>264</cp:revision>
  <cp:lastPrinted>2018-09-20T15:03:17Z</cp:lastPrinted>
  <dcterms:created xsi:type="dcterms:W3CDTF">2005-09-07T13:38:28Z</dcterms:created>
  <dcterms:modified xsi:type="dcterms:W3CDTF">2018-09-25T08:32:44Z</dcterms:modified>
</cp:coreProperties>
</file>