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50" r:id="rId1"/>
  </p:sldMasterIdLst>
  <p:notesMasterIdLst>
    <p:notesMasterId r:id="rId83"/>
  </p:notesMasterIdLst>
  <p:handoutMasterIdLst>
    <p:handoutMasterId r:id="rId84"/>
  </p:handoutMasterIdLst>
  <p:sldIdLst>
    <p:sldId id="256" r:id="rId2"/>
    <p:sldId id="732" r:id="rId3"/>
    <p:sldId id="748" r:id="rId4"/>
    <p:sldId id="703" r:id="rId5"/>
    <p:sldId id="723" r:id="rId6"/>
    <p:sldId id="651" r:id="rId7"/>
    <p:sldId id="738" r:id="rId8"/>
    <p:sldId id="652" r:id="rId9"/>
    <p:sldId id="653" r:id="rId10"/>
    <p:sldId id="654" r:id="rId11"/>
    <p:sldId id="655" r:id="rId12"/>
    <p:sldId id="726" r:id="rId13"/>
    <p:sldId id="704" r:id="rId14"/>
    <p:sldId id="705" r:id="rId15"/>
    <p:sldId id="706" r:id="rId16"/>
    <p:sldId id="707" r:id="rId17"/>
    <p:sldId id="725" r:id="rId18"/>
    <p:sldId id="657" r:id="rId19"/>
    <p:sldId id="663" r:id="rId20"/>
    <p:sldId id="664" r:id="rId21"/>
    <p:sldId id="665" r:id="rId22"/>
    <p:sldId id="666" r:id="rId23"/>
    <p:sldId id="667" r:id="rId24"/>
    <p:sldId id="668" r:id="rId25"/>
    <p:sldId id="669" r:id="rId26"/>
    <p:sldId id="670" r:id="rId27"/>
    <p:sldId id="671" r:id="rId28"/>
    <p:sldId id="672" r:id="rId29"/>
    <p:sldId id="673" r:id="rId30"/>
    <p:sldId id="674" r:id="rId31"/>
    <p:sldId id="675" r:id="rId32"/>
    <p:sldId id="727" r:id="rId33"/>
    <p:sldId id="728" r:id="rId34"/>
    <p:sldId id="729" r:id="rId35"/>
    <p:sldId id="733" r:id="rId36"/>
    <p:sldId id="659" r:id="rId37"/>
    <p:sldId id="717" r:id="rId38"/>
    <p:sldId id="722" r:id="rId39"/>
    <p:sldId id="710" r:id="rId40"/>
    <p:sldId id="711" r:id="rId41"/>
    <p:sldId id="712" r:id="rId42"/>
    <p:sldId id="713" r:id="rId43"/>
    <p:sldId id="714" r:id="rId44"/>
    <p:sldId id="715" r:id="rId45"/>
    <p:sldId id="716" r:id="rId46"/>
    <p:sldId id="735" r:id="rId47"/>
    <p:sldId id="736" r:id="rId48"/>
    <p:sldId id="660" r:id="rId49"/>
    <p:sldId id="661" r:id="rId50"/>
    <p:sldId id="676" r:id="rId51"/>
    <p:sldId id="680" r:id="rId52"/>
    <p:sldId id="629" r:id="rId53"/>
    <p:sldId id="631" r:id="rId54"/>
    <p:sldId id="632" r:id="rId55"/>
    <p:sldId id="630" r:id="rId56"/>
    <p:sldId id="633" r:id="rId57"/>
    <p:sldId id="634" r:id="rId58"/>
    <p:sldId id="635" r:id="rId59"/>
    <p:sldId id="636" r:id="rId60"/>
    <p:sldId id="685" r:id="rId61"/>
    <p:sldId id="686" r:id="rId62"/>
    <p:sldId id="696" r:id="rId63"/>
    <p:sldId id="697" r:id="rId64"/>
    <p:sldId id="698" r:id="rId65"/>
    <p:sldId id="699" r:id="rId66"/>
    <p:sldId id="700" r:id="rId67"/>
    <p:sldId id="701" r:id="rId68"/>
    <p:sldId id="688" r:id="rId69"/>
    <p:sldId id="689" r:id="rId70"/>
    <p:sldId id="690" r:id="rId71"/>
    <p:sldId id="692" r:id="rId72"/>
    <p:sldId id="693" r:id="rId73"/>
    <p:sldId id="694" r:id="rId74"/>
    <p:sldId id="745" r:id="rId75"/>
    <p:sldId id="749" r:id="rId76"/>
    <p:sldId id="750" r:id="rId77"/>
    <p:sldId id="751" r:id="rId78"/>
    <p:sldId id="747" r:id="rId79"/>
    <p:sldId id="734" r:id="rId80"/>
    <p:sldId id="737" r:id="rId81"/>
    <p:sldId id="598" r:id="rId82"/>
  </p:sldIdLst>
  <p:sldSz cx="9144000" cy="6858000" type="screen4x3"/>
  <p:notesSz cx="6865938" cy="9996488"/>
  <p:embeddedFontLst>
    <p:embeddedFont>
      <p:font typeface="Verdana" panose="020B0604030504040204" pitchFamily="34" charset="0"/>
      <p:regular r:id="rId85"/>
      <p:bold r:id="rId86"/>
      <p:italic r:id="rId87"/>
      <p:boldItalic r:id="rId88"/>
    </p:embeddedFont>
    <p:embeddedFont>
      <p:font typeface="Lucida Sans Unicode" panose="020B0602030504020204" pitchFamily="34" charset="0"/>
      <p:regular r:id="rId89"/>
    </p:embeddedFont>
    <p:embeddedFont>
      <p:font typeface="ＭＳ Ｐゴシック" panose="020B0600070205080204" pitchFamily="34" charset="-128"/>
      <p:regular r:id="rId90"/>
    </p:embeddedFont>
  </p:embeddedFontLst>
  <p:defaultTextStyle>
    <a:defPPr>
      <a:defRPr lang="da-DK"/>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5382" autoAdjust="0"/>
  </p:normalViewPr>
  <p:slideViewPr>
    <p:cSldViewPr>
      <p:cViewPr varScale="1">
        <p:scale>
          <a:sx n="66" d="100"/>
          <a:sy n="66" d="100"/>
        </p:scale>
        <p:origin x="-2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72" y="6000"/>
      </p:cViewPr>
      <p:guideLst>
        <p:guide orient="horz" pos="3147"/>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1.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4.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2.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1" y="1"/>
            <a:ext cx="2974287" cy="500143"/>
          </a:xfrm>
          <a:prstGeom prst="rect">
            <a:avLst/>
          </a:prstGeom>
          <a:noFill/>
          <a:ln w="9525">
            <a:noFill/>
            <a:miter lim="800000"/>
            <a:headEnd/>
            <a:tailEnd/>
          </a:ln>
          <a:effectLst/>
        </p:spPr>
        <p:txBody>
          <a:bodyPr vert="horz" wrap="square" lIns="92606" tIns="46304" rIns="92606" bIns="46304" numCol="1" anchor="t" anchorCtr="0" compatLnSpc="1">
            <a:prstTxWarp prst="textNoShape">
              <a:avLst/>
            </a:prstTxWarp>
          </a:bodyPr>
          <a:lstStyle>
            <a:lvl1pPr>
              <a:defRPr sz="1200"/>
            </a:lvl1pPr>
          </a:lstStyle>
          <a:p>
            <a:pPr>
              <a:defRPr/>
            </a:pPr>
            <a:r>
              <a:rPr lang="da-DK" dirty="0"/>
              <a:t>Ole Togeby: </a:t>
            </a:r>
            <a:r>
              <a:rPr lang="da-DK" dirty="0" smtClean="0"/>
              <a:t>Stiltræk og rettelser 2017</a:t>
            </a:r>
            <a:endParaRPr lang="da-DK" dirty="0"/>
          </a:p>
        </p:txBody>
      </p:sp>
      <p:sp>
        <p:nvSpPr>
          <p:cNvPr id="40963" name="Rectangle 3"/>
          <p:cNvSpPr>
            <a:spLocks noGrp="1" noChangeArrowheads="1"/>
          </p:cNvSpPr>
          <p:nvPr>
            <p:ph type="dt" sz="quarter" idx="1"/>
          </p:nvPr>
        </p:nvSpPr>
        <p:spPr bwMode="auto">
          <a:xfrm>
            <a:off x="3890064" y="1"/>
            <a:ext cx="2974287" cy="500143"/>
          </a:xfrm>
          <a:prstGeom prst="rect">
            <a:avLst/>
          </a:prstGeom>
          <a:noFill/>
          <a:ln w="9525">
            <a:noFill/>
            <a:miter lim="800000"/>
            <a:headEnd/>
            <a:tailEnd/>
          </a:ln>
          <a:effectLst/>
        </p:spPr>
        <p:txBody>
          <a:bodyPr vert="horz" wrap="square" lIns="92606" tIns="46304" rIns="92606" bIns="46304" numCol="1" anchor="t" anchorCtr="0" compatLnSpc="1">
            <a:prstTxWarp prst="textNoShape">
              <a:avLst/>
            </a:prstTxWarp>
          </a:bodyPr>
          <a:lstStyle>
            <a:lvl1pPr algn="r">
              <a:defRPr sz="1200"/>
            </a:lvl1pPr>
          </a:lstStyle>
          <a:p>
            <a:pPr>
              <a:defRPr/>
            </a:pPr>
            <a:fld id="{FBFCB121-71E1-4112-B9EB-11FF27F8054C}" type="datetime1">
              <a:rPr lang="da-DK"/>
              <a:pPr>
                <a:defRPr/>
              </a:pPr>
              <a:t>04-02-2018</a:t>
            </a:fld>
            <a:endParaRPr lang="da-DK"/>
          </a:p>
        </p:txBody>
      </p:sp>
      <p:sp>
        <p:nvSpPr>
          <p:cNvPr id="40964" name="Rectangle 4"/>
          <p:cNvSpPr>
            <a:spLocks noGrp="1" noChangeArrowheads="1"/>
          </p:cNvSpPr>
          <p:nvPr>
            <p:ph type="ftr" sz="quarter" idx="2"/>
          </p:nvPr>
        </p:nvSpPr>
        <p:spPr bwMode="auto">
          <a:xfrm>
            <a:off x="2" y="9494759"/>
            <a:ext cx="3434556" cy="217523"/>
          </a:xfrm>
          <a:prstGeom prst="rect">
            <a:avLst/>
          </a:prstGeom>
          <a:noFill/>
          <a:ln w="9525">
            <a:noFill/>
            <a:miter lim="800000"/>
            <a:headEnd/>
            <a:tailEnd/>
          </a:ln>
          <a:effectLst/>
        </p:spPr>
        <p:txBody>
          <a:bodyPr vert="horz" wrap="square" lIns="92606" tIns="46304" rIns="92606" bIns="46304" numCol="1" anchor="b" anchorCtr="0" compatLnSpc="1">
            <a:prstTxWarp prst="textNoShape">
              <a:avLst/>
            </a:prstTxWarp>
          </a:bodyPr>
          <a:lstStyle>
            <a:lvl1pPr>
              <a:defRPr sz="1200"/>
            </a:lvl1pPr>
          </a:lstStyle>
          <a:p>
            <a:pPr>
              <a:defRPr/>
            </a:pPr>
            <a:endParaRPr lang="da-DK" dirty="0"/>
          </a:p>
        </p:txBody>
      </p:sp>
      <p:sp>
        <p:nvSpPr>
          <p:cNvPr id="40965" name="Rectangle 5"/>
          <p:cNvSpPr>
            <a:spLocks noGrp="1" noChangeArrowheads="1"/>
          </p:cNvSpPr>
          <p:nvPr>
            <p:ph type="sldNum" sz="quarter" idx="3"/>
          </p:nvPr>
        </p:nvSpPr>
        <p:spPr bwMode="auto">
          <a:xfrm>
            <a:off x="3890064" y="9494759"/>
            <a:ext cx="2974287" cy="500143"/>
          </a:xfrm>
          <a:prstGeom prst="rect">
            <a:avLst/>
          </a:prstGeom>
          <a:noFill/>
          <a:ln w="9525">
            <a:noFill/>
            <a:miter lim="800000"/>
            <a:headEnd/>
            <a:tailEnd/>
          </a:ln>
          <a:effectLst/>
        </p:spPr>
        <p:txBody>
          <a:bodyPr vert="horz" wrap="square" lIns="92606" tIns="46304" rIns="92606" bIns="46304" numCol="1" anchor="b" anchorCtr="0" compatLnSpc="1">
            <a:prstTxWarp prst="textNoShape">
              <a:avLst/>
            </a:prstTxWarp>
          </a:bodyPr>
          <a:lstStyle>
            <a:lvl1pPr algn="r">
              <a:defRPr sz="1200"/>
            </a:lvl1pPr>
          </a:lstStyle>
          <a:p>
            <a:pPr>
              <a:defRPr/>
            </a:pPr>
            <a:fld id="{90D329A7-F5D5-4956-B131-9F9423EE94DF}" type="slidenum">
              <a:rPr lang="da-DK"/>
              <a:pPr>
                <a:defRPr/>
              </a:pPr>
              <a:t>‹nr.›</a:t>
            </a:fld>
            <a:endParaRPr lang="da-DK"/>
          </a:p>
        </p:txBody>
      </p:sp>
    </p:spTree>
    <p:extLst>
      <p:ext uri="{BB962C8B-B14F-4D97-AF65-F5344CB8AC3E}">
        <p14:creationId xmlns:p14="http://schemas.microsoft.com/office/powerpoint/2010/main" val="28920028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1"/>
            <a:ext cx="2974287" cy="500143"/>
          </a:xfrm>
          <a:prstGeom prst="rect">
            <a:avLst/>
          </a:prstGeom>
          <a:noFill/>
          <a:ln w="9525">
            <a:noFill/>
            <a:miter lim="800000"/>
            <a:headEnd/>
            <a:tailEnd/>
          </a:ln>
          <a:effectLst/>
        </p:spPr>
        <p:txBody>
          <a:bodyPr vert="horz" wrap="square" lIns="92606" tIns="46304" rIns="92606" bIns="46304" numCol="1" anchor="t" anchorCtr="0" compatLnSpc="1">
            <a:prstTxWarp prst="textNoShape">
              <a:avLst/>
            </a:prstTxWarp>
          </a:bodyPr>
          <a:lstStyle>
            <a:lvl1pPr>
              <a:defRPr sz="1200">
                <a:ea typeface="+mn-ea"/>
              </a:defRPr>
            </a:lvl1pPr>
          </a:lstStyle>
          <a:p>
            <a:pPr>
              <a:defRPr/>
            </a:pPr>
            <a:r>
              <a:rPr lang="da-DK"/>
              <a:t>Ole Togeby</a:t>
            </a:r>
            <a:endParaRPr lang="da-DK" dirty="0"/>
          </a:p>
        </p:txBody>
      </p:sp>
      <p:sp>
        <p:nvSpPr>
          <p:cNvPr id="20483" name="Rectangle 3"/>
          <p:cNvSpPr>
            <a:spLocks noGrp="1" noChangeArrowheads="1"/>
          </p:cNvSpPr>
          <p:nvPr>
            <p:ph type="dt" idx="1"/>
          </p:nvPr>
        </p:nvSpPr>
        <p:spPr bwMode="auto">
          <a:xfrm>
            <a:off x="3890064" y="1"/>
            <a:ext cx="2974287" cy="500143"/>
          </a:xfrm>
          <a:prstGeom prst="rect">
            <a:avLst/>
          </a:prstGeom>
          <a:noFill/>
          <a:ln w="9525">
            <a:noFill/>
            <a:miter lim="800000"/>
            <a:headEnd/>
            <a:tailEnd/>
          </a:ln>
          <a:effectLst/>
        </p:spPr>
        <p:txBody>
          <a:bodyPr vert="horz" wrap="square" lIns="92606" tIns="46304" rIns="92606" bIns="46304" numCol="1" anchor="t" anchorCtr="0" compatLnSpc="1">
            <a:prstTxWarp prst="textNoShape">
              <a:avLst/>
            </a:prstTxWarp>
          </a:bodyPr>
          <a:lstStyle>
            <a:lvl1pPr algn="r">
              <a:defRPr sz="1200"/>
            </a:lvl1pPr>
          </a:lstStyle>
          <a:p>
            <a:pPr>
              <a:defRPr/>
            </a:pPr>
            <a:fld id="{B49E9CBA-034A-4C26-88F3-A0C3892C3D24}" type="datetime1">
              <a:rPr lang="da-DK"/>
              <a:pPr>
                <a:defRPr/>
              </a:pPr>
              <a:t>04-02-2018</a:t>
            </a:fld>
            <a:endParaRPr lang="da-DK"/>
          </a:p>
        </p:txBody>
      </p:sp>
      <p:sp>
        <p:nvSpPr>
          <p:cNvPr id="50180" name="Rectangle 4"/>
          <p:cNvSpPr>
            <a:spLocks noGrp="1" noRot="1" noChangeAspect="1" noChangeArrowheads="1" noTextEdit="1"/>
          </p:cNvSpPr>
          <p:nvPr>
            <p:ph type="sldImg" idx="2"/>
          </p:nvPr>
        </p:nvSpPr>
        <p:spPr bwMode="auto">
          <a:xfrm>
            <a:off x="931863" y="747713"/>
            <a:ext cx="5002212" cy="3751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5642" y="4747380"/>
            <a:ext cx="5494655" cy="4499689"/>
          </a:xfrm>
          <a:prstGeom prst="rect">
            <a:avLst/>
          </a:prstGeom>
          <a:noFill/>
          <a:ln w="9525">
            <a:noFill/>
            <a:miter lim="800000"/>
            <a:headEnd/>
            <a:tailEnd/>
          </a:ln>
          <a:effectLst/>
        </p:spPr>
        <p:txBody>
          <a:bodyPr vert="horz" wrap="square" lIns="92606" tIns="46304" rIns="92606" bIns="46304"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20486" name="Rectangle 6"/>
          <p:cNvSpPr>
            <a:spLocks noGrp="1" noChangeArrowheads="1"/>
          </p:cNvSpPr>
          <p:nvPr>
            <p:ph type="ftr" sz="quarter" idx="4"/>
          </p:nvPr>
        </p:nvSpPr>
        <p:spPr bwMode="auto">
          <a:xfrm>
            <a:off x="1" y="9494759"/>
            <a:ext cx="2974287" cy="500143"/>
          </a:xfrm>
          <a:prstGeom prst="rect">
            <a:avLst/>
          </a:prstGeom>
          <a:noFill/>
          <a:ln w="9525">
            <a:noFill/>
            <a:miter lim="800000"/>
            <a:headEnd/>
            <a:tailEnd/>
          </a:ln>
          <a:effectLst/>
        </p:spPr>
        <p:txBody>
          <a:bodyPr vert="horz" wrap="square" lIns="92606" tIns="46304" rIns="92606" bIns="46304" numCol="1" anchor="b" anchorCtr="0" compatLnSpc="1">
            <a:prstTxWarp prst="textNoShape">
              <a:avLst/>
            </a:prstTxWarp>
          </a:bodyPr>
          <a:lstStyle>
            <a:lvl1pPr>
              <a:defRPr sz="1200">
                <a:ea typeface="+mn-ea"/>
              </a:defRPr>
            </a:lvl1pPr>
          </a:lstStyle>
          <a:p>
            <a:pPr>
              <a:defRPr/>
            </a:pPr>
            <a:r>
              <a:rPr lang="da-DK" smtClean="0"/>
              <a:t>Genrer og diskurser 2011</a:t>
            </a:r>
            <a:endParaRPr lang="da-DK" dirty="0"/>
          </a:p>
        </p:txBody>
      </p:sp>
      <p:sp>
        <p:nvSpPr>
          <p:cNvPr id="20487" name="Rectangle 7"/>
          <p:cNvSpPr>
            <a:spLocks noGrp="1" noChangeArrowheads="1"/>
          </p:cNvSpPr>
          <p:nvPr>
            <p:ph type="sldNum" sz="quarter" idx="5"/>
          </p:nvPr>
        </p:nvSpPr>
        <p:spPr bwMode="auto">
          <a:xfrm>
            <a:off x="3890064" y="9494759"/>
            <a:ext cx="2974287" cy="500143"/>
          </a:xfrm>
          <a:prstGeom prst="rect">
            <a:avLst/>
          </a:prstGeom>
          <a:noFill/>
          <a:ln w="9525">
            <a:noFill/>
            <a:miter lim="800000"/>
            <a:headEnd/>
            <a:tailEnd/>
          </a:ln>
          <a:effectLst/>
        </p:spPr>
        <p:txBody>
          <a:bodyPr vert="horz" wrap="square" lIns="92606" tIns="46304" rIns="92606" bIns="46304" numCol="1" anchor="b" anchorCtr="0" compatLnSpc="1">
            <a:prstTxWarp prst="textNoShape">
              <a:avLst/>
            </a:prstTxWarp>
          </a:bodyPr>
          <a:lstStyle>
            <a:lvl1pPr algn="r">
              <a:defRPr sz="1200"/>
            </a:lvl1pPr>
          </a:lstStyle>
          <a:p>
            <a:pPr>
              <a:defRPr/>
            </a:pPr>
            <a:fld id="{363E1219-7CC9-4CB7-B33A-2ADC8C1A4B48}" type="slidenum">
              <a:rPr lang="da-DK"/>
              <a:pPr>
                <a:defRPr/>
              </a:pPr>
              <a:t>‹nr.›</a:t>
            </a:fld>
            <a:endParaRPr lang="da-DK"/>
          </a:p>
        </p:txBody>
      </p:sp>
    </p:spTree>
    <p:extLst>
      <p:ext uri="{BB962C8B-B14F-4D97-AF65-F5344CB8AC3E}">
        <p14:creationId xmlns:p14="http://schemas.microsoft.com/office/powerpoint/2010/main" val="181663737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0578" indent="-284838" eaLnBrk="0" hangingPunct="0">
              <a:defRPr>
                <a:solidFill>
                  <a:schemeClr val="tx1"/>
                </a:solidFill>
                <a:latin typeface="Arial" charset="0"/>
                <a:ea typeface="ＭＳ Ｐゴシック" charset="-128"/>
              </a:defRPr>
            </a:lvl2pPr>
            <a:lvl3pPr marL="1139351" indent="-227870" eaLnBrk="0" hangingPunct="0">
              <a:defRPr>
                <a:solidFill>
                  <a:schemeClr val="tx1"/>
                </a:solidFill>
                <a:latin typeface="Arial" charset="0"/>
                <a:ea typeface="ＭＳ Ｐゴシック" charset="-128"/>
              </a:defRPr>
            </a:lvl3pPr>
            <a:lvl4pPr marL="1595091" indent="-227870" eaLnBrk="0" hangingPunct="0">
              <a:defRPr>
                <a:solidFill>
                  <a:schemeClr val="tx1"/>
                </a:solidFill>
                <a:latin typeface="Arial" charset="0"/>
                <a:ea typeface="ＭＳ Ｐゴシック" charset="-128"/>
              </a:defRPr>
            </a:lvl4pPr>
            <a:lvl5pPr marL="2050831" indent="-227870" eaLnBrk="0" hangingPunct="0">
              <a:defRPr>
                <a:solidFill>
                  <a:schemeClr val="tx1"/>
                </a:solidFill>
                <a:latin typeface="Arial" charset="0"/>
                <a:ea typeface="ＭＳ Ｐゴシック" charset="-128"/>
              </a:defRPr>
            </a:lvl5pPr>
            <a:lvl6pPr marL="2506572" indent="-227870" eaLnBrk="0" fontAlgn="base" hangingPunct="0">
              <a:spcBef>
                <a:spcPct val="0"/>
              </a:spcBef>
              <a:spcAft>
                <a:spcPct val="0"/>
              </a:spcAft>
              <a:defRPr>
                <a:solidFill>
                  <a:schemeClr val="tx1"/>
                </a:solidFill>
                <a:latin typeface="Arial" charset="0"/>
                <a:ea typeface="ＭＳ Ｐゴシック" charset="-128"/>
              </a:defRPr>
            </a:lvl6pPr>
            <a:lvl7pPr marL="2962312" indent="-227870" eaLnBrk="0" fontAlgn="base" hangingPunct="0">
              <a:spcBef>
                <a:spcPct val="0"/>
              </a:spcBef>
              <a:spcAft>
                <a:spcPct val="0"/>
              </a:spcAft>
              <a:defRPr>
                <a:solidFill>
                  <a:schemeClr val="tx1"/>
                </a:solidFill>
                <a:latin typeface="Arial" charset="0"/>
                <a:ea typeface="ＭＳ Ｐゴシック" charset="-128"/>
              </a:defRPr>
            </a:lvl7pPr>
            <a:lvl8pPr marL="3418052" indent="-227870" eaLnBrk="0" fontAlgn="base" hangingPunct="0">
              <a:spcBef>
                <a:spcPct val="0"/>
              </a:spcBef>
              <a:spcAft>
                <a:spcPct val="0"/>
              </a:spcAft>
              <a:defRPr>
                <a:solidFill>
                  <a:schemeClr val="tx1"/>
                </a:solidFill>
                <a:latin typeface="Arial" charset="0"/>
                <a:ea typeface="ＭＳ Ｐゴシック" charset="-128"/>
              </a:defRPr>
            </a:lvl8pPr>
            <a:lvl9pPr marL="3873793" indent="-22787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512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0578" indent="-284838" eaLnBrk="0" hangingPunct="0">
              <a:defRPr>
                <a:solidFill>
                  <a:schemeClr val="tx1"/>
                </a:solidFill>
                <a:latin typeface="Arial" charset="0"/>
                <a:ea typeface="ＭＳ Ｐゴシック" charset="-128"/>
              </a:defRPr>
            </a:lvl2pPr>
            <a:lvl3pPr marL="1139351" indent="-227870" eaLnBrk="0" hangingPunct="0">
              <a:defRPr>
                <a:solidFill>
                  <a:schemeClr val="tx1"/>
                </a:solidFill>
                <a:latin typeface="Arial" charset="0"/>
                <a:ea typeface="ＭＳ Ｐゴシック" charset="-128"/>
              </a:defRPr>
            </a:lvl3pPr>
            <a:lvl4pPr marL="1595091" indent="-227870" eaLnBrk="0" hangingPunct="0">
              <a:defRPr>
                <a:solidFill>
                  <a:schemeClr val="tx1"/>
                </a:solidFill>
                <a:latin typeface="Arial" charset="0"/>
                <a:ea typeface="ＭＳ Ｐゴシック" charset="-128"/>
              </a:defRPr>
            </a:lvl4pPr>
            <a:lvl5pPr marL="2050831" indent="-227870" eaLnBrk="0" hangingPunct="0">
              <a:defRPr>
                <a:solidFill>
                  <a:schemeClr val="tx1"/>
                </a:solidFill>
                <a:latin typeface="Arial" charset="0"/>
                <a:ea typeface="ＭＳ Ｐゴシック" charset="-128"/>
              </a:defRPr>
            </a:lvl5pPr>
            <a:lvl6pPr marL="2506572" indent="-227870" eaLnBrk="0" fontAlgn="base" hangingPunct="0">
              <a:spcBef>
                <a:spcPct val="0"/>
              </a:spcBef>
              <a:spcAft>
                <a:spcPct val="0"/>
              </a:spcAft>
              <a:defRPr>
                <a:solidFill>
                  <a:schemeClr val="tx1"/>
                </a:solidFill>
                <a:latin typeface="Arial" charset="0"/>
                <a:ea typeface="ＭＳ Ｐゴシック" charset="-128"/>
              </a:defRPr>
            </a:lvl6pPr>
            <a:lvl7pPr marL="2962312" indent="-227870" eaLnBrk="0" fontAlgn="base" hangingPunct="0">
              <a:spcBef>
                <a:spcPct val="0"/>
              </a:spcBef>
              <a:spcAft>
                <a:spcPct val="0"/>
              </a:spcAft>
              <a:defRPr>
                <a:solidFill>
                  <a:schemeClr val="tx1"/>
                </a:solidFill>
                <a:latin typeface="Arial" charset="0"/>
                <a:ea typeface="ＭＳ Ｐゴシック" charset="-128"/>
              </a:defRPr>
            </a:lvl7pPr>
            <a:lvl8pPr marL="3418052" indent="-227870" eaLnBrk="0" fontAlgn="base" hangingPunct="0">
              <a:spcBef>
                <a:spcPct val="0"/>
              </a:spcBef>
              <a:spcAft>
                <a:spcPct val="0"/>
              </a:spcAft>
              <a:defRPr>
                <a:solidFill>
                  <a:schemeClr val="tx1"/>
                </a:solidFill>
                <a:latin typeface="Arial" charset="0"/>
                <a:ea typeface="ＭＳ Ｐゴシック" charset="-128"/>
              </a:defRPr>
            </a:lvl8pPr>
            <a:lvl9pPr marL="3873793" indent="-22787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698D5BC-9BAA-43BD-AD61-6F36905D2656}" type="datetime1">
              <a:rPr lang="da-DK" smtClean="0"/>
              <a:pPr eaLnBrk="1" hangingPunct="1"/>
              <a:t>04-02-2018</a:t>
            </a:fld>
            <a:endParaRPr lang="da-DK" smtClean="0"/>
          </a:p>
        </p:txBody>
      </p:sp>
      <p:sp>
        <p:nvSpPr>
          <p:cNvPr id="512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0578" indent="-284838" eaLnBrk="0" hangingPunct="0">
              <a:defRPr>
                <a:solidFill>
                  <a:schemeClr val="tx1"/>
                </a:solidFill>
                <a:latin typeface="Arial" charset="0"/>
                <a:ea typeface="ＭＳ Ｐゴシック" charset="-128"/>
              </a:defRPr>
            </a:lvl2pPr>
            <a:lvl3pPr marL="1139351" indent="-227870" eaLnBrk="0" hangingPunct="0">
              <a:defRPr>
                <a:solidFill>
                  <a:schemeClr val="tx1"/>
                </a:solidFill>
                <a:latin typeface="Arial" charset="0"/>
                <a:ea typeface="ＭＳ Ｐゴシック" charset="-128"/>
              </a:defRPr>
            </a:lvl3pPr>
            <a:lvl4pPr marL="1595091" indent="-227870" eaLnBrk="0" hangingPunct="0">
              <a:defRPr>
                <a:solidFill>
                  <a:schemeClr val="tx1"/>
                </a:solidFill>
                <a:latin typeface="Arial" charset="0"/>
                <a:ea typeface="ＭＳ Ｐゴシック" charset="-128"/>
              </a:defRPr>
            </a:lvl4pPr>
            <a:lvl5pPr marL="2050831" indent="-227870" eaLnBrk="0" hangingPunct="0">
              <a:defRPr>
                <a:solidFill>
                  <a:schemeClr val="tx1"/>
                </a:solidFill>
                <a:latin typeface="Arial" charset="0"/>
                <a:ea typeface="ＭＳ Ｐゴシック" charset="-128"/>
              </a:defRPr>
            </a:lvl5pPr>
            <a:lvl6pPr marL="2506572" indent="-227870" eaLnBrk="0" fontAlgn="base" hangingPunct="0">
              <a:spcBef>
                <a:spcPct val="0"/>
              </a:spcBef>
              <a:spcAft>
                <a:spcPct val="0"/>
              </a:spcAft>
              <a:defRPr>
                <a:solidFill>
                  <a:schemeClr val="tx1"/>
                </a:solidFill>
                <a:latin typeface="Arial" charset="0"/>
                <a:ea typeface="ＭＳ Ｐゴシック" charset="-128"/>
              </a:defRPr>
            </a:lvl6pPr>
            <a:lvl7pPr marL="2962312" indent="-227870" eaLnBrk="0" fontAlgn="base" hangingPunct="0">
              <a:spcBef>
                <a:spcPct val="0"/>
              </a:spcBef>
              <a:spcAft>
                <a:spcPct val="0"/>
              </a:spcAft>
              <a:defRPr>
                <a:solidFill>
                  <a:schemeClr val="tx1"/>
                </a:solidFill>
                <a:latin typeface="Arial" charset="0"/>
                <a:ea typeface="ＭＳ Ｐゴシック" charset="-128"/>
              </a:defRPr>
            </a:lvl7pPr>
            <a:lvl8pPr marL="3418052" indent="-227870" eaLnBrk="0" fontAlgn="base" hangingPunct="0">
              <a:spcBef>
                <a:spcPct val="0"/>
              </a:spcBef>
              <a:spcAft>
                <a:spcPct val="0"/>
              </a:spcAft>
              <a:defRPr>
                <a:solidFill>
                  <a:schemeClr val="tx1"/>
                </a:solidFill>
                <a:latin typeface="Arial" charset="0"/>
                <a:ea typeface="ＭＳ Ｐゴシック" charset="-128"/>
              </a:defRPr>
            </a:lvl8pPr>
            <a:lvl9pPr marL="3873793" indent="-22787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Genrer og diskurser 2011</a:t>
            </a:r>
          </a:p>
        </p:txBody>
      </p:sp>
      <p:sp>
        <p:nvSpPr>
          <p:cNvPr id="512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0578" indent="-284838" eaLnBrk="0" hangingPunct="0">
              <a:defRPr>
                <a:solidFill>
                  <a:schemeClr val="tx1"/>
                </a:solidFill>
                <a:latin typeface="Arial" charset="0"/>
                <a:ea typeface="ＭＳ Ｐゴシック" charset="-128"/>
              </a:defRPr>
            </a:lvl2pPr>
            <a:lvl3pPr marL="1139351" indent="-227870" eaLnBrk="0" hangingPunct="0">
              <a:defRPr>
                <a:solidFill>
                  <a:schemeClr val="tx1"/>
                </a:solidFill>
                <a:latin typeface="Arial" charset="0"/>
                <a:ea typeface="ＭＳ Ｐゴシック" charset="-128"/>
              </a:defRPr>
            </a:lvl3pPr>
            <a:lvl4pPr marL="1595091" indent="-227870" eaLnBrk="0" hangingPunct="0">
              <a:defRPr>
                <a:solidFill>
                  <a:schemeClr val="tx1"/>
                </a:solidFill>
                <a:latin typeface="Arial" charset="0"/>
                <a:ea typeface="ＭＳ Ｐゴシック" charset="-128"/>
              </a:defRPr>
            </a:lvl4pPr>
            <a:lvl5pPr marL="2050831" indent="-227870" eaLnBrk="0" hangingPunct="0">
              <a:defRPr>
                <a:solidFill>
                  <a:schemeClr val="tx1"/>
                </a:solidFill>
                <a:latin typeface="Arial" charset="0"/>
                <a:ea typeface="ＭＳ Ｐゴシック" charset="-128"/>
              </a:defRPr>
            </a:lvl5pPr>
            <a:lvl6pPr marL="2506572" indent="-227870" eaLnBrk="0" fontAlgn="base" hangingPunct="0">
              <a:spcBef>
                <a:spcPct val="0"/>
              </a:spcBef>
              <a:spcAft>
                <a:spcPct val="0"/>
              </a:spcAft>
              <a:defRPr>
                <a:solidFill>
                  <a:schemeClr val="tx1"/>
                </a:solidFill>
                <a:latin typeface="Arial" charset="0"/>
                <a:ea typeface="ＭＳ Ｐゴシック" charset="-128"/>
              </a:defRPr>
            </a:lvl6pPr>
            <a:lvl7pPr marL="2962312" indent="-227870" eaLnBrk="0" fontAlgn="base" hangingPunct="0">
              <a:spcBef>
                <a:spcPct val="0"/>
              </a:spcBef>
              <a:spcAft>
                <a:spcPct val="0"/>
              </a:spcAft>
              <a:defRPr>
                <a:solidFill>
                  <a:schemeClr val="tx1"/>
                </a:solidFill>
                <a:latin typeface="Arial" charset="0"/>
                <a:ea typeface="ＭＳ Ｐゴシック" charset="-128"/>
              </a:defRPr>
            </a:lvl7pPr>
            <a:lvl8pPr marL="3418052" indent="-227870" eaLnBrk="0" fontAlgn="base" hangingPunct="0">
              <a:spcBef>
                <a:spcPct val="0"/>
              </a:spcBef>
              <a:spcAft>
                <a:spcPct val="0"/>
              </a:spcAft>
              <a:defRPr>
                <a:solidFill>
                  <a:schemeClr val="tx1"/>
                </a:solidFill>
                <a:latin typeface="Arial" charset="0"/>
                <a:ea typeface="ＭＳ Ｐゴシック" charset="-128"/>
              </a:defRPr>
            </a:lvl8pPr>
            <a:lvl9pPr marL="3873793" indent="-22787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8C9ED48-CB20-4C62-9D28-0E16E9FE3011}" type="slidenum">
              <a:rPr lang="da-DK" smtClean="0"/>
              <a:pPr eaLnBrk="1" hangingPunct="1"/>
              <a:t>1</a:t>
            </a:fld>
            <a:endParaRPr lang="da-DK" smtClean="0"/>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06499"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67C62848-CB98-44AE-B72D-EAB503C0708A}" type="datetime1">
              <a:rPr lang="da-DK" altLang="da-DK"/>
              <a:pPr eaLnBrk="1" hangingPunct="1"/>
              <a:t>04-02-2018</a:t>
            </a:fld>
            <a:endParaRPr lang="da-DK" altLang="da-DK"/>
          </a:p>
        </p:txBody>
      </p:sp>
      <p:sp>
        <p:nvSpPr>
          <p:cNvPr id="106500"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06501"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3CEE2033-166E-44CD-AFFE-05CE80B3B097}" type="slidenum">
              <a:rPr lang="da-DK" altLang="da-DK"/>
              <a:pPr eaLnBrk="1" hangingPunct="1"/>
              <a:t>18</a:t>
            </a:fld>
            <a:endParaRPr lang="da-DK" altLang="da-DK"/>
          </a:p>
        </p:txBody>
      </p:sp>
      <p:sp>
        <p:nvSpPr>
          <p:cNvPr id="106502" name="Rectangle 2"/>
          <p:cNvSpPr>
            <a:spLocks noGrp="1" noRot="1" noChangeAspect="1" noChangeArrowheads="1" noTextEdit="1"/>
          </p:cNvSpPr>
          <p:nvPr>
            <p:ph type="sldImg"/>
          </p:nvPr>
        </p:nvSpPr>
        <p:spPr>
          <a:ln/>
        </p:spPr>
      </p:sp>
      <p:sp>
        <p:nvSpPr>
          <p:cNvPr id="106503"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Pladsholder til diasbillede 1"/>
          <p:cNvSpPr>
            <a:spLocks noGrp="1" noRot="1" noChangeAspect="1" noTextEdit="1"/>
          </p:cNvSpPr>
          <p:nvPr>
            <p:ph type="sldImg"/>
          </p:nvPr>
        </p:nvSpPr>
        <p:spPr>
          <a:ln/>
        </p:spPr>
      </p:sp>
      <p:sp>
        <p:nvSpPr>
          <p:cNvPr id="13619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36196"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86" indent="-290302" eaLnBrk="0" hangingPunct="0">
              <a:defRPr>
                <a:solidFill>
                  <a:schemeClr val="tx1"/>
                </a:solidFill>
                <a:latin typeface="Arial" charset="0"/>
                <a:ea typeface="ＭＳ Ｐゴシック" charset="-128"/>
              </a:defRPr>
            </a:lvl2pPr>
            <a:lvl3pPr marL="1161209" indent="-232242" eaLnBrk="0" hangingPunct="0">
              <a:defRPr>
                <a:solidFill>
                  <a:schemeClr val="tx1"/>
                </a:solidFill>
                <a:latin typeface="Arial" charset="0"/>
                <a:ea typeface="ＭＳ Ｐゴシック" charset="-128"/>
              </a:defRPr>
            </a:lvl3pPr>
            <a:lvl4pPr marL="1625693" indent="-232242" eaLnBrk="0" hangingPunct="0">
              <a:defRPr>
                <a:solidFill>
                  <a:schemeClr val="tx1"/>
                </a:solidFill>
                <a:latin typeface="Arial" charset="0"/>
                <a:ea typeface="ＭＳ Ｐゴシック" charset="-128"/>
              </a:defRPr>
            </a:lvl4pPr>
            <a:lvl5pPr marL="2090177" indent="-232242" eaLnBrk="0" hangingPunct="0">
              <a:defRPr>
                <a:solidFill>
                  <a:schemeClr val="tx1"/>
                </a:solidFill>
                <a:latin typeface="Arial" charset="0"/>
                <a:ea typeface="ＭＳ Ｐゴシック" charset="-128"/>
              </a:defRPr>
            </a:lvl5pPr>
            <a:lvl6pPr marL="2554662" indent="-232242" eaLnBrk="0" fontAlgn="base" hangingPunct="0">
              <a:spcBef>
                <a:spcPct val="0"/>
              </a:spcBef>
              <a:spcAft>
                <a:spcPct val="0"/>
              </a:spcAft>
              <a:defRPr>
                <a:solidFill>
                  <a:schemeClr val="tx1"/>
                </a:solidFill>
                <a:latin typeface="Arial" charset="0"/>
                <a:ea typeface="ＭＳ Ｐゴシック" charset="-128"/>
              </a:defRPr>
            </a:lvl6pPr>
            <a:lvl7pPr marL="3019146" indent="-232242" eaLnBrk="0" fontAlgn="base" hangingPunct="0">
              <a:spcBef>
                <a:spcPct val="0"/>
              </a:spcBef>
              <a:spcAft>
                <a:spcPct val="0"/>
              </a:spcAft>
              <a:defRPr>
                <a:solidFill>
                  <a:schemeClr val="tx1"/>
                </a:solidFill>
                <a:latin typeface="Arial" charset="0"/>
                <a:ea typeface="ＭＳ Ｐゴシック" charset="-128"/>
              </a:defRPr>
            </a:lvl7pPr>
            <a:lvl8pPr marL="3483629" indent="-232242" eaLnBrk="0" fontAlgn="base" hangingPunct="0">
              <a:spcBef>
                <a:spcPct val="0"/>
              </a:spcBef>
              <a:spcAft>
                <a:spcPct val="0"/>
              </a:spcAft>
              <a:defRPr>
                <a:solidFill>
                  <a:schemeClr val="tx1"/>
                </a:solidFill>
                <a:latin typeface="Arial" charset="0"/>
                <a:ea typeface="ＭＳ Ｐゴシック" charset="-128"/>
              </a:defRPr>
            </a:lvl8pPr>
            <a:lvl9pPr marL="3948113" indent="-232242"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36197"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86" indent="-290302" eaLnBrk="0" hangingPunct="0">
              <a:defRPr>
                <a:solidFill>
                  <a:schemeClr val="tx1"/>
                </a:solidFill>
                <a:latin typeface="Arial" charset="0"/>
                <a:ea typeface="ＭＳ Ｐゴシック" charset="-128"/>
              </a:defRPr>
            </a:lvl2pPr>
            <a:lvl3pPr marL="1161209" indent="-232242" eaLnBrk="0" hangingPunct="0">
              <a:defRPr>
                <a:solidFill>
                  <a:schemeClr val="tx1"/>
                </a:solidFill>
                <a:latin typeface="Arial" charset="0"/>
                <a:ea typeface="ＭＳ Ｐゴシック" charset="-128"/>
              </a:defRPr>
            </a:lvl3pPr>
            <a:lvl4pPr marL="1625693" indent="-232242" eaLnBrk="0" hangingPunct="0">
              <a:defRPr>
                <a:solidFill>
                  <a:schemeClr val="tx1"/>
                </a:solidFill>
                <a:latin typeface="Arial" charset="0"/>
                <a:ea typeface="ＭＳ Ｐゴシック" charset="-128"/>
              </a:defRPr>
            </a:lvl4pPr>
            <a:lvl5pPr marL="2090177" indent="-232242" eaLnBrk="0" hangingPunct="0">
              <a:defRPr>
                <a:solidFill>
                  <a:schemeClr val="tx1"/>
                </a:solidFill>
                <a:latin typeface="Arial" charset="0"/>
                <a:ea typeface="ＭＳ Ｐゴシック" charset="-128"/>
              </a:defRPr>
            </a:lvl5pPr>
            <a:lvl6pPr marL="2554662" indent="-232242" eaLnBrk="0" fontAlgn="base" hangingPunct="0">
              <a:spcBef>
                <a:spcPct val="0"/>
              </a:spcBef>
              <a:spcAft>
                <a:spcPct val="0"/>
              </a:spcAft>
              <a:defRPr>
                <a:solidFill>
                  <a:schemeClr val="tx1"/>
                </a:solidFill>
                <a:latin typeface="Arial" charset="0"/>
                <a:ea typeface="ＭＳ Ｐゴシック" charset="-128"/>
              </a:defRPr>
            </a:lvl6pPr>
            <a:lvl7pPr marL="3019146" indent="-232242" eaLnBrk="0" fontAlgn="base" hangingPunct="0">
              <a:spcBef>
                <a:spcPct val="0"/>
              </a:spcBef>
              <a:spcAft>
                <a:spcPct val="0"/>
              </a:spcAft>
              <a:defRPr>
                <a:solidFill>
                  <a:schemeClr val="tx1"/>
                </a:solidFill>
                <a:latin typeface="Arial" charset="0"/>
                <a:ea typeface="ＭＳ Ｐゴシック" charset="-128"/>
              </a:defRPr>
            </a:lvl7pPr>
            <a:lvl8pPr marL="3483629" indent="-232242" eaLnBrk="0" fontAlgn="base" hangingPunct="0">
              <a:spcBef>
                <a:spcPct val="0"/>
              </a:spcBef>
              <a:spcAft>
                <a:spcPct val="0"/>
              </a:spcAft>
              <a:defRPr>
                <a:solidFill>
                  <a:schemeClr val="tx1"/>
                </a:solidFill>
                <a:latin typeface="Arial" charset="0"/>
                <a:ea typeface="ＭＳ Ｐゴシック" charset="-128"/>
              </a:defRPr>
            </a:lvl8pPr>
            <a:lvl9pPr marL="3948113" indent="-23224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7B993FC-88BE-4B65-B9A0-713616F8AB90}" type="datetime1">
              <a:rPr lang="da-DK"/>
              <a:pPr eaLnBrk="1" hangingPunct="1"/>
              <a:t>04-02-2018</a:t>
            </a:fld>
            <a:endParaRPr lang="da-DK"/>
          </a:p>
        </p:txBody>
      </p:sp>
      <p:sp>
        <p:nvSpPr>
          <p:cNvPr id="136198"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86" indent="-290302" eaLnBrk="0" hangingPunct="0">
              <a:defRPr>
                <a:solidFill>
                  <a:schemeClr val="tx1"/>
                </a:solidFill>
                <a:latin typeface="Arial" charset="0"/>
                <a:ea typeface="ＭＳ Ｐゴシック" charset="-128"/>
              </a:defRPr>
            </a:lvl2pPr>
            <a:lvl3pPr marL="1161209" indent="-232242" eaLnBrk="0" hangingPunct="0">
              <a:defRPr>
                <a:solidFill>
                  <a:schemeClr val="tx1"/>
                </a:solidFill>
                <a:latin typeface="Arial" charset="0"/>
                <a:ea typeface="ＭＳ Ｐゴシック" charset="-128"/>
              </a:defRPr>
            </a:lvl3pPr>
            <a:lvl4pPr marL="1625693" indent="-232242" eaLnBrk="0" hangingPunct="0">
              <a:defRPr>
                <a:solidFill>
                  <a:schemeClr val="tx1"/>
                </a:solidFill>
                <a:latin typeface="Arial" charset="0"/>
                <a:ea typeface="ＭＳ Ｐゴシック" charset="-128"/>
              </a:defRPr>
            </a:lvl4pPr>
            <a:lvl5pPr marL="2090177" indent="-232242" eaLnBrk="0" hangingPunct="0">
              <a:defRPr>
                <a:solidFill>
                  <a:schemeClr val="tx1"/>
                </a:solidFill>
                <a:latin typeface="Arial" charset="0"/>
                <a:ea typeface="ＭＳ Ｐゴシック" charset="-128"/>
              </a:defRPr>
            </a:lvl5pPr>
            <a:lvl6pPr marL="2554662" indent="-232242" eaLnBrk="0" fontAlgn="base" hangingPunct="0">
              <a:spcBef>
                <a:spcPct val="0"/>
              </a:spcBef>
              <a:spcAft>
                <a:spcPct val="0"/>
              </a:spcAft>
              <a:defRPr>
                <a:solidFill>
                  <a:schemeClr val="tx1"/>
                </a:solidFill>
                <a:latin typeface="Arial" charset="0"/>
                <a:ea typeface="ＭＳ Ｐゴシック" charset="-128"/>
              </a:defRPr>
            </a:lvl6pPr>
            <a:lvl7pPr marL="3019146" indent="-232242" eaLnBrk="0" fontAlgn="base" hangingPunct="0">
              <a:spcBef>
                <a:spcPct val="0"/>
              </a:spcBef>
              <a:spcAft>
                <a:spcPct val="0"/>
              </a:spcAft>
              <a:defRPr>
                <a:solidFill>
                  <a:schemeClr val="tx1"/>
                </a:solidFill>
                <a:latin typeface="Arial" charset="0"/>
                <a:ea typeface="ＭＳ Ｐゴシック" charset="-128"/>
              </a:defRPr>
            </a:lvl7pPr>
            <a:lvl8pPr marL="3483629" indent="-232242" eaLnBrk="0" fontAlgn="base" hangingPunct="0">
              <a:spcBef>
                <a:spcPct val="0"/>
              </a:spcBef>
              <a:spcAft>
                <a:spcPct val="0"/>
              </a:spcAft>
              <a:defRPr>
                <a:solidFill>
                  <a:schemeClr val="tx1"/>
                </a:solidFill>
                <a:latin typeface="Arial" charset="0"/>
                <a:ea typeface="ＭＳ Ｐゴシック" charset="-128"/>
              </a:defRPr>
            </a:lvl8pPr>
            <a:lvl9pPr marL="3948113" indent="-232242"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136199"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86" indent="-290302" eaLnBrk="0" hangingPunct="0">
              <a:defRPr>
                <a:solidFill>
                  <a:schemeClr val="tx1"/>
                </a:solidFill>
                <a:latin typeface="Arial" charset="0"/>
                <a:ea typeface="ＭＳ Ｐゴシック" charset="-128"/>
              </a:defRPr>
            </a:lvl2pPr>
            <a:lvl3pPr marL="1161209" indent="-232242" eaLnBrk="0" hangingPunct="0">
              <a:defRPr>
                <a:solidFill>
                  <a:schemeClr val="tx1"/>
                </a:solidFill>
                <a:latin typeface="Arial" charset="0"/>
                <a:ea typeface="ＭＳ Ｐゴシック" charset="-128"/>
              </a:defRPr>
            </a:lvl3pPr>
            <a:lvl4pPr marL="1625693" indent="-232242" eaLnBrk="0" hangingPunct="0">
              <a:defRPr>
                <a:solidFill>
                  <a:schemeClr val="tx1"/>
                </a:solidFill>
                <a:latin typeface="Arial" charset="0"/>
                <a:ea typeface="ＭＳ Ｐゴシック" charset="-128"/>
              </a:defRPr>
            </a:lvl4pPr>
            <a:lvl5pPr marL="2090177" indent="-232242" eaLnBrk="0" hangingPunct="0">
              <a:defRPr>
                <a:solidFill>
                  <a:schemeClr val="tx1"/>
                </a:solidFill>
                <a:latin typeface="Arial" charset="0"/>
                <a:ea typeface="ＭＳ Ｐゴシック" charset="-128"/>
              </a:defRPr>
            </a:lvl5pPr>
            <a:lvl6pPr marL="2554662" indent="-232242" eaLnBrk="0" fontAlgn="base" hangingPunct="0">
              <a:spcBef>
                <a:spcPct val="0"/>
              </a:spcBef>
              <a:spcAft>
                <a:spcPct val="0"/>
              </a:spcAft>
              <a:defRPr>
                <a:solidFill>
                  <a:schemeClr val="tx1"/>
                </a:solidFill>
                <a:latin typeface="Arial" charset="0"/>
                <a:ea typeface="ＭＳ Ｐゴシック" charset="-128"/>
              </a:defRPr>
            </a:lvl6pPr>
            <a:lvl7pPr marL="3019146" indent="-232242" eaLnBrk="0" fontAlgn="base" hangingPunct="0">
              <a:spcBef>
                <a:spcPct val="0"/>
              </a:spcBef>
              <a:spcAft>
                <a:spcPct val="0"/>
              </a:spcAft>
              <a:defRPr>
                <a:solidFill>
                  <a:schemeClr val="tx1"/>
                </a:solidFill>
                <a:latin typeface="Arial" charset="0"/>
                <a:ea typeface="ＭＳ Ｐゴシック" charset="-128"/>
              </a:defRPr>
            </a:lvl7pPr>
            <a:lvl8pPr marL="3483629" indent="-232242" eaLnBrk="0" fontAlgn="base" hangingPunct="0">
              <a:spcBef>
                <a:spcPct val="0"/>
              </a:spcBef>
              <a:spcAft>
                <a:spcPct val="0"/>
              </a:spcAft>
              <a:defRPr>
                <a:solidFill>
                  <a:schemeClr val="tx1"/>
                </a:solidFill>
                <a:latin typeface="Arial" charset="0"/>
                <a:ea typeface="ＭＳ Ｐゴシック" charset="-128"/>
              </a:defRPr>
            </a:lvl8pPr>
            <a:lvl9pPr marL="3948113" indent="-232242"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CF479A7-2E28-4A95-AA5F-FB18D010F392}" type="slidenum">
              <a:rPr lang="da-DK"/>
              <a:pPr eaLnBrk="1" hangingPunct="1"/>
              <a:t>19</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90000"/>
              </a:lnSpc>
            </a:pPr>
            <a:r>
              <a:rPr lang="da-DK" smtClean="0"/>
              <a:t>Fremsat information er den information i sætningen som benægtes ved en nægtelse: </a:t>
            </a:r>
          </a:p>
          <a:p>
            <a:pPr lvl="2" eaLnBrk="1" hangingPunct="1">
              <a:lnSpc>
                <a:spcPct val="90000"/>
              </a:lnSpc>
            </a:pPr>
            <a:r>
              <a:rPr lang="da-DK" i="1" smtClean="0"/>
              <a:t>Professoren rejste sig op da han så det</a:t>
            </a:r>
          </a:p>
          <a:p>
            <a:pPr lvl="2" eaLnBrk="1" hangingPunct="1">
              <a:lnSpc>
                <a:spcPct val="90000"/>
              </a:lnSpc>
            </a:pPr>
            <a:r>
              <a:rPr lang="da-DK" i="1" smtClean="0"/>
              <a:t>Professoren </a:t>
            </a:r>
            <a:r>
              <a:rPr lang="da-DK" i="1" u="sng" smtClean="0"/>
              <a:t>rejste sig</a:t>
            </a:r>
            <a:r>
              <a:rPr lang="da-DK" i="1" smtClean="0"/>
              <a:t> ikke </a:t>
            </a:r>
            <a:r>
              <a:rPr lang="da-DK" i="1" u="sng" smtClean="0"/>
              <a:t>op</a:t>
            </a:r>
            <a:r>
              <a:rPr lang="da-DK" i="1" smtClean="0"/>
              <a:t> da han så det</a:t>
            </a:r>
          </a:p>
          <a:p>
            <a:pPr lvl="2" eaLnBrk="1" hangingPunct="1">
              <a:lnSpc>
                <a:spcPct val="90000"/>
              </a:lnSpc>
            </a:pPr>
            <a:endParaRPr lang="da-DK" i="1" smtClean="0"/>
          </a:p>
          <a:p>
            <a:pPr lvl="1" eaLnBrk="1" hangingPunct="1">
              <a:lnSpc>
                <a:spcPct val="90000"/>
              </a:lnSpc>
            </a:pPr>
            <a:r>
              <a:rPr lang="da-DK" smtClean="0"/>
              <a:t>Nævnt information er eksplicit information, som ikke har egen realitetsstatus: </a:t>
            </a:r>
          </a:p>
          <a:p>
            <a:pPr lvl="2" eaLnBrk="1" hangingPunct="1">
              <a:lnSpc>
                <a:spcPct val="90000"/>
              </a:lnSpc>
            </a:pPr>
            <a:r>
              <a:rPr lang="da-DK" i="1" smtClean="0"/>
              <a:t>Professoren sagde at </a:t>
            </a:r>
            <a:r>
              <a:rPr lang="da-DK" i="1" u="sng" smtClean="0"/>
              <a:t>drengen var født blind</a:t>
            </a:r>
          </a:p>
          <a:p>
            <a:pPr lvl="1" eaLnBrk="1" hangingPunct="1">
              <a:lnSpc>
                <a:spcPct val="90000"/>
              </a:lnSpc>
            </a:pPr>
            <a:endParaRPr lang="da-DK" smtClean="0"/>
          </a:p>
          <a:p>
            <a:pPr lvl="1" eaLnBrk="1" hangingPunct="1">
              <a:lnSpc>
                <a:spcPct val="90000"/>
              </a:lnSpc>
            </a:pPr>
            <a:r>
              <a:rPr lang="da-DK" smtClean="0"/>
              <a:t>Forudsat information (præsupposition) er de kommunikerede informationer som ikke falder inden for nægtelsens virkeområde: </a:t>
            </a:r>
          </a:p>
          <a:p>
            <a:pPr lvl="2" eaLnBrk="1" hangingPunct="1">
              <a:lnSpc>
                <a:spcPct val="90000"/>
              </a:lnSpc>
            </a:pPr>
            <a:r>
              <a:rPr lang="da-DK" i="1" smtClean="0"/>
              <a:t>Professoren rejste sig ikke op da </a:t>
            </a:r>
            <a:r>
              <a:rPr lang="da-DK" i="1" u="sng" smtClean="0"/>
              <a:t>han så det </a:t>
            </a:r>
            <a:r>
              <a:rPr lang="da-DK" smtClean="0"/>
              <a:t>forudsætter at ’han så det’</a:t>
            </a:r>
          </a:p>
          <a:p>
            <a:pPr lvl="2" eaLnBrk="1" hangingPunct="1">
              <a:lnSpc>
                <a:spcPct val="90000"/>
              </a:lnSpc>
            </a:pPr>
            <a:r>
              <a:rPr lang="da-DK" i="1" smtClean="0"/>
              <a:t>Professoren rejste ikke sig op</a:t>
            </a:r>
            <a:r>
              <a:rPr lang="da-DK" smtClean="0"/>
              <a:t> forudsætter at ’</a:t>
            </a:r>
            <a:r>
              <a:rPr lang="da-DK" u="sng" smtClean="0"/>
              <a:t>han sad ned</a:t>
            </a:r>
            <a:r>
              <a:rPr lang="da-DK" smtClean="0"/>
              <a:t>’</a:t>
            </a:r>
          </a:p>
          <a:p>
            <a:pPr lvl="2" eaLnBrk="1" hangingPunct="1">
              <a:lnSpc>
                <a:spcPct val="90000"/>
              </a:lnSpc>
            </a:pPr>
            <a:endParaRPr lang="da-DK" smtClean="0"/>
          </a:p>
          <a:p>
            <a:pPr lvl="1" eaLnBrk="1" hangingPunct="1">
              <a:lnSpc>
                <a:spcPct val="90000"/>
              </a:lnSpc>
            </a:pPr>
            <a:r>
              <a:rPr lang="da-DK" smtClean="0"/>
              <a:t>Underforstået information (konversationel implikatur) er den information som modtagerne må slutte sig til for at ytringen af sætningen kan have relevans for dem:</a:t>
            </a:r>
          </a:p>
          <a:p>
            <a:pPr lvl="2" eaLnBrk="1" hangingPunct="1">
              <a:lnSpc>
                <a:spcPct val="90000"/>
              </a:lnSpc>
            </a:pPr>
            <a:r>
              <a:rPr lang="da-DK" i="1" smtClean="0"/>
              <a:t>Kaptajnen var ædru i dag </a:t>
            </a:r>
          </a:p>
          <a:p>
            <a:pPr lvl="2" eaLnBrk="1" hangingPunct="1">
              <a:lnSpc>
                <a:spcPct val="90000"/>
              </a:lnSpc>
            </a:pPr>
            <a:r>
              <a:rPr lang="da-DK" smtClean="0"/>
              <a:t>får underforståelsen: </a:t>
            </a:r>
            <a:r>
              <a:rPr lang="da-DK" u="sng" smtClean="0"/>
              <a:t>’han var ikke ædru alle de andre dage’</a:t>
            </a:r>
          </a:p>
          <a:p>
            <a:pPr lvl="1" eaLnBrk="1" hangingPunct="1">
              <a:lnSpc>
                <a:spcPct val="90000"/>
              </a:lnSpc>
            </a:pPr>
            <a:r>
              <a:rPr lang="da-DK" smtClean="0"/>
              <a:t>For ellers ville det være irrelevant at sige </a:t>
            </a:r>
            <a:r>
              <a:rPr lang="da-DK" i="1" smtClean="0"/>
              <a:t>idag</a:t>
            </a:r>
          </a:p>
          <a:p>
            <a:pPr>
              <a:lnSpc>
                <a:spcPct val="90000"/>
              </a:lnSpc>
            </a:pPr>
            <a:endParaRPr lang="da-DK"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933450" y="749300"/>
            <a:ext cx="5000625" cy="3749675"/>
          </a:xfrm>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da-DK" sz="1000"/>
              <a:t>Et kendt eksempel på forudsættelser er følgende spørgsmål: </a:t>
            </a:r>
          </a:p>
          <a:p>
            <a:pPr lvl="1"/>
            <a:endParaRPr lang="da-DK" sz="1000"/>
          </a:p>
          <a:p>
            <a:r>
              <a:rPr lang="da-DK" sz="1000" b="1" i="1"/>
              <a:t>Hvornår er De holdt op med at tæve Deres kone?</a:t>
            </a:r>
            <a:r>
              <a:rPr lang="da-DK" sz="1000" b="1"/>
              <a:t>, </a:t>
            </a:r>
          </a:p>
          <a:p>
            <a:endParaRPr lang="da-DK" sz="1000" b="1"/>
          </a:p>
          <a:p>
            <a:pPr lvl="1"/>
            <a:r>
              <a:rPr lang="da-DK" sz="1000"/>
              <a:t>hvor </a:t>
            </a:r>
            <a:r>
              <a:rPr lang="da-DK" sz="1000" i="1"/>
              <a:t>Deres kone</a:t>
            </a:r>
            <a:r>
              <a:rPr lang="da-DK" sz="1000"/>
              <a:t> forudsætter at ‘modtageren er gift’, </a:t>
            </a:r>
          </a:p>
          <a:p>
            <a:pPr lvl="1"/>
            <a:r>
              <a:rPr lang="da-DK" sz="1000" i="1"/>
              <a:t>holdt op med</a:t>
            </a:r>
            <a:r>
              <a:rPr lang="da-DK" sz="1000"/>
              <a:t> forudsætter at ‘modtageren har gjort det’, og</a:t>
            </a:r>
          </a:p>
          <a:p>
            <a:pPr lvl="1"/>
            <a:r>
              <a:rPr lang="da-DK" sz="1000" i="1"/>
              <a:t>Hvornår</a:t>
            </a:r>
            <a:r>
              <a:rPr lang="da-DK" sz="1000"/>
              <a:t> forudsætter at ‘modtageren er holdt op’; </a:t>
            </a:r>
          </a:p>
          <a:p>
            <a:r>
              <a:rPr lang="da-DK" sz="1000"/>
              <a:t>Konjunktioner og adverbier kan også forudsætte informationer; fx forudsætter </a:t>
            </a:r>
            <a:r>
              <a:rPr lang="da-DK" sz="1000" i="1"/>
              <a:t>men</a:t>
            </a:r>
            <a:r>
              <a:rPr lang="da-DK" sz="1000"/>
              <a:t> at der er modsætning mellem det der kommer før og det der kommer efter: </a:t>
            </a:r>
          </a:p>
          <a:p>
            <a:r>
              <a:rPr lang="da-DK" sz="1000"/>
              <a:t>I et eksempel som dette lyser forudsættelsen op fordi det ikke blot ikke er givet, det som afsenderen signalerer skal tages som givet, men også den er en pådutning af antagelser som modtagerne måske ikke kan acceptere. </a:t>
            </a:r>
          </a:p>
          <a:p>
            <a:endParaRPr lang="da-DK" sz="1000"/>
          </a:p>
          <a:p>
            <a:pPr lvl="1"/>
            <a:endParaRPr lang="da-DK" sz="1000"/>
          </a:p>
          <a:p>
            <a:pPr lvl="1"/>
            <a:r>
              <a:rPr lang="da-DK" sz="1000"/>
              <a:t>det eneste sagte i denne sætning er således ‘Modtageren bedes oplyse tidpunktet’.</a:t>
            </a:r>
          </a:p>
          <a:p>
            <a:pPr lvl="1"/>
            <a:r>
              <a:rPr lang="da-DK" sz="1000"/>
              <a:t>I dette tilfælde kan man godt forestille sig at det faktisk ikke ér givet for modtageren, det som afsenderen signalerer at han skal tage for givet, nemlig at han er holdt op, at han har tævet konen og at han har en kone. I så faldt kan det kaldes </a:t>
            </a:r>
          </a:p>
          <a:p>
            <a:pPr lvl="1"/>
            <a:r>
              <a:rPr lang="da-DK" sz="1800" b="1" i="1"/>
              <a:t>pådutning </a:t>
            </a:r>
            <a:r>
              <a:rPr lang="da-DK" sz="1800" b="1"/>
              <a:t>eller</a:t>
            </a:r>
            <a:r>
              <a:rPr lang="da-DK" sz="1800" b="1" i="1"/>
              <a:t> møveri</a:t>
            </a:r>
            <a:r>
              <a:rPr lang="da-DK" sz="1800" b="1"/>
              <a:t>. </a:t>
            </a:r>
          </a:p>
          <a:p>
            <a:endParaRPr lang="da-DK"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933450" y="749300"/>
            <a:ext cx="5000625" cy="3749675"/>
          </a:xfrm>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Hvis de påduttede informationer hverken er givne eller kontroversielle, er resultatet kun forvirring: </a:t>
            </a:r>
          </a:p>
          <a:p>
            <a:r>
              <a:rPr lang="da-DK" smtClean="0"/>
              <a:t>Her er det forudsat at der er modsætning mellem </a:t>
            </a:r>
          </a:p>
          <a:p>
            <a:r>
              <a:rPr lang="da-DK" smtClean="0"/>
              <a:t>‘det at blive fundet i en rundkørsel’ og </a:t>
            </a:r>
          </a:p>
          <a:p>
            <a:r>
              <a:rPr lang="da-DK" smtClean="0"/>
              <a:t>‘det ikke at have noget sprog’. </a:t>
            </a:r>
          </a:p>
          <a:p>
            <a:r>
              <a:rPr lang="da-DK" smtClean="0"/>
              <a:t>Dette er for mig hverken givet eller kontroversielt, og jeg opfatter det nærmest som en formuleringsfejl. </a:t>
            </a:r>
          </a:p>
          <a:p>
            <a:r>
              <a:rPr lang="da-DK" smtClean="0"/>
              <a:t>(Der er antagelig sket det at redaktionessekretæren har klippet det sidste af artiklen væk for at få plads; der kan have stået: </a:t>
            </a:r>
            <a:r>
              <a:rPr lang="da-DK" i="1" smtClean="0"/>
              <a:t>så man kan ikke finde ud af hvordan hun er kommet frem til rundkørslen i Fredericia.</a:t>
            </a:r>
            <a:r>
              <a:rPr lang="da-DK" smtClean="0"/>
              <a:t> </a:t>
            </a:r>
          </a:p>
          <a:p>
            <a:r>
              <a:rPr lang="da-DK" smtClean="0"/>
              <a:t>Og det kan man egentlig godt ræsonnere sig til.)  </a:t>
            </a:r>
          </a:p>
          <a:p>
            <a:endParaRPr lang="da-DK" smtClean="0"/>
          </a:p>
          <a:p>
            <a:endParaRPr lang="da-DK"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933450" y="749300"/>
            <a:ext cx="5000625" cy="3749675"/>
          </a:xfrm>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933450" y="749300"/>
            <a:ext cx="5000625" cy="3749675"/>
          </a:xfrm>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Hvorfor siger B det han gør?</a:t>
            </a:r>
          </a:p>
          <a:p>
            <a:r>
              <a:rPr lang="da-DK" smtClean="0"/>
              <a:t>Fordi det er relevant for A; hun kan nemlig slutte sig til ’at hun (antagelig) kan købe benzin henne om hjørnet’. Og således komme videre. B har altså kommunikeret mere and han har sagt. Denne mer-mening kan kaldes </a:t>
            </a:r>
          </a:p>
          <a:p>
            <a:r>
              <a:rPr lang="da-DK" smtClean="0"/>
              <a:t>underforståelse (conversational implicature)</a:t>
            </a:r>
          </a:p>
          <a:p>
            <a:endParaRPr lang="da-DK"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933450" y="749300"/>
            <a:ext cx="5000625" cy="3749675"/>
          </a:xfrm>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Underforståelser udløses ikke af leksikalske ord, men af at enhver afsender garanterer at alle oplysninger i ytringen er relevante for det aktuelle formål. Afsenderen lover ikke blot at sige sandheden og kun sandheden, men også:</a:t>
            </a:r>
          </a:p>
          <a:p>
            <a:r>
              <a:rPr lang="da-DK" smtClean="0"/>
              <a:t>hele sandheden. </a:t>
            </a:r>
          </a:p>
          <a:p>
            <a:r>
              <a:rPr lang="da-DK" smtClean="0"/>
              <a:t>Så når man ikke siger noget der ville være relevant for modtagerne, underforstår man at det ikke er sandt, eller at man ikke ved at det er sandt. </a:t>
            </a:r>
          </a:p>
          <a:p>
            <a:r>
              <a:rPr lang="da-DK" smtClean="0"/>
              <a:t>Når B siger: </a:t>
            </a:r>
            <a:r>
              <a:rPr lang="da-DK" i="1" smtClean="0"/>
              <a:t>Der er en tank henne om hjørnet</a:t>
            </a:r>
            <a:r>
              <a:rPr lang="da-DK" smtClean="0"/>
              <a:t>, har han også signaleret at han ikke ved om den har åbent. </a:t>
            </a:r>
          </a:p>
          <a:p>
            <a:endParaRPr lang="da-DK" smtClean="0"/>
          </a:p>
          <a:p>
            <a:endParaRPr lang="da-DK"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933450" y="749300"/>
            <a:ext cx="5000625" cy="3749675"/>
          </a:xfrm>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underforstår afsenderen at det ikke benægtede udsagn er det normale, og at den benægtede information er relevant fordi det er en undtagelse: ’han var fuld de andre dage’, </a:t>
            </a:r>
          </a:p>
          <a:p>
            <a:r>
              <a:rPr lang="da-DK" smtClean="0"/>
              <a:t>Man kan altså med underforståelser kommunikere noget usandt uden at sige noget usandt. </a:t>
            </a:r>
          </a:p>
          <a:p>
            <a:pPr lvl="1"/>
            <a:r>
              <a:rPr lang="da-DK" smtClean="0"/>
              <a:t>I mange tilfælde er der både forudsættelser og underforståelser på spil i de eksempler som er bemærkelsesværdige. I eksemplet </a:t>
            </a:r>
          </a:p>
          <a:p>
            <a:pPr lvl="1"/>
            <a:r>
              <a:rPr lang="da-DK" smtClean="0"/>
              <a:t>for det er ved konstruktioner med </a:t>
            </a:r>
            <a:r>
              <a:rPr lang="da-DK" i="1" smtClean="0"/>
              <a:t>men</a:t>
            </a:r>
            <a:r>
              <a:rPr lang="da-DK" smtClean="0"/>
              <a:t> underforstået at det er modsætningens andet led der har relevans som en præmis i ræsonnementet. </a:t>
            </a:r>
          </a:p>
          <a:p>
            <a:r>
              <a:rPr lang="da-DK" i="1" smtClean="0"/>
              <a:t>Tjeneren er jyde, men velsoigneret</a:t>
            </a:r>
            <a:r>
              <a:rPr lang="da-DK" smtClean="0"/>
              <a:t> </a:t>
            </a:r>
          </a:p>
          <a:p>
            <a:endParaRPr lang="da-DK" smtClean="0"/>
          </a:p>
          <a:p>
            <a:pPr lvl="1"/>
            <a:r>
              <a:rPr lang="da-DK" smtClean="0"/>
              <a:t>forudsat at der er modsætning mellem ‘at være jyde’ og ‘at være velsoigneret’, </a:t>
            </a:r>
          </a:p>
          <a:p>
            <a:pPr lvl="1"/>
            <a:r>
              <a:rPr lang="da-DK" smtClean="0"/>
              <a:t>men det er underforstået at ‘derfor kan vi godt spise på denne restaurant’, </a:t>
            </a:r>
          </a:p>
          <a:p>
            <a:pPr lvl="1"/>
            <a:r>
              <a:rPr lang="da-DK" smtClean="0"/>
              <a:t>Den der havde sagt: </a:t>
            </a:r>
          </a:p>
          <a:p>
            <a:pPr lvl="1"/>
            <a:endParaRPr lang="da-DK" smtClean="0"/>
          </a:p>
          <a:p>
            <a:r>
              <a:rPr lang="da-DK" i="1" smtClean="0"/>
              <a:t>Tjeneren er velsoigneret, men jyde </a:t>
            </a:r>
          </a:p>
          <a:p>
            <a:endParaRPr lang="da-DK" i="1" smtClean="0"/>
          </a:p>
          <a:p>
            <a:pPr lvl="1"/>
            <a:r>
              <a:rPr lang="da-DK" smtClean="0"/>
              <a:t>havde været en endnu større københavnerchauvinist, og konklusionen havde været: ‘derfor kan vi ikke spise på denne restaurant’.</a:t>
            </a:r>
          </a:p>
          <a:p>
            <a:endParaRPr lang="da-DK" smtClean="0"/>
          </a:p>
          <a:p>
            <a:endParaRPr lang="da-DK" smtClean="0"/>
          </a:p>
          <a:p>
            <a:endParaRPr lang="da-DK"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933450" y="749300"/>
            <a:ext cx="5000625" cy="3749675"/>
          </a:xfrm>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I Eksemplet med den velsoignerede tjener er underforståelsen konklusionen. Her kommer et eksempel hvor det er præmissen der er underforstået.</a:t>
            </a:r>
          </a:p>
          <a:p>
            <a:r>
              <a:rPr lang="da-DK" smtClean="0"/>
              <a:t>Her løber ræsonnenemtet således: </a:t>
            </a:r>
          </a:p>
          <a:p>
            <a:pPr lvl="1"/>
            <a:r>
              <a:rPr lang="da-DK" smtClean="0"/>
              <a:t>Institutmødet er kun for de forskningsaktive medarbejdere</a:t>
            </a:r>
          </a:p>
          <a:p>
            <a:pPr lvl="1"/>
            <a:r>
              <a:rPr lang="da-DK" u="sng" smtClean="0"/>
              <a:t>{Du er ikke forskningsaktiv}                                             </a:t>
            </a:r>
            <a:endParaRPr lang="da-DK" smtClean="0"/>
          </a:p>
          <a:p>
            <a:pPr lvl="1"/>
            <a:r>
              <a:rPr lang="da-DK" smtClean="0"/>
              <a:t>Ergo: Du skal ikke med til mødet</a:t>
            </a:r>
          </a:p>
          <a:p>
            <a:r>
              <a:rPr lang="da-DK" smtClean="0"/>
              <a:t>Konklusionen, er i og for sig udtalt, nemlig med ordet </a:t>
            </a:r>
            <a:r>
              <a:rPr lang="da-DK" i="1" smtClean="0"/>
              <a:t>Jamen</a:t>
            </a:r>
            <a:r>
              <a:rPr lang="da-DK" smtClean="0"/>
              <a:t>, så her er det alene præmissen der er underforstået. At den er fornærmende har ikke noget med dens relevans at gøre.  </a:t>
            </a:r>
          </a:p>
          <a:p>
            <a:r>
              <a:rPr lang="da-DK" smtClean="0"/>
              <a:t>Underforståelser kan være bevidste og fornærmende som </a:t>
            </a:r>
            <a:r>
              <a:rPr lang="da-DK" i="1" smtClean="0"/>
              <a:t>Jammen mødet er kun for det forskningsaktive</a:t>
            </a:r>
            <a:r>
              <a:rPr lang="da-DK" smtClean="0"/>
              <a:t>,  eller de kan for afsenderen være ubevidste og symptomatiske. </a:t>
            </a:r>
          </a:p>
          <a:p>
            <a:endParaRPr lang="da-D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B49E9CBA-034A-4C26-88F3-A0C3892C3D24}" type="datetime1">
              <a:rPr lang="da-DK" smtClean="0"/>
              <a:pPr>
                <a:defRPr/>
              </a:pPr>
              <a:t>04-02-2018</a:t>
            </a:fld>
            <a:endParaRPr lang="da-DK"/>
          </a:p>
        </p:txBody>
      </p:sp>
      <p:sp>
        <p:nvSpPr>
          <p:cNvPr id="6" name="Pladsholder til sidefod 5"/>
          <p:cNvSpPr>
            <a:spLocks noGrp="1"/>
          </p:cNvSpPr>
          <p:nvPr>
            <p:ph type="ftr" sz="quarter" idx="12"/>
          </p:nvPr>
        </p:nvSpPr>
        <p:spPr/>
        <p:txBody>
          <a:bodyPr/>
          <a:lstStyle/>
          <a:p>
            <a:pPr>
              <a:defRPr/>
            </a:pPr>
            <a:r>
              <a:rPr lang="da-DK" smtClean="0"/>
              <a:t>Genrer og diskurser 2011</a:t>
            </a:r>
            <a:endParaRPr lang="da-DK" dirty="0"/>
          </a:p>
        </p:txBody>
      </p:sp>
      <p:sp>
        <p:nvSpPr>
          <p:cNvPr id="7" name="Pladsholder til diasnummer 6"/>
          <p:cNvSpPr>
            <a:spLocks noGrp="1"/>
          </p:cNvSpPr>
          <p:nvPr>
            <p:ph type="sldNum" sz="quarter" idx="13"/>
          </p:nvPr>
        </p:nvSpPr>
        <p:spPr/>
        <p:txBody>
          <a:bodyPr/>
          <a:lstStyle/>
          <a:p>
            <a:pPr>
              <a:defRPr/>
            </a:pPr>
            <a:fld id="{363E1219-7CC9-4CB7-B33A-2ADC8C1A4B48}" type="slidenum">
              <a:rPr lang="da-DK" smtClean="0"/>
              <a:pPr>
                <a:defRPr/>
              </a:pPr>
              <a:t>2</a:t>
            </a:fld>
            <a:endParaRPr lang="da-DK"/>
          </a:p>
        </p:txBody>
      </p:sp>
    </p:spTree>
    <p:extLst>
      <p:ext uri="{BB962C8B-B14F-4D97-AF65-F5344CB8AC3E}">
        <p14:creationId xmlns:p14="http://schemas.microsoft.com/office/powerpoint/2010/main" val="3118432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933450" y="749300"/>
            <a:ext cx="5000625" cy="3749675"/>
          </a:xfrm>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933450" y="749300"/>
            <a:ext cx="5000625" cy="3749675"/>
          </a:xfrm>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933450" y="749300"/>
            <a:ext cx="5000625" cy="3749675"/>
          </a:xfrm>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Tolkningen af et tegn er selvfølgelig afhængig af tegnets form, men tolkningen er alene i </a:t>
            </a:r>
            <a:r>
              <a:rPr lang="da-DK" i="1" smtClean="0"/>
              <a:t>beskuerens øjne</a:t>
            </a:r>
            <a:r>
              <a:rPr lang="da-DK" smtClean="0"/>
              <a:t>.</a:t>
            </a:r>
          </a:p>
          <a:p>
            <a:r>
              <a:rPr lang="da-DK" smtClean="0"/>
              <a:t>Det man ser, når man ser at et billede </a:t>
            </a:r>
            <a:r>
              <a:rPr lang="da-DK" i="1" smtClean="0"/>
              <a:t>forestiller</a:t>
            </a:r>
            <a:r>
              <a:rPr lang="da-DK" smtClean="0"/>
              <a:t> noget,  eller at en tekst betyder noget, er altid en illusion, for tegnet er jo ikke andet end streger på papir eller malestrøg på et lærred. </a:t>
            </a:r>
          </a:p>
          <a:p>
            <a:r>
              <a:rPr lang="da-DK" smtClean="0"/>
              <a:t>Eksempel: Man kan ikke se andet end en spiral, </a:t>
            </a:r>
          </a:p>
          <a:p>
            <a:r>
              <a:rPr lang="da-DK" smtClean="0"/>
              <a:t>men hvis man følger med fingeren , forstår man at det er koncentriske cirkler. Spiralen er altså en illusion som kun er i beskuerens øje</a:t>
            </a:r>
          </a:p>
          <a:p>
            <a:endParaRPr lang="da-DK" smtClean="0"/>
          </a:p>
          <a:p>
            <a:r>
              <a:rPr lang="da-DK" smtClean="0"/>
              <a:t>Hvad er forskellen på en tissemand og en nullermand?</a:t>
            </a:r>
          </a:p>
          <a:p>
            <a:r>
              <a:rPr lang="da-DK" smtClean="0"/>
              <a:t>Hvis man tisser på en nullermand, bliver den mindre. …</a:t>
            </a:r>
          </a:p>
          <a:p>
            <a:endParaRPr lang="da-DK" smtClean="0"/>
          </a:p>
          <a:p>
            <a:r>
              <a:rPr lang="da-DK" smtClean="0"/>
              <a:t>Hvad er forskellen på en tissemand og en nullermand (og det er ikke den samme gåde som før)?</a:t>
            </a:r>
          </a:p>
          <a:p>
            <a:r>
              <a:rPr lang="da-DK" smtClean="0"/>
              <a:t>Nullermanden kommer af sig selv. … </a:t>
            </a:r>
          </a:p>
          <a:p>
            <a:endParaRPr lang="da-DK" smtClean="0"/>
          </a:p>
          <a:p>
            <a:endParaRPr lang="da-DK" smtClean="0"/>
          </a:p>
          <a:p>
            <a:endParaRPr lang="da-DK"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txBox="1">
            <a:spLocks noGrp="1" noChangeArrowheads="1"/>
          </p:cNvSpPr>
          <p:nvPr/>
        </p:nvSpPr>
        <p:spPr bwMode="auto">
          <a:xfrm>
            <a:off x="0" y="1"/>
            <a:ext cx="2974532"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a:t>
            </a:r>
          </a:p>
        </p:txBody>
      </p:sp>
      <p:sp>
        <p:nvSpPr>
          <p:cNvPr id="150531" name="Rectangle 3"/>
          <p:cNvSpPr txBox="1">
            <a:spLocks noGrp="1" noChangeArrowheads="1"/>
          </p:cNvSpPr>
          <p:nvPr/>
        </p:nvSpPr>
        <p:spPr bwMode="auto">
          <a:xfrm>
            <a:off x="3889772" y="1"/>
            <a:ext cx="2974532"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2A0A077D-14AC-4751-B611-151621A8A3CC}" type="datetime1">
              <a:rPr lang="da-DK" sz="1200"/>
              <a:pPr algn="r" eaLnBrk="1" hangingPunct="1"/>
              <a:t>04-02-2018</a:t>
            </a:fld>
            <a:endParaRPr lang="da-DK" sz="1200"/>
          </a:p>
        </p:txBody>
      </p:sp>
      <p:sp>
        <p:nvSpPr>
          <p:cNvPr id="150532" name="Rectangle 6"/>
          <p:cNvSpPr txBox="1">
            <a:spLocks noGrp="1" noChangeArrowheads="1"/>
          </p:cNvSpPr>
          <p:nvPr/>
        </p:nvSpPr>
        <p:spPr bwMode="auto">
          <a:xfrm>
            <a:off x="0" y="9494507"/>
            <a:ext cx="2974532"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Tekstkomposition 2010</a:t>
            </a:r>
          </a:p>
        </p:txBody>
      </p:sp>
      <p:sp>
        <p:nvSpPr>
          <p:cNvPr id="150533" name="Rectangle 7"/>
          <p:cNvSpPr txBox="1">
            <a:spLocks noGrp="1" noChangeArrowheads="1"/>
          </p:cNvSpPr>
          <p:nvPr/>
        </p:nvSpPr>
        <p:spPr bwMode="auto">
          <a:xfrm>
            <a:off x="3889772" y="9494507"/>
            <a:ext cx="2974532"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DAE1F08A-0DAE-4087-BA8A-B63E1D782A67}" type="slidenum">
              <a:rPr lang="da-DK" sz="1200"/>
              <a:pPr algn="r" eaLnBrk="1" hangingPunct="1"/>
              <a:t>32</a:t>
            </a:fld>
            <a:endParaRPr lang="da-DK" sz="1200"/>
          </a:p>
        </p:txBody>
      </p:sp>
      <p:sp>
        <p:nvSpPr>
          <p:cNvPr id="150534" name="Rectangle 2"/>
          <p:cNvSpPr>
            <a:spLocks noGrp="1" noRot="1" noChangeAspect="1" noChangeArrowheads="1" noTextEdit="1"/>
          </p:cNvSpPr>
          <p:nvPr>
            <p:ph type="sldImg"/>
          </p:nvPr>
        </p:nvSpPr>
        <p:spPr>
          <a:ln/>
        </p:spPr>
      </p:sp>
      <p:sp>
        <p:nvSpPr>
          <p:cNvPr id="150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mtClean="0"/>
              <a:t>Dvs. man må ikke tilbageholde oplysninger som man ved er sande, og som er af vigtighed for belysning af sagen - heller ikke selv om de kunne skade ens sag. </a:t>
            </a:r>
          </a:p>
          <a:p>
            <a:pPr eaLnBrk="1" hangingPunct="1"/>
            <a:endParaRPr lang="da-DK"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Pladsholder til diasbillede 1"/>
          <p:cNvSpPr>
            <a:spLocks noGrp="1" noRot="1" noChangeAspect="1" noTextEdit="1"/>
          </p:cNvSpPr>
          <p:nvPr>
            <p:ph type="sldImg"/>
          </p:nvPr>
        </p:nvSpPr>
        <p:spPr>
          <a:ln/>
        </p:spPr>
      </p:sp>
      <p:sp>
        <p:nvSpPr>
          <p:cNvPr id="15155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mtClean="0"/>
              <a:t>Limpind:  om pinde, besmurte med (fugle)lim, som anbringes rundt omkring i buske, saaledes at smaafugle (hidlokkede ved lokkefugle i bur) kan sætte sig derpaa og blive hængende fast. </a:t>
            </a:r>
          </a:p>
        </p:txBody>
      </p:sp>
      <p:sp>
        <p:nvSpPr>
          <p:cNvPr id="151556" name="Pladsholder til sidehoved 3"/>
          <p:cNvSpPr txBox="1">
            <a:spLocks noGrp="1"/>
          </p:cNvSpPr>
          <p:nvPr/>
        </p:nvSpPr>
        <p:spPr bwMode="auto">
          <a:xfrm>
            <a:off x="0" y="1"/>
            <a:ext cx="2974532"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a:t>
            </a:r>
          </a:p>
        </p:txBody>
      </p:sp>
      <p:sp>
        <p:nvSpPr>
          <p:cNvPr id="151557" name="Pladsholder til dato 4"/>
          <p:cNvSpPr txBox="1">
            <a:spLocks noGrp="1"/>
          </p:cNvSpPr>
          <p:nvPr/>
        </p:nvSpPr>
        <p:spPr bwMode="auto">
          <a:xfrm>
            <a:off x="3889772" y="1"/>
            <a:ext cx="2974532"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F23E0A81-ECC8-47EF-98D6-05507C593361}" type="datetime1">
              <a:rPr lang="da-DK" sz="1200"/>
              <a:pPr algn="r" eaLnBrk="1" hangingPunct="1"/>
              <a:t>04-02-2018</a:t>
            </a:fld>
            <a:endParaRPr lang="da-DK" sz="1200"/>
          </a:p>
        </p:txBody>
      </p:sp>
      <p:sp>
        <p:nvSpPr>
          <p:cNvPr id="151558" name="Pladsholder til sidefod 5"/>
          <p:cNvSpPr txBox="1">
            <a:spLocks noGrp="1"/>
          </p:cNvSpPr>
          <p:nvPr/>
        </p:nvSpPr>
        <p:spPr bwMode="auto">
          <a:xfrm>
            <a:off x="0" y="9494507"/>
            <a:ext cx="2974532"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Tekstkomposition 2010</a:t>
            </a:r>
          </a:p>
        </p:txBody>
      </p:sp>
      <p:sp>
        <p:nvSpPr>
          <p:cNvPr id="151559" name="Pladsholder til diasnummer 6"/>
          <p:cNvSpPr txBox="1">
            <a:spLocks noGrp="1"/>
          </p:cNvSpPr>
          <p:nvPr/>
        </p:nvSpPr>
        <p:spPr bwMode="auto">
          <a:xfrm>
            <a:off x="3889772" y="9494507"/>
            <a:ext cx="2974532"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959A6057-479E-4D5B-9826-D7A0D8B77037}" type="slidenum">
              <a:rPr lang="da-DK" sz="1200"/>
              <a:pPr algn="r" eaLnBrk="1" hangingPunct="1"/>
              <a:t>33</a:t>
            </a:fld>
            <a:endParaRPr lang="da-DK"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Pladsholder til diasbillede 1"/>
          <p:cNvSpPr>
            <a:spLocks noGrp="1" noRot="1" noChangeAspect="1" noTextEdit="1"/>
          </p:cNvSpPr>
          <p:nvPr>
            <p:ph type="sldImg"/>
          </p:nvPr>
        </p:nvSpPr>
        <p:spPr>
          <a:ln/>
        </p:spPr>
      </p:sp>
      <p:sp>
        <p:nvSpPr>
          <p:cNvPr id="15257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52580" name="Pladsholder til sidehoved 3"/>
          <p:cNvSpPr txBox="1">
            <a:spLocks noGrp="1"/>
          </p:cNvSpPr>
          <p:nvPr/>
        </p:nvSpPr>
        <p:spPr bwMode="auto">
          <a:xfrm>
            <a:off x="0" y="1"/>
            <a:ext cx="2974532"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a:t>
            </a:r>
          </a:p>
        </p:txBody>
      </p:sp>
      <p:sp>
        <p:nvSpPr>
          <p:cNvPr id="152581" name="Pladsholder til dato 4"/>
          <p:cNvSpPr txBox="1">
            <a:spLocks noGrp="1"/>
          </p:cNvSpPr>
          <p:nvPr/>
        </p:nvSpPr>
        <p:spPr bwMode="auto">
          <a:xfrm>
            <a:off x="3889772" y="1"/>
            <a:ext cx="2974532"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539A4132-2252-4B79-A0FC-2DAF7FDE0B7B}" type="datetime1">
              <a:rPr lang="da-DK" sz="1200"/>
              <a:pPr algn="r" eaLnBrk="1" hangingPunct="1"/>
              <a:t>04-02-2018</a:t>
            </a:fld>
            <a:endParaRPr lang="da-DK" sz="1200"/>
          </a:p>
        </p:txBody>
      </p:sp>
      <p:sp>
        <p:nvSpPr>
          <p:cNvPr id="152582" name="Pladsholder til sidefod 5"/>
          <p:cNvSpPr txBox="1">
            <a:spLocks noGrp="1"/>
          </p:cNvSpPr>
          <p:nvPr/>
        </p:nvSpPr>
        <p:spPr bwMode="auto">
          <a:xfrm>
            <a:off x="0" y="9494507"/>
            <a:ext cx="2974532"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Tekstkomposition 2010</a:t>
            </a:r>
          </a:p>
        </p:txBody>
      </p:sp>
      <p:sp>
        <p:nvSpPr>
          <p:cNvPr id="152583" name="Pladsholder til diasnummer 6"/>
          <p:cNvSpPr txBox="1">
            <a:spLocks noGrp="1"/>
          </p:cNvSpPr>
          <p:nvPr/>
        </p:nvSpPr>
        <p:spPr bwMode="auto">
          <a:xfrm>
            <a:off x="3889772" y="9494507"/>
            <a:ext cx="2974532"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7" tIns="46449" rIns="92897" bIns="46449"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E5E39B70-8B1D-4AB1-A5A3-445D07B5A7B3}" type="slidenum">
              <a:rPr lang="da-DK" sz="1200"/>
              <a:pPr algn="r" eaLnBrk="1" hangingPunct="1"/>
              <a:t>34</a:t>
            </a:fld>
            <a:endParaRPr lang="da-DK"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07523"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4734E9A9-F44D-40A5-AC3E-944BBCD37B99}" type="datetime1">
              <a:rPr lang="da-DK" altLang="da-DK"/>
              <a:pPr eaLnBrk="1" hangingPunct="1"/>
              <a:t>04-02-2018</a:t>
            </a:fld>
            <a:endParaRPr lang="da-DK" altLang="da-DK"/>
          </a:p>
        </p:txBody>
      </p:sp>
      <p:sp>
        <p:nvSpPr>
          <p:cNvPr id="107524"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07525"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735C0EA7-6CD5-4461-A4DB-E958079D4F8F}" type="slidenum">
              <a:rPr lang="da-DK" altLang="da-DK"/>
              <a:pPr eaLnBrk="1" hangingPunct="1"/>
              <a:t>35</a:t>
            </a:fld>
            <a:endParaRPr lang="da-DK" altLang="da-DK"/>
          </a:p>
        </p:txBody>
      </p:sp>
      <p:sp>
        <p:nvSpPr>
          <p:cNvPr id="107526" name="Rectangle 2"/>
          <p:cNvSpPr>
            <a:spLocks noGrp="1" noRot="1" noChangeAspect="1" noChangeArrowheads="1" noTextEdit="1"/>
          </p:cNvSpPr>
          <p:nvPr>
            <p:ph type="sldImg"/>
          </p:nvPr>
        </p:nvSpPr>
        <p:spPr>
          <a:ln/>
        </p:spPr>
      </p:sp>
      <p:sp>
        <p:nvSpPr>
          <p:cNvPr id="107527"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08547"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310607CD-674C-4F71-8563-E5188305E7F9}" type="datetime1">
              <a:rPr lang="da-DK" altLang="da-DK"/>
              <a:pPr eaLnBrk="1" hangingPunct="1"/>
              <a:t>04-02-2018</a:t>
            </a:fld>
            <a:endParaRPr lang="da-DK" altLang="da-DK"/>
          </a:p>
        </p:txBody>
      </p:sp>
      <p:sp>
        <p:nvSpPr>
          <p:cNvPr id="108548"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08549"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FD60450E-72B7-48D3-8BC2-B0097E7D6A28}" type="slidenum">
              <a:rPr lang="da-DK" altLang="da-DK"/>
              <a:pPr eaLnBrk="1" hangingPunct="1"/>
              <a:t>36</a:t>
            </a:fld>
            <a:endParaRPr lang="da-DK" altLang="da-DK"/>
          </a:p>
        </p:txBody>
      </p:sp>
      <p:sp>
        <p:nvSpPr>
          <p:cNvPr id="108550" name="Rectangle 2"/>
          <p:cNvSpPr>
            <a:spLocks noGrp="1" noRot="1" noChangeAspect="1" noChangeArrowheads="1" noTextEdit="1"/>
          </p:cNvSpPr>
          <p:nvPr>
            <p:ph type="sldImg"/>
          </p:nvPr>
        </p:nvSpPr>
        <p:spPr>
          <a:ln/>
        </p:spPr>
      </p:sp>
      <p:sp>
        <p:nvSpPr>
          <p:cNvPr id="108551"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ladsholder til diasbillede 1"/>
          <p:cNvSpPr>
            <a:spLocks noGrp="1" noRot="1" noChangeAspect="1" noTextEdit="1"/>
          </p:cNvSpPr>
          <p:nvPr>
            <p:ph type="sldImg"/>
          </p:nvPr>
        </p:nvSpPr>
        <p:spPr>
          <a:ln/>
        </p:spPr>
      </p:sp>
      <p:sp>
        <p:nvSpPr>
          <p:cNvPr id="9216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92164"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2165"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21BE8CB-04D7-4789-A96C-D2A55FB83247}" type="datetime1">
              <a:rPr lang="da-DK"/>
              <a:pPr eaLnBrk="1" hangingPunct="1"/>
              <a:t>04-02-2018</a:t>
            </a:fld>
            <a:endParaRPr lang="da-DK"/>
          </a:p>
        </p:txBody>
      </p:sp>
      <p:sp>
        <p:nvSpPr>
          <p:cNvPr id="92166"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2167"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447521A-FB9B-4AD9-8D1E-018D96ED7244}" type="slidenum">
              <a:rPr lang="da-DK"/>
              <a:pPr eaLnBrk="1" hangingPunct="1"/>
              <a:t>39</a:t>
            </a:fld>
            <a:endParaRPr lang="da-DK"/>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ladsholder til diasbillede 1"/>
          <p:cNvSpPr>
            <a:spLocks noGrp="1" noRot="1" noChangeAspect="1" noTextEdit="1"/>
          </p:cNvSpPr>
          <p:nvPr>
            <p:ph type="sldImg"/>
          </p:nvPr>
        </p:nvSpPr>
        <p:spPr>
          <a:ln/>
        </p:spPr>
      </p:sp>
      <p:sp>
        <p:nvSpPr>
          <p:cNvPr id="9113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a-DK" smtClean="0"/>
              <a:t>	1. En tekst kan både konstituere og have en funktion i forhold til situationen; afsenderen har en hensigt med teksten i forhold til adressaten (de intenderede modetagere).</a:t>
            </a:r>
          </a:p>
          <a:p>
            <a:pPr eaLnBrk="1" hangingPunct="1">
              <a:lnSpc>
                <a:spcPct val="80000"/>
              </a:lnSpc>
            </a:pPr>
            <a:r>
              <a:rPr lang="da-DK" smtClean="0"/>
              <a:t>	2.  En situation er bestemt ved at være en del af en organisation, fx undervisningstimen i skolen, nyhedsaratiklen i avisen,  digtsamlingen i den litterære offentlighed. </a:t>
            </a:r>
          </a:p>
          <a:p>
            <a:pPr eaLnBrk="1" hangingPunct="1">
              <a:lnSpc>
                <a:spcPct val="80000"/>
              </a:lnSpc>
            </a:pPr>
            <a:r>
              <a:rPr lang="da-DK" smtClean="0"/>
              <a:t>	3. En organisation er en del af samfundet og udfylder sin plads i sam-fundsformationen og offentlighedssfæ-ren: familien, kulturen, produktionen, politikken eller staten. </a:t>
            </a:r>
          </a:p>
          <a:p>
            <a:pPr eaLnBrk="1" hangingPunct="1">
              <a:lnSpc>
                <a:spcPct val="80000"/>
              </a:lnSpc>
            </a:pPr>
            <a:r>
              <a:rPr lang="da-DK" smtClean="0"/>
              <a:t>	4. Den borgerlige offentlighed hører til vores epoke, I andre epoker har offentlighedsstrukturen været anderledes, og derfor organisationerne, situationerne og teksterne nogle helt andre. </a:t>
            </a:r>
          </a:p>
          <a:p>
            <a:pPr eaLnBrk="1" hangingPunct="1">
              <a:lnSpc>
                <a:spcPct val="80000"/>
              </a:lnSpc>
            </a:pPr>
            <a:endParaRPr lang="da-DK" smtClean="0"/>
          </a:p>
          <a:p>
            <a:pPr eaLnBrk="1" hangingPunct="1"/>
            <a:endParaRPr lang="da-DK" smtClean="0"/>
          </a:p>
        </p:txBody>
      </p:sp>
      <p:sp>
        <p:nvSpPr>
          <p:cNvPr id="91140"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1141"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BF150E7-057D-471A-83EE-1625B5C04103}" type="datetime1">
              <a:rPr lang="da-DK"/>
              <a:pPr eaLnBrk="1" hangingPunct="1"/>
              <a:t>04-02-2018</a:t>
            </a:fld>
            <a:endParaRPr lang="da-DK"/>
          </a:p>
        </p:txBody>
      </p:sp>
      <p:sp>
        <p:nvSpPr>
          <p:cNvPr id="91142"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1143"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1614DE5-71BC-4D20-AFFF-9BD24410C2B4}" type="slidenum">
              <a:rPr lang="da-DK"/>
              <a:pPr eaLnBrk="1" hangingPunct="1"/>
              <a:t>40</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B49E9CBA-034A-4C26-88F3-A0C3892C3D24}" type="datetime1">
              <a:rPr lang="da-DK" smtClean="0"/>
              <a:pPr>
                <a:defRPr/>
              </a:pPr>
              <a:t>04-02-2018</a:t>
            </a:fld>
            <a:endParaRPr lang="da-DK"/>
          </a:p>
        </p:txBody>
      </p:sp>
      <p:sp>
        <p:nvSpPr>
          <p:cNvPr id="6" name="Pladsholder til sidefod 5"/>
          <p:cNvSpPr>
            <a:spLocks noGrp="1"/>
          </p:cNvSpPr>
          <p:nvPr>
            <p:ph type="ftr" sz="quarter" idx="12"/>
          </p:nvPr>
        </p:nvSpPr>
        <p:spPr/>
        <p:txBody>
          <a:bodyPr/>
          <a:lstStyle/>
          <a:p>
            <a:pPr>
              <a:defRPr/>
            </a:pPr>
            <a:r>
              <a:rPr lang="da-DK" smtClean="0"/>
              <a:t>Genrer og diskurser 2011</a:t>
            </a:r>
            <a:endParaRPr lang="da-DK" dirty="0"/>
          </a:p>
        </p:txBody>
      </p:sp>
      <p:sp>
        <p:nvSpPr>
          <p:cNvPr id="7" name="Pladsholder til diasnummer 6"/>
          <p:cNvSpPr>
            <a:spLocks noGrp="1"/>
          </p:cNvSpPr>
          <p:nvPr>
            <p:ph type="sldNum" sz="quarter" idx="13"/>
          </p:nvPr>
        </p:nvSpPr>
        <p:spPr/>
        <p:txBody>
          <a:bodyPr/>
          <a:lstStyle/>
          <a:p>
            <a:pPr>
              <a:defRPr/>
            </a:pPr>
            <a:fld id="{363E1219-7CC9-4CB7-B33A-2ADC8C1A4B48}" type="slidenum">
              <a:rPr lang="da-DK" smtClean="0"/>
              <a:pPr>
                <a:defRPr/>
              </a:pPr>
              <a:t>4</a:t>
            </a:fld>
            <a:endParaRPr lang="da-DK"/>
          </a:p>
        </p:txBody>
      </p:sp>
    </p:spTree>
    <p:extLst>
      <p:ext uri="{BB962C8B-B14F-4D97-AF65-F5344CB8AC3E}">
        <p14:creationId xmlns:p14="http://schemas.microsoft.com/office/powerpoint/2010/main" val="3217065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Pladsholder til diasbillede 1"/>
          <p:cNvSpPr>
            <a:spLocks noGrp="1" noRot="1" noChangeAspect="1" noTextEdit="1"/>
          </p:cNvSpPr>
          <p:nvPr>
            <p:ph type="sldImg"/>
          </p:nvPr>
        </p:nvSpPr>
        <p:spPr>
          <a:ln/>
        </p:spPr>
      </p:sp>
      <p:sp>
        <p:nvSpPr>
          <p:cNvPr id="9318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a-DK" smtClean="0"/>
              <a:t>	1. En tekst kan både konstituere og have en funktion i forhold til situationen; afsenderen har en hensigt med teksten i forhold til adressaten (de intenderede modetagere).</a:t>
            </a:r>
          </a:p>
          <a:p>
            <a:pPr eaLnBrk="1" hangingPunct="1">
              <a:lnSpc>
                <a:spcPct val="80000"/>
              </a:lnSpc>
            </a:pPr>
            <a:r>
              <a:rPr lang="da-DK" smtClean="0"/>
              <a:t>	2.  En situation er bestemt ved at være en del af en organisation, fx undervisningstimen i skolen, nyhedsaratiklen i avisen,  digtsamlingen i den litterære offentlighed. </a:t>
            </a:r>
          </a:p>
          <a:p>
            <a:pPr eaLnBrk="1" hangingPunct="1">
              <a:lnSpc>
                <a:spcPct val="80000"/>
              </a:lnSpc>
            </a:pPr>
            <a:r>
              <a:rPr lang="da-DK" smtClean="0"/>
              <a:t>	3. En organisation er en del af samfundet og udfylder sin plads i sam-fundsformationen og offentlighedssfæ-ren: familien, kulturen, produktionen, politikken eller staten. </a:t>
            </a:r>
          </a:p>
          <a:p>
            <a:pPr eaLnBrk="1" hangingPunct="1">
              <a:lnSpc>
                <a:spcPct val="80000"/>
              </a:lnSpc>
            </a:pPr>
            <a:r>
              <a:rPr lang="da-DK" smtClean="0"/>
              <a:t>	4. Den borgerlige offentlighed hører til vores epoke, I andre epoker har offentlighedsstrukturen været anderledes, og derfor organisationerne, situationerne og teksterne nogle helt andre. </a:t>
            </a:r>
          </a:p>
          <a:p>
            <a:pPr eaLnBrk="1" hangingPunct="1">
              <a:lnSpc>
                <a:spcPct val="80000"/>
              </a:lnSpc>
            </a:pPr>
            <a:endParaRPr lang="da-DK" smtClean="0"/>
          </a:p>
          <a:p>
            <a:pPr eaLnBrk="1" hangingPunct="1"/>
            <a:endParaRPr lang="da-DK" smtClean="0"/>
          </a:p>
        </p:txBody>
      </p:sp>
      <p:sp>
        <p:nvSpPr>
          <p:cNvPr id="93188"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3189"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6A0A289-5E24-4B8B-BBFE-CD1674D54AD3}" type="datetime1">
              <a:rPr lang="da-DK"/>
              <a:pPr eaLnBrk="1" hangingPunct="1"/>
              <a:t>04-02-2018</a:t>
            </a:fld>
            <a:endParaRPr lang="da-DK"/>
          </a:p>
        </p:txBody>
      </p:sp>
      <p:sp>
        <p:nvSpPr>
          <p:cNvPr id="93190"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3191"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B2EA48C-F7E7-4C17-B09A-C70C9FFD2E21}" type="slidenum">
              <a:rPr lang="da-DK"/>
              <a:pPr eaLnBrk="1" hangingPunct="1"/>
              <a:t>41</a:t>
            </a:fld>
            <a:endParaRPr lang="da-DK"/>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dsholder til diasbillede 1"/>
          <p:cNvSpPr>
            <a:spLocks noGrp="1" noRot="1" noChangeAspect="1" noTextEdit="1"/>
          </p:cNvSpPr>
          <p:nvPr>
            <p:ph type="sldImg"/>
          </p:nvPr>
        </p:nvSpPr>
        <p:spPr>
          <a:ln/>
        </p:spPr>
      </p:sp>
      <p:sp>
        <p:nvSpPr>
          <p:cNvPr id="9421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94212"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4213"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E954E5A-F124-4668-845A-13759A5ED240}" type="datetime1">
              <a:rPr lang="da-DK"/>
              <a:pPr eaLnBrk="1" hangingPunct="1"/>
              <a:t>04-02-2018</a:t>
            </a:fld>
            <a:endParaRPr lang="da-DK"/>
          </a:p>
        </p:txBody>
      </p:sp>
      <p:sp>
        <p:nvSpPr>
          <p:cNvPr id="94214"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4215"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E51ADB5-EB78-413D-AC79-4FD734428387}" type="slidenum">
              <a:rPr lang="da-DK"/>
              <a:pPr eaLnBrk="1" hangingPunct="1"/>
              <a:t>42</a:t>
            </a:fld>
            <a:endParaRPr lang="da-DK"/>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ladsholder til diasbillede 1"/>
          <p:cNvSpPr>
            <a:spLocks noGrp="1" noRot="1" noChangeAspect="1" noTextEdit="1"/>
          </p:cNvSpPr>
          <p:nvPr>
            <p:ph type="sldImg"/>
          </p:nvPr>
        </p:nvSpPr>
        <p:spPr>
          <a:ln/>
        </p:spPr>
      </p:sp>
      <p:sp>
        <p:nvSpPr>
          <p:cNvPr id="9523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a-DK" smtClean="0"/>
              <a:t>	1. En tekst kan både konstituere og have en funktion i forhold til situationen; afsenderen har en hensigt med teksten i forhold til adressaten (de intenderede modetagere).</a:t>
            </a:r>
          </a:p>
          <a:p>
            <a:pPr eaLnBrk="1" hangingPunct="1">
              <a:lnSpc>
                <a:spcPct val="80000"/>
              </a:lnSpc>
            </a:pPr>
            <a:r>
              <a:rPr lang="da-DK" smtClean="0"/>
              <a:t>	2.  En situation er bestemt ved at være en del af en organisation, fx undervisningstimen i skolen, nyhedsaratiklen i avisen,  digtsamlingen i den litterære offentlighed. </a:t>
            </a:r>
          </a:p>
          <a:p>
            <a:pPr eaLnBrk="1" hangingPunct="1">
              <a:lnSpc>
                <a:spcPct val="80000"/>
              </a:lnSpc>
            </a:pPr>
            <a:r>
              <a:rPr lang="da-DK" smtClean="0"/>
              <a:t>	3. En organisation er en del af samfundet og udfylder sin plads i sam-fundsformationen og offentlighedssfæ-ren: familien, kulturen, produktionen, politikken eller staten. </a:t>
            </a:r>
          </a:p>
          <a:p>
            <a:pPr eaLnBrk="1" hangingPunct="1">
              <a:lnSpc>
                <a:spcPct val="80000"/>
              </a:lnSpc>
            </a:pPr>
            <a:r>
              <a:rPr lang="da-DK" smtClean="0"/>
              <a:t>	4. Den borgerlige offentlighed hører til vores epoke, I andre epoker har offentlighedsstrukturen været anderledes, og derfor organisationerne, situationerne og teksterne nogle helt andre. </a:t>
            </a:r>
          </a:p>
          <a:p>
            <a:pPr eaLnBrk="1" hangingPunct="1">
              <a:lnSpc>
                <a:spcPct val="80000"/>
              </a:lnSpc>
            </a:pPr>
            <a:endParaRPr lang="da-DK" smtClean="0"/>
          </a:p>
          <a:p>
            <a:pPr eaLnBrk="1" hangingPunct="1"/>
            <a:endParaRPr lang="da-DK" smtClean="0"/>
          </a:p>
        </p:txBody>
      </p:sp>
      <p:sp>
        <p:nvSpPr>
          <p:cNvPr id="95236"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5237"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B68C409-198A-4A6F-8721-51BF5BAA1832}" type="datetime1">
              <a:rPr lang="da-DK"/>
              <a:pPr eaLnBrk="1" hangingPunct="1"/>
              <a:t>04-02-2018</a:t>
            </a:fld>
            <a:endParaRPr lang="da-DK"/>
          </a:p>
        </p:txBody>
      </p:sp>
      <p:sp>
        <p:nvSpPr>
          <p:cNvPr id="95238"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5239"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A25E2C4-A894-4B87-9C1D-D230C7FC3C16}" type="slidenum">
              <a:rPr lang="da-DK"/>
              <a:pPr eaLnBrk="1" hangingPunct="1"/>
              <a:t>43</a:t>
            </a:fld>
            <a:endParaRPr lang="da-DK"/>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62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11B1B3F-D940-46E0-A6AB-C5B7402CF546}" type="datetime1">
              <a:rPr lang="da-DK"/>
              <a:pPr eaLnBrk="1" hangingPunct="1"/>
              <a:t>04-02-2018</a:t>
            </a:fld>
            <a:endParaRPr lang="da-DK"/>
          </a:p>
        </p:txBody>
      </p:sp>
      <p:sp>
        <p:nvSpPr>
          <p:cNvPr id="962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62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31804BC-3E03-4708-A849-3174A31D80C7}" type="slidenum">
              <a:rPr lang="da-DK"/>
              <a:pPr eaLnBrk="1" hangingPunct="1"/>
              <a:t>44</a:t>
            </a:fld>
            <a:endParaRPr lang="da-DK"/>
          </a:p>
        </p:txBody>
      </p:sp>
      <p:sp>
        <p:nvSpPr>
          <p:cNvPr id="96262" name="Pladsholder til diasbillede 1"/>
          <p:cNvSpPr>
            <a:spLocks noGrp="1" noRot="1" noChangeAspect="1" noTextEdit="1"/>
          </p:cNvSpPr>
          <p:nvPr>
            <p:ph type="sldImg"/>
          </p:nvPr>
        </p:nvSpPr>
        <p:spPr>
          <a:ln/>
        </p:spPr>
      </p:sp>
      <p:sp>
        <p:nvSpPr>
          <p:cNvPr id="9626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96264" name="Pladsholder til sidehoved 3"/>
          <p:cNvSpPr txBox="1">
            <a:spLocks noGrp="1"/>
          </p:cNvSpPr>
          <p:nvPr/>
        </p:nvSpPr>
        <p:spPr bwMode="auto">
          <a:xfrm>
            <a:off x="0" y="1"/>
            <a:ext cx="2974532"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6446" rIns="92891" bIns="46446"/>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Genre and text type</a:t>
            </a:r>
          </a:p>
        </p:txBody>
      </p:sp>
      <p:sp>
        <p:nvSpPr>
          <p:cNvPr id="96265" name="Pladsholder til dato 4"/>
          <p:cNvSpPr txBox="1">
            <a:spLocks noGrp="1"/>
          </p:cNvSpPr>
          <p:nvPr/>
        </p:nvSpPr>
        <p:spPr bwMode="auto">
          <a:xfrm>
            <a:off x="3889772" y="1"/>
            <a:ext cx="2974532"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6446" rIns="92891" bIns="46446"/>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DBE016F8-878F-4873-8360-A23F3FB6214E}" type="datetime1">
              <a:rPr lang="da-DK" sz="1200"/>
              <a:pPr algn="r" eaLnBrk="1" hangingPunct="1"/>
              <a:t>04-02-2018</a:t>
            </a:fld>
            <a:endParaRPr lang="da-DK" sz="1200"/>
          </a:p>
        </p:txBody>
      </p:sp>
      <p:sp>
        <p:nvSpPr>
          <p:cNvPr id="96266" name="Pladsholder til sidefod 5"/>
          <p:cNvSpPr txBox="1">
            <a:spLocks noGrp="1"/>
          </p:cNvSpPr>
          <p:nvPr/>
        </p:nvSpPr>
        <p:spPr bwMode="auto">
          <a:xfrm>
            <a:off x="0" y="9494508"/>
            <a:ext cx="2974532"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6446" rIns="92891" bIns="46446"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 Genre and text type</a:t>
            </a:r>
          </a:p>
        </p:txBody>
      </p:sp>
      <p:sp>
        <p:nvSpPr>
          <p:cNvPr id="96267" name="Pladsholder til diasnummer 6"/>
          <p:cNvSpPr txBox="1">
            <a:spLocks noGrp="1"/>
          </p:cNvSpPr>
          <p:nvPr/>
        </p:nvSpPr>
        <p:spPr bwMode="auto">
          <a:xfrm>
            <a:off x="3889772" y="9494508"/>
            <a:ext cx="2974532"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6446" rIns="92891" bIns="46446"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3E09F502-AA3D-4E83-9B9E-240C7FA0FE96}" type="slidenum">
              <a:rPr lang="da-DK" sz="1200"/>
              <a:pPr algn="r" eaLnBrk="1" hangingPunct="1"/>
              <a:t>44</a:t>
            </a:fld>
            <a:endParaRPr lang="da-DK"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972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72322C4-E6F0-440D-9642-235F85E4D800}" type="datetime1">
              <a:rPr lang="da-DK"/>
              <a:pPr eaLnBrk="1" hangingPunct="1"/>
              <a:t>04-02-2018</a:t>
            </a:fld>
            <a:endParaRPr lang="da-DK"/>
          </a:p>
        </p:txBody>
      </p:sp>
      <p:sp>
        <p:nvSpPr>
          <p:cNvPr id="972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972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735" indent="-290283" eaLnBrk="0" hangingPunct="0">
              <a:defRPr>
                <a:solidFill>
                  <a:schemeClr val="tx1"/>
                </a:solidFill>
                <a:latin typeface="Arial" charset="0"/>
                <a:ea typeface="ＭＳ Ｐゴシック" charset="-128"/>
              </a:defRPr>
            </a:lvl2pPr>
            <a:lvl3pPr marL="1161131" indent="-232227" eaLnBrk="0" hangingPunct="0">
              <a:defRPr>
                <a:solidFill>
                  <a:schemeClr val="tx1"/>
                </a:solidFill>
                <a:latin typeface="Arial" charset="0"/>
                <a:ea typeface="ＭＳ Ｐゴシック" charset="-128"/>
              </a:defRPr>
            </a:lvl3pPr>
            <a:lvl4pPr marL="1625583" indent="-232227" eaLnBrk="0" hangingPunct="0">
              <a:defRPr>
                <a:solidFill>
                  <a:schemeClr val="tx1"/>
                </a:solidFill>
                <a:latin typeface="Arial" charset="0"/>
                <a:ea typeface="ＭＳ Ｐゴシック" charset="-128"/>
              </a:defRPr>
            </a:lvl4pPr>
            <a:lvl5pPr marL="2090037" indent="-232227" eaLnBrk="0" hangingPunct="0">
              <a:defRPr>
                <a:solidFill>
                  <a:schemeClr val="tx1"/>
                </a:solidFill>
                <a:latin typeface="Arial" charset="0"/>
                <a:ea typeface="ＭＳ Ｐゴシック" charset="-128"/>
              </a:defRPr>
            </a:lvl5pPr>
            <a:lvl6pPr marL="2554490" indent="-232227" eaLnBrk="0" fontAlgn="base" hangingPunct="0">
              <a:spcBef>
                <a:spcPct val="0"/>
              </a:spcBef>
              <a:spcAft>
                <a:spcPct val="0"/>
              </a:spcAft>
              <a:defRPr>
                <a:solidFill>
                  <a:schemeClr val="tx1"/>
                </a:solidFill>
                <a:latin typeface="Arial" charset="0"/>
                <a:ea typeface="ＭＳ Ｐゴシック" charset="-128"/>
              </a:defRPr>
            </a:lvl6pPr>
            <a:lvl7pPr marL="3018943" indent="-232227" eaLnBrk="0" fontAlgn="base" hangingPunct="0">
              <a:spcBef>
                <a:spcPct val="0"/>
              </a:spcBef>
              <a:spcAft>
                <a:spcPct val="0"/>
              </a:spcAft>
              <a:defRPr>
                <a:solidFill>
                  <a:schemeClr val="tx1"/>
                </a:solidFill>
                <a:latin typeface="Arial" charset="0"/>
                <a:ea typeface="ＭＳ Ｐゴシック" charset="-128"/>
              </a:defRPr>
            </a:lvl7pPr>
            <a:lvl8pPr marL="3483395" indent="-232227" eaLnBrk="0" fontAlgn="base" hangingPunct="0">
              <a:spcBef>
                <a:spcPct val="0"/>
              </a:spcBef>
              <a:spcAft>
                <a:spcPct val="0"/>
              </a:spcAft>
              <a:defRPr>
                <a:solidFill>
                  <a:schemeClr val="tx1"/>
                </a:solidFill>
                <a:latin typeface="Arial" charset="0"/>
                <a:ea typeface="ＭＳ Ｐゴシック" charset="-128"/>
              </a:defRPr>
            </a:lvl8pPr>
            <a:lvl9pPr marL="3947847" indent="-23222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CA4490A-9CEB-49F2-93EE-A4A1374EB078}" type="slidenum">
              <a:rPr lang="da-DK"/>
              <a:pPr eaLnBrk="1" hangingPunct="1"/>
              <a:t>45</a:t>
            </a:fld>
            <a:endParaRPr lang="da-DK"/>
          </a:p>
        </p:txBody>
      </p:sp>
      <p:sp>
        <p:nvSpPr>
          <p:cNvPr id="97286" name="Pladsholder til diasbillede 1"/>
          <p:cNvSpPr>
            <a:spLocks noGrp="1" noRot="1" noChangeAspect="1" noTextEdit="1"/>
          </p:cNvSpPr>
          <p:nvPr>
            <p:ph type="sldImg"/>
          </p:nvPr>
        </p:nvSpPr>
        <p:spPr>
          <a:ln/>
        </p:spPr>
      </p:sp>
      <p:sp>
        <p:nvSpPr>
          <p:cNvPr id="9728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97288" name="Pladsholder til sidehoved 3"/>
          <p:cNvSpPr txBox="1">
            <a:spLocks noGrp="1"/>
          </p:cNvSpPr>
          <p:nvPr/>
        </p:nvSpPr>
        <p:spPr bwMode="auto">
          <a:xfrm>
            <a:off x="0" y="1"/>
            <a:ext cx="2974532"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6446" rIns="92891" bIns="46446"/>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Genre and text type</a:t>
            </a:r>
          </a:p>
        </p:txBody>
      </p:sp>
      <p:sp>
        <p:nvSpPr>
          <p:cNvPr id="97289" name="Pladsholder til dato 4"/>
          <p:cNvSpPr txBox="1">
            <a:spLocks noGrp="1"/>
          </p:cNvSpPr>
          <p:nvPr/>
        </p:nvSpPr>
        <p:spPr bwMode="auto">
          <a:xfrm>
            <a:off x="3889772" y="1"/>
            <a:ext cx="2974532"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6446" rIns="92891" bIns="46446"/>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61046169-B956-47B5-8E26-1A0404721FD6}" type="datetime1">
              <a:rPr lang="da-DK" sz="1200"/>
              <a:pPr algn="r" eaLnBrk="1" hangingPunct="1"/>
              <a:t>04-02-2018</a:t>
            </a:fld>
            <a:endParaRPr lang="da-DK" sz="1200"/>
          </a:p>
        </p:txBody>
      </p:sp>
      <p:sp>
        <p:nvSpPr>
          <p:cNvPr id="97290" name="Pladsholder til sidefod 5"/>
          <p:cNvSpPr txBox="1">
            <a:spLocks noGrp="1"/>
          </p:cNvSpPr>
          <p:nvPr/>
        </p:nvSpPr>
        <p:spPr bwMode="auto">
          <a:xfrm>
            <a:off x="0" y="9494508"/>
            <a:ext cx="2974532"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6446" rIns="92891" bIns="46446"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 Genre and text type</a:t>
            </a:r>
          </a:p>
        </p:txBody>
      </p:sp>
      <p:sp>
        <p:nvSpPr>
          <p:cNvPr id="97291" name="Pladsholder til diasnummer 6"/>
          <p:cNvSpPr txBox="1">
            <a:spLocks noGrp="1"/>
          </p:cNvSpPr>
          <p:nvPr/>
        </p:nvSpPr>
        <p:spPr bwMode="auto">
          <a:xfrm>
            <a:off x="3889772" y="9494508"/>
            <a:ext cx="2974532"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6446" rIns="92891" bIns="46446"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8E9AB90F-27FF-456E-96B6-119E9195A17A}" type="slidenum">
              <a:rPr lang="da-DK" sz="1200"/>
              <a:pPr algn="r" eaLnBrk="1" hangingPunct="1"/>
              <a:t>45</a:t>
            </a:fld>
            <a:endParaRPr lang="da-DK"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09571"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411A3581-58CA-43A3-BC35-E2BE82CD135A}" type="datetime1">
              <a:rPr lang="da-DK" altLang="da-DK"/>
              <a:pPr eaLnBrk="1" hangingPunct="1"/>
              <a:t>04-02-2018</a:t>
            </a:fld>
            <a:endParaRPr lang="da-DK" altLang="da-DK"/>
          </a:p>
        </p:txBody>
      </p:sp>
      <p:sp>
        <p:nvSpPr>
          <p:cNvPr id="109572"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09573"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1D076471-DC24-4BE9-90F1-BDF69FD3BD36}" type="slidenum">
              <a:rPr lang="da-DK" altLang="da-DK"/>
              <a:pPr eaLnBrk="1" hangingPunct="1"/>
              <a:t>48</a:t>
            </a:fld>
            <a:endParaRPr lang="da-DK" altLang="da-DK"/>
          </a:p>
        </p:txBody>
      </p:sp>
      <p:sp>
        <p:nvSpPr>
          <p:cNvPr id="109574" name="Rectangle 2"/>
          <p:cNvSpPr>
            <a:spLocks noGrp="1" noRot="1" noChangeAspect="1" noChangeArrowheads="1" noTextEdit="1"/>
          </p:cNvSpPr>
          <p:nvPr>
            <p:ph type="sldImg"/>
          </p:nvPr>
        </p:nvSpPr>
        <p:spPr>
          <a:ln/>
        </p:spPr>
      </p:sp>
      <p:sp>
        <p:nvSpPr>
          <p:cNvPr id="109575"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10595"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5C1707A0-2E69-4E4F-82E9-54F9EFBE78DE}" type="datetime1">
              <a:rPr lang="da-DK" altLang="da-DK"/>
              <a:pPr eaLnBrk="1" hangingPunct="1"/>
              <a:t>04-02-2018</a:t>
            </a:fld>
            <a:endParaRPr lang="da-DK" altLang="da-DK"/>
          </a:p>
        </p:txBody>
      </p:sp>
      <p:sp>
        <p:nvSpPr>
          <p:cNvPr id="110596"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10597"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E0CA80D3-8007-406E-982C-5D25A47D1E4E}" type="slidenum">
              <a:rPr lang="da-DK" altLang="da-DK"/>
              <a:pPr eaLnBrk="1" hangingPunct="1"/>
              <a:t>49</a:t>
            </a:fld>
            <a:endParaRPr lang="da-DK" altLang="da-DK"/>
          </a:p>
        </p:txBody>
      </p:sp>
      <p:sp>
        <p:nvSpPr>
          <p:cNvPr id="110598" name="Rectangle 2"/>
          <p:cNvSpPr>
            <a:spLocks noGrp="1" noRot="1" noChangeAspect="1" noChangeArrowheads="1" noTextEdit="1"/>
          </p:cNvSpPr>
          <p:nvPr>
            <p:ph type="sldImg"/>
          </p:nvPr>
        </p:nvSpPr>
        <p:spPr>
          <a:ln/>
        </p:spPr>
      </p:sp>
      <p:sp>
        <p:nvSpPr>
          <p:cNvPr id="110599"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13667"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EC66A0E0-A0C1-4B8B-B91E-CEDD949F90A8}" type="datetime1">
              <a:rPr lang="da-DK" altLang="da-DK"/>
              <a:pPr eaLnBrk="1" hangingPunct="1"/>
              <a:t>04-02-2018</a:t>
            </a:fld>
            <a:endParaRPr lang="da-DK" altLang="da-DK"/>
          </a:p>
        </p:txBody>
      </p:sp>
      <p:sp>
        <p:nvSpPr>
          <p:cNvPr id="113668"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13669"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F6F47F53-3216-430F-A751-E53DF063D3A1}" type="slidenum">
              <a:rPr lang="da-DK" altLang="da-DK"/>
              <a:pPr eaLnBrk="1" hangingPunct="1"/>
              <a:t>50</a:t>
            </a:fld>
            <a:endParaRPr lang="da-DK" altLang="da-DK"/>
          </a:p>
        </p:txBody>
      </p:sp>
      <p:sp>
        <p:nvSpPr>
          <p:cNvPr id="113670" name="Rectangle 2"/>
          <p:cNvSpPr>
            <a:spLocks noGrp="1" noRot="1" noChangeAspect="1" noChangeArrowheads="1" noTextEdit="1"/>
          </p:cNvSpPr>
          <p:nvPr>
            <p:ph type="sldImg"/>
          </p:nvPr>
        </p:nvSpPr>
        <p:spPr>
          <a:ln/>
        </p:spPr>
      </p:sp>
      <p:sp>
        <p:nvSpPr>
          <p:cNvPr id="113671"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Med de </a:t>
            </a:r>
            <a:r>
              <a:rPr lang="da-DK" dirty="0" err="1"/>
              <a:t>summative</a:t>
            </a:r>
            <a:r>
              <a:rPr lang="da-DK" dirty="0"/>
              <a:t> rettelser skal opfattes som notater til en selv. Her skal alt bemærkelsesværdigt registreres, som ved eksamen. Disse registreringer danner grundlaget for karakteren. De skal også sammenfattes til en diagnose af eleven og overvejelser over de vigtigste årsager til de fejl og mangler der forekommer i elevens tekst.</a:t>
            </a:r>
          </a:p>
          <a:p>
            <a:r>
              <a:rPr lang="da-DK" dirty="0"/>
              <a:t>	Man kan kun kategorisere et stiletræk hvis man gør sig klart hvad der skulle have stået (hvis man selv skulle være medunderskriver på teksten). Men det er ikke sikkert at man altid rammer det som eleven faktisk ville have skrevet, så typificeringen af fejl er ikke objektiv. </a:t>
            </a:r>
          </a:p>
          <a:p>
            <a:r>
              <a:rPr lang="da-DK" dirty="0"/>
              <a:t>	Der kan på alle andre områder end retstavning være alternative normer, fx om hvordan det markeres at der er tale om titlen på en tekst: med kursiv, med enkelt anførselstegn eller med dobbelt anførselstegn.  Hvis eleven har valgt en konsekvent metode, bør man i det </a:t>
            </a:r>
            <a:r>
              <a:rPr lang="da-DK" dirty="0" err="1"/>
              <a:t>summative</a:t>
            </a:r>
            <a:r>
              <a:rPr lang="da-DK" dirty="0"/>
              <a:t> ikke rette selv om det er en anden metode end den man selv kender. Man bør altså acceptere at elever fra forskellige skoler kan følge forskellige normer. Et andet eksempel er om man må bruge ordet </a:t>
            </a:r>
            <a:r>
              <a:rPr lang="da-DK" i="1" dirty="0"/>
              <a:t>jeg</a:t>
            </a:r>
            <a:r>
              <a:rPr lang="da-DK" dirty="0"/>
              <a:t> i en opgavebesvarelse. Det er ikke sikkert at alle har den samme norm for det.</a:t>
            </a:r>
          </a:p>
          <a:p>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B49E9CBA-034A-4C26-88F3-A0C3892C3D24}" type="datetime1">
              <a:rPr lang="da-DK" smtClean="0"/>
              <a:pPr>
                <a:defRPr/>
              </a:pPr>
              <a:t>04-02-2018</a:t>
            </a:fld>
            <a:endParaRPr lang="da-DK"/>
          </a:p>
        </p:txBody>
      </p:sp>
      <p:sp>
        <p:nvSpPr>
          <p:cNvPr id="6" name="Pladsholder til sidefod 5"/>
          <p:cNvSpPr>
            <a:spLocks noGrp="1"/>
          </p:cNvSpPr>
          <p:nvPr>
            <p:ph type="ftr" sz="quarter" idx="12"/>
          </p:nvPr>
        </p:nvSpPr>
        <p:spPr/>
        <p:txBody>
          <a:bodyPr/>
          <a:lstStyle/>
          <a:p>
            <a:pPr>
              <a:defRPr/>
            </a:pPr>
            <a:r>
              <a:rPr lang="da-DK" smtClean="0"/>
              <a:t>Genrer og diskurser 2011</a:t>
            </a:r>
            <a:endParaRPr lang="da-DK" dirty="0"/>
          </a:p>
        </p:txBody>
      </p:sp>
      <p:sp>
        <p:nvSpPr>
          <p:cNvPr id="7" name="Pladsholder til diasnummer 6"/>
          <p:cNvSpPr>
            <a:spLocks noGrp="1"/>
          </p:cNvSpPr>
          <p:nvPr>
            <p:ph type="sldNum" sz="quarter" idx="13"/>
          </p:nvPr>
        </p:nvSpPr>
        <p:spPr/>
        <p:txBody>
          <a:bodyPr/>
          <a:lstStyle/>
          <a:p>
            <a:pPr>
              <a:defRPr/>
            </a:pPr>
            <a:fld id="{363E1219-7CC9-4CB7-B33A-2ADC8C1A4B48}" type="slidenum">
              <a:rPr lang="da-DK" smtClean="0"/>
              <a:pPr>
                <a:defRPr/>
              </a:pPr>
              <a:t>52</a:t>
            </a:fld>
            <a:endParaRPr lang="da-DK"/>
          </a:p>
        </p:txBody>
      </p:sp>
    </p:spTree>
    <p:extLst>
      <p:ext uri="{BB962C8B-B14F-4D97-AF65-F5344CB8AC3E}">
        <p14:creationId xmlns:p14="http://schemas.microsoft.com/office/powerpoint/2010/main" val="945496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formative rettelser er rettet til elevskriveren og bør også kommentere hvad der er godt. Af fejl  skal kun de stiletræk kommenteres som eleven skal instrueres i at forbedre, fx ved senere omskrivning i undervisningsforløbet. Men de formative rettelser skal også retfærdiggøre karakteren. </a:t>
            </a:r>
          </a:p>
          <a:p>
            <a:r>
              <a:rPr lang="da-DK" dirty="0"/>
              <a:t>	De formative rettelser bør ikke være lakoniske, som fx </a:t>
            </a:r>
            <a:r>
              <a:rPr lang="da-DK" i="1" dirty="0"/>
              <a:t>Slet!</a:t>
            </a:r>
            <a:r>
              <a:rPr lang="da-DK" dirty="0"/>
              <a:t> eller </a:t>
            </a:r>
            <a:r>
              <a:rPr lang="da-DK" i="1" dirty="0"/>
              <a:t>Omformulér</a:t>
            </a:r>
            <a:r>
              <a:rPr lang="da-DK" dirty="0"/>
              <a:t>. Hvis grunden til fejlen er sjusk, kan man blot registrere dem, hvis fejlen skyldes manglende kendskab, bør det oplyses hvad normen er, og hvis fejlen skyldes  manglende evne, bør det forklares og trænes, fx ekstra kommaer.</a:t>
            </a:r>
          </a:p>
          <a:p>
            <a:r>
              <a:rPr lang="da-DK" dirty="0"/>
              <a:t>	Man bør i det formative rettelser ikke blot stille spørgsmål om hvad eleven mener, eller diskutere substans med eleven; rettelsen skal altid være konstruktiv og normativ. </a:t>
            </a:r>
          </a:p>
          <a:p>
            <a:endParaRPr lang="da-DK" dirty="0" smtClean="0"/>
          </a:p>
          <a:p>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B49E9CBA-034A-4C26-88F3-A0C3892C3D24}" type="datetime1">
              <a:rPr lang="da-DK" smtClean="0"/>
              <a:pPr>
                <a:defRPr/>
              </a:pPr>
              <a:t>04-02-2018</a:t>
            </a:fld>
            <a:endParaRPr lang="da-DK"/>
          </a:p>
        </p:txBody>
      </p:sp>
      <p:sp>
        <p:nvSpPr>
          <p:cNvPr id="6" name="Pladsholder til sidefod 5"/>
          <p:cNvSpPr>
            <a:spLocks noGrp="1"/>
          </p:cNvSpPr>
          <p:nvPr>
            <p:ph type="ftr" sz="quarter" idx="12"/>
          </p:nvPr>
        </p:nvSpPr>
        <p:spPr/>
        <p:txBody>
          <a:bodyPr/>
          <a:lstStyle/>
          <a:p>
            <a:pPr>
              <a:defRPr/>
            </a:pPr>
            <a:r>
              <a:rPr lang="da-DK" smtClean="0"/>
              <a:t>Genrer og diskurser 2011</a:t>
            </a:r>
            <a:endParaRPr lang="da-DK" dirty="0"/>
          </a:p>
        </p:txBody>
      </p:sp>
      <p:sp>
        <p:nvSpPr>
          <p:cNvPr id="7" name="Pladsholder til diasnummer 6"/>
          <p:cNvSpPr>
            <a:spLocks noGrp="1"/>
          </p:cNvSpPr>
          <p:nvPr>
            <p:ph type="sldNum" sz="quarter" idx="13"/>
          </p:nvPr>
        </p:nvSpPr>
        <p:spPr/>
        <p:txBody>
          <a:bodyPr/>
          <a:lstStyle/>
          <a:p>
            <a:pPr>
              <a:defRPr/>
            </a:pPr>
            <a:fld id="{363E1219-7CC9-4CB7-B33A-2ADC8C1A4B48}" type="slidenum">
              <a:rPr lang="da-DK" smtClean="0"/>
              <a:pPr>
                <a:defRPr/>
              </a:pPr>
              <a:t>55</a:t>
            </a:fld>
            <a:endParaRPr lang="da-DK"/>
          </a:p>
        </p:txBody>
      </p:sp>
    </p:spTree>
    <p:extLst>
      <p:ext uri="{BB962C8B-B14F-4D97-AF65-F5344CB8AC3E}">
        <p14:creationId xmlns:p14="http://schemas.microsoft.com/office/powerpoint/2010/main" val="3318353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00355"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B9D55698-9B54-4E88-B817-CEE37FF4E207}" type="datetime1">
              <a:rPr lang="da-DK" altLang="da-DK"/>
              <a:pPr eaLnBrk="1" hangingPunct="1"/>
              <a:t>04-02-2018</a:t>
            </a:fld>
            <a:endParaRPr lang="da-DK" altLang="da-DK"/>
          </a:p>
        </p:txBody>
      </p:sp>
      <p:sp>
        <p:nvSpPr>
          <p:cNvPr id="100356"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00357"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48CBBC59-8587-4174-92CC-514D4E08A372}" type="slidenum">
              <a:rPr lang="da-DK" altLang="da-DK"/>
              <a:pPr eaLnBrk="1" hangingPunct="1"/>
              <a:t>6</a:t>
            </a:fld>
            <a:endParaRPr lang="da-DK" altLang="da-DK"/>
          </a:p>
        </p:txBody>
      </p:sp>
      <p:sp>
        <p:nvSpPr>
          <p:cNvPr id="100358" name="Rectangle 2"/>
          <p:cNvSpPr>
            <a:spLocks noGrp="1" noRot="1" noChangeAspect="1" noChangeArrowheads="1" noTextEdit="1"/>
          </p:cNvSpPr>
          <p:nvPr>
            <p:ph type="sldImg"/>
          </p:nvPr>
        </p:nvSpPr>
        <p:spPr>
          <a:ln/>
        </p:spPr>
      </p:sp>
      <p:sp>
        <p:nvSpPr>
          <p:cNvPr id="100359"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B49E9CBA-034A-4C26-88F3-A0C3892C3D24}" type="datetime1">
              <a:rPr lang="da-DK" smtClean="0"/>
              <a:pPr>
                <a:defRPr/>
              </a:pPr>
              <a:t>04-02-2018</a:t>
            </a:fld>
            <a:endParaRPr lang="da-DK"/>
          </a:p>
        </p:txBody>
      </p:sp>
      <p:sp>
        <p:nvSpPr>
          <p:cNvPr id="6" name="Pladsholder til sidefod 5"/>
          <p:cNvSpPr>
            <a:spLocks noGrp="1"/>
          </p:cNvSpPr>
          <p:nvPr>
            <p:ph type="ftr" sz="quarter" idx="12"/>
          </p:nvPr>
        </p:nvSpPr>
        <p:spPr/>
        <p:txBody>
          <a:bodyPr/>
          <a:lstStyle/>
          <a:p>
            <a:pPr>
              <a:defRPr/>
            </a:pPr>
            <a:r>
              <a:rPr lang="da-DK" smtClean="0"/>
              <a:t>Genrer og diskurser 2011</a:t>
            </a:r>
            <a:endParaRPr lang="da-DK" dirty="0"/>
          </a:p>
        </p:txBody>
      </p:sp>
      <p:sp>
        <p:nvSpPr>
          <p:cNvPr id="7" name="Pladsholder til diasnummer 6"/>
          <p:cNvSpPr>
            <a:spLocks noGrp="1"/>
          </p:cNvSpPr>
          <p:nvPr>
            <p:ph type="sldNum" sz="quarter" idx="13"/>
          </p:nvPr>
        </p:nvSpPr>
        <p:spPr/>
        <p:txBody>
          <a:bodyPr/>
          <a:lstStyle/>
          <a:p>
            <a:pPr>
              <a:defRPr/>
            </a:pPr>
            <a:fld id="{363E1219-7CC9-4CB7-B33A-2ADC8C1A4B48}" type="slidenum">
              <a:rPr lang="da-DK" smtClean="0"/>
              <a:pPr>
                <a:defRPr/>
              </a:pPr>
              <a:t>58</a:t>
            </a:fld>
            <a:endParaRPr lang="da-DK"/>
          </a:p>
        </p:txBody>
      </p:sp>
    </p:spTree>
    <p:extLst>
      <p:ext uri="{BB962C8B-B14F-4D97-AF65-F5344CB8AC3E}">
        <p14:creationId xmlns:p14="http://schemas.microsoft.com/office/powerpoint/2010/main" val="32170656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10595"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9ADA5C28-45A6-482D-91AE-8588F8111A40}" type="datetime1">
              <a:rPr lang="da-DK" altLang="da-DK" smtClean="0"/>
              <a:pPr eaLnBrk="1" hangingPunct="1"/>
              <a:t>04-02-2018</a:t>
            </a:fld>
            <a:endParaRPr lang="da-DK" altLang="da-DK" smtClean="0"/>
          </a:p>
        </p:txBody>
      </p:sp>
      <p:sp>
        <p:nvSpPr>
          <p:cNvPr id="110596"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10597"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DAC620B8-197C-49B9-8203-A3E297AB8145}" type="slidenum">
              <a:rPr lang="da-DK" altLang="da-DK" smtClean="0"/>
              <a:pPr eaLnBrk="1" hangingPunct="1"/>
              <a:t>60</a:t>
            </a:fld>
            <a:endParaRPr lang="da-DK" altLang="da-DK" smtClean="0"/>
          </a:p>
        </p:txBody>
      </p:sp>
      <p:sp>
        <p:nvSpPr>
          <p:cNvPr id="110598" name="Rectangle 2"/>
          <p:cNvSpPr>
            <a:spLocks noGrp="1" noRot="1" noChangeAspect="1" noChangeArrowheads="1" noTextEdit="1"/>
          </p:cNvSpPr>
          <p:nvPr>
            <p:ph type="sldImg"/>
          </p:nvPr>
        </p:nvSpPr>
        <p:spPr>
          <a:ln/>
        </p:spPr>
      </p:sp>
      <p:sp>
        <p:nvSpPr>
          <p:cNvPr id="110599"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11619"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FAA7821F-1E4D-4D42-AC46-FADBCF895EB5}" type="datetime1">
              <a:rPr lang="da-DK" altLang="da-DK" smtClean="0"/>
              <a:pPr eaLnBrk="1" hangingPunct="1"/>
              <a:t>04-02-2018</a:t>
            </a:fld>
            <a:endParaRPr lang="da-DK" altLang="da-DK" smtClean="0"/>
          </a:p>
        </p:txBody>
      </p:sp>
      <p:sp>
        <p:nvSpPr>
          <p:cNvPr id="111620"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11621"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1D9F780A-D376-4B50-8E45-4445A6F84E22}" type="slidenum">
              <a:rPr lang="da-DK" altLang="da-DK" smtClean="0"/>
              <a:pPr eaLnBrk="1" hangingPunct="1"/>
              <a:t>61</a:t>
            </a:fld>
            <a:endParaRPr lang="da-DK" altLang="da-DK" smtClean="0"/>
          </a:p>
        </p:txBody>
      </p:sp>
      <p:sp>
        <p:nvSpPr>
          <p:cNvPr id="111622" name="Rectangle 2"/>
          <p:cNvSpPr>
            <a:spLocks noGrp="1" noRot="1" noChangeAspect="1" noChangeArrowheads="1" noTextEdit="1"/>
          </p:cNvSpPr>
          <p:nvPr>
            <p:ph type="sldImg"/>
          </p:nvPr>
        </p:nvSpPr>
        <p:spPr>
          <a:ln/>
        </p:spPr>
      </p:sp>
      <p:sp>
        <p:nvSpPr>
          <p:cNvPr id="111623"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31075"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0CAA920D-53DA-4D50-A325-A133F4662874}" type="datetime1">
              <a:rPr lang="da-DK" altLang="da-DK" smtClean="0"/>
              <a:pPr eaLnBrk="1" hangingPunct="1"/>
              <a:t>04-02-2018</a:t>
            </a:fld>
            <a:endParaRPr lang="da-DK" altLang="da-DK" smtClean="0"/>
          </a:p>
        </p:txBody>
      </p:sp>
      <p:sp>
        <p:nvSpPr>
          <p:cNvPr id="131076"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31077"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0BD75E33-2069-45C4-B690-D69EE397E0E8}" type="slidenum">
              <a:rPr lang="da-DK" altLang="da-DK" smtClean="0"/>
              <a:pPr eaLnBrk="1" hangingPunct="1"/>
              <a:t>62</a:t>
            </a:fld>
            <a:endParaRPr lang="da-DK" altLang="da-DK" smtClean="0"/>
          </a:p>
        </p:txBody>
      </p:sp>
      <p:sp>
        <p:nvSpPr>
          <p:cNvPr id="131078" name="Rectangle 2"/>
          <p:cNvSpPr>
            <a:spLocks noGrp="1" noRot="1" noChangeAspect="1" noChangeArrowheads="1" noTextEdit="1"/>
          </p:cNvSpPr>
          <p:nvPr>
            <p:ph type="sldImg"/>
          </p:nvPr>
        </p:nvSpPr>
        <p:spPr>
          <a:ln/>
        </p:spPr>
      </p:sp>
      <p:sp>
        <p:nvSpPr>
          <p:cNvPr id="131079"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32099"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229AF80B-A3F1-4520-A35F-DEC8D2CF0CC8}" type="datetime1">
              <a:rPr lang="da-DK" altLang="da-DK" smtClean="0"/>
              <a:pPr eaLnBrk="1" hangingPunct="1"/>
              <a:t>04-02-2018</a:t>
            </a:fld>
            <a:endParaRPr lang="da-DK" altLang="da-DK" smtClean="0"/>
          </a:p>
        </p:txBody>
      </p:sp>
      <p:sp>
        <p:nvSpPr>
          <p:cNvPr id="132100"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32101"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D65BD333-D2CA-4709-8809-BA8C44571234}" type="slidenum">
              <a:rPr lang="da-DK" altLang="da-DK" smtClean="0"/>
              <a:pPr eaLnBrk="1" hangingPunct="1"/>
              <a:t>63</a:t>
            </a:fld>
            <a:endParaRPr lang="da-DK" altLang="da-DK" smtClean="0"/>
          </a:p>
        </p:txBody>
      </p:sp>
      <p:sp>
        <p:nvSpPr>
          <p:cNvPr id="132102" name="Rectangle 2"/>
          <p:cNvSpPr>
            <a:spLocks noGrp="1" noRot="1" noChangeAspect="1" noChangeArrowheads="1" noTextEdit="1"/>
          </p:cNvSpPr>
          <p:nvPr>
            <p:ph type="sldImg"/>
          </p:nvPr>
        </p:nvSpPr>
        <p:spPr>
          <a:ln/>
        </p:spPr>
      </p:sp>
      <p:sp>
        <p:nvSpPr>
          <p:cNvPr id="132103"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33123"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C275F335-A608-4FE2-BA4C-2B535369AF7E}" type="datetime1">
              <a:rPr lang="da-DK" altLang="da-DK" smtClean="0"/>
              <a:pPr eaLnBrk="1" hangingPunct="1"/>
              <a:t>04-02-2018</a:t>
            </a:fld>
            <a:endParaRPr lang="da-DK" altLang="da-DK" smtClean="0"/>
          </a:p>
        </p:txBody>
      </p:sp>
      <p:sp>
        <p:nvSpPr>
          <p:cNvPr id="133124"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33125"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18D72598-EB1C-4510-A647-759391DA6673}" type="slidenum">
              <a:rPr lang="da-DK" altLang="da-DK" smtClean="0"/>
              <a:pPr eaLnBrk="1" hangingPunct="1"/>
              <a:t>64</a:t>
            </a:fld>
            <a:endParaRPr lang="da-DK" altLang="da-DK" smtClean="0"/>
          </a:p>
        </p:txBody>
      </p:sp>
      <p:sp>
        <p:nvSpPr>
          <p:cNvPr id="133126" name="Rectangle 2"/>
          <p:cNvSpPr>
            <a:spLocks noGrp="1" noRot="1" noChangeAspect="1" noChangeArrowheads="1" noTextEdit="1"/>
          </p:cNvSpPr>
          <p:nvPr>
            <p:ph type="sldImg"/>
          </p:nvPr>
        </p:nvSpPr>
        <p:spPr>
          <a:ln/>
        </p:spPr>
      </p:sp>
      <p:sp>
        <p:nvSpPr>
          <p:cNvPr id="133127"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34147"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C073F14F-5521-40FD-9CD4-599F1BB156BD}" type="datetime1">
              <a:rPr lang="da-DK" altLang="da-DK" smtClean="0"/>
              <a:pPr eaLnBrk="1" hangingPunct="1"/>
              <a:t>04-02-2018</a:t>
            </a:fld>
            <a:endParaRPr lang="da-DK" altLang="da-DK" smtClean="0"/>
          </a:p>
        </p:txBody>
      </p:sp>
      <p:sp>
        <p:nvSpPr>
          <p:cNvPr id="134148"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34149"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860AD67A-8E44-4B44-9614-A748CE9D1FD8}" type="slidenum">
              <a:rPr lang="da-DK" altLang="da-DK" smtClean="0"/>
              <a:pPr eaLnBrk="1" hangingPunct="1"/>
              <a:t>65</a:t>
            </a:fld>
            <a:endParaRPr lang="da-DK" altLang="da-DK" smtClean="0"/>
          </a:p>
        </p:txBody>
      </p:sp>
      <p:sp>
        <p:nvSpPr>
          <p:cNvPr id="134150" name="Rectangle 2"/>
          <p:cNvSpPr>
            <a:spLocks noGrp="1" noRot="1" noChangeAspect="1" noChangeArrowheads="1" noTextEdit="1"/>
          </p:cNvSpPr>
          <p:nvPr>
            <p:ph type="sldImg"/>
          </p:nvPr>
        </p:nvSpPr>
        <p:spPr>
          <a:ln/>
        </p:spPr>
      </p:sp>
      <p:sp>
        <p:nvSpPr>
          <p:cNvPr id="134151"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35171"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0A726C2F-0A92-46AD-BBD2-A6CDD3D60B0B}" type="datetime1">
              <a:rPr lang="da-DK" altLang="da-DK" smtClean="0"/>
              <a:pPr eaLnBrk="1" hangingPunct="1"/>
              <a:t>04-02-2018</a:t>
            </a:fld>
            <a:endParaRPr lang="da-DK" altLang="da-DK" smtClean="0"/>
          </a:p>
        </p:txBody>
      </p:sp>
      <p:sp>
        <p:nvSpPr>
          <p:cNvPr id="135172"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35173"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F5D6EAD8-AED2-4BAA-BE17-16EAECA77479}" type="slidenum">
              <a:rPr lang="da-DK" altLang="da-DK" smtClean="0"/>
              <a:pPr eaLnBrk="1" hangingPunct="1"/>
              <a:t>66</a:t>
            </a:fld>
            <a:endParaRPr lang="da-DK" altLang="da-DK" smtClean="0"/>
          </a:p>
        </p:txBody>
      </p:sp>
      <p:sp>
        <p:nvSpPr>
          <p:cNvPr id="135174" name="Rectangle 2"/>
          <p:cNvSpPr>
            <a:spLocks noGrp="1" noRot="1" noChangeAspect="1" noChangeArrowheads="1" noTextEdit="1"/>
          </p:cNvSpPr>
          <p:nvPr>
            <p:ph type="sldImg"/>
          </p:nvPr>
        </p:nvSpPr>
        <p:spPr>
          <a:ln/>
        </p:spPr>
      </p:sp>
      <p:sp>
        <p:nvSpPr>
          <p:cNvPr id="135175"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14691"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16DECBAE-BFF0-4744-9278-A288945E4F1D}" type="datetime1">
              <a:rPr lang="da-DK" altLang="da-DK" smtClean="0"/>
              <a:pPr eaLnBrk="1" hangingPunct="1"/>
              <a:t>04-02-2018</a:t>
            </a:fld>
            <a:endParaRPr lang="da-DK" altLang="da-DK" smtClean="0"/>
          </a:p>
        </p:txBody>
      </p:sp>
      <p:sp>
        <p:nvSpPr>
          <p:cNvPr id="114692"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14693"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D921486C-CE7A-4EF9-929D-68B222BF2DB2}" type="slidenum">
              <a:rPr lang="da-DK" altLang="da-DK" smtClean="0"/>
              <a:pPr eaLnBrk="1" hangingPunct="1"/>
              <a:t>68</a:t>
            </a:fld>
            <a:endParaRPr lang="da-DK" altLang="da-DK" smtClean="0"/>
          </a:p>
        </p:txBody>
      </p:sp>
      <p:sp>
        <p:nvSpPr>
          <p:cNvPr id="114694" name="Rectangle 2"/>
          <p:cNvSpPr>
            <a:spLocks noGrp="1" noRot="1" noChangeAspect="1" noChangeArrowheads="1" noTextEdit="1"/>
          </p:cNvSpPr>
          <p:nvPr>
            <p:ph type="sldImg"/>
          </p:nvPr>
        </p:nvSpPr>
        <p:spPr>
          <a:ln/>
        </p:spPr>
      </p:sp>
      <p:sp>
        <p:nvSpPr>
          <p:cNvPr id="114695"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15715"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C83B7A6E-EE67-4970-AEC1-E05D26DF1CED}" type="datetime1">
              <a:rPr lang="da-DK" altLang="da-DK" smtClean="0"/>
              <a:pPr eaLnBrk="1" hangingPunct="1"/>
              <a:t>04-02-2018</a:t>
            </a:fld>
            <a:endParaRPr lang="da-DK" altLang="da-DK" smtClean="0"/>
          </a:p>
        </p:txBody>
      </p:sp>
      <p:sp>
        <p:nvSpPr>
          <p:cNvPr id="115716"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15717"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65A38427-6720-4E6C-B4A1-9030B0145A05}" type="slidenum">
              <a:rPr lang="da-DK" altLang="da-DK" smtClean="0"/>
              <a:pPr eaLnBrk="1" hangingPunct="1"/>
              <a:t>69</a:t>
            </a:fld>
            <a:endParaRPr lang="da-DK" altLang="da-DK" smtClean="0"/>
          </a:p>
        </p:txBody>
      </p:sp>
      <p:sp>
        <p:nvSpPr>
          <p:cNvPr id="115718" name="Rectangle 2"/>
          <p:cNvSpPr>
            <a:spLocks noGrp="1" noRot="1" noChangeAspect="1" noChangeArrowheads="1" noTextEdit="1"/>
          </p:cNvSpPr>
          <p:nvPr>
            <p:ph type="sldImg"/>
          </p:nvPr>
        </p:nvSpPr>
        <p:spPr>
          <a:ln/>
        </p:spPr>
      </p:sp>
      <p:sp>
        <p:nvSpPr>
          <p:cNvPr id="115719"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01379"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F713A77D-F311-414A-B172-3410A41049AE}" type="datetime1">
              <a:rPr lang="da-DK" altLang="da-DK"/>
              <a:pPr eaLnBrk="1" hangingPunct="1"/>
              <a:t>04-02-2018</a:t>
            </a:fld>
            <a:endParaRPr lang="da-DK" altLang="da-DK"/>
          </a:p>
        </p:txBody>
      </p:sp>
      <p:sp>
        <p:nvSpPr>
          <p:cNvPr id="101380"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01381"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704468D0-E285-4612-8EB3-0DCD12216179}" type="slidenum">
              <a:rPr lang="da-DK" altLang="da-DK"/>
              <a:pPr eaLnBrk="1" hangingPunct="1"/>
              <a:t>8</a:t>
            </a:fld>
            <a:endParaRPr lang="da-DK" altLang="da-DK"/>
          </a:p>
        </p:txBody>
      </p:sp>
      <p:sp>
        <p:nvSpPr>
          <p:cNvPr id="101382" name="Rectangle 2"/>
          <p:cNvSpPr>
            <a:spLocks noGrp="1" noRot="1" noChangeAspect="1" noChangeArrowheads="1" noTextEdit="1"/>
          </p:cNvSpPr>
          <p:nvPr>
            <p:ph type="sldImg"/>
          </p:nvPr>
        </p:nvSpPr>
        <p:spPr>
          <a:ln/>
        </p:spPr>
      </p:sp>
      <p:sp>
        <p:nvSpPr>
          <p:cNvPr id="101383"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16739"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355AE66F-7ED6-4561-851A-68591C6D5891}" type="datetime1">
              <a:rPr lang="da-DK" altLang="da-DK" smtClean="0"/>
              <a:pPr eaLnBrk="1" hangingPunct="1"/>
              <a:t>04-02-2018</a:t>
            </a:fld>
            <a:endParaRPr lang="da-DK" altLang="da-DK" smtClean="0"/>
          </a:p>
        </p:txBody>
      </p:sp>
      <p:sp>
        <p:nvSpPr>
          <p:cNvPr id="116740"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16741"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278DCC02-C5F7-42F6-BBA7-DEEDBE8CDBEA}" type="slidenum">
              <a:rPr lang="da-DK" altLang="da-DK" smtClean="0"/>
              <a:pPr eaLnBrk="1" hangingPunct="1"/>
              <a:t>70</a:t>
            </a:fld>
            <a:endParaRPr lang="da-DK" altLang="da-DK" smtClean="0"/>
          </a:p>
        </p:txBody>
      </p:sp>
      <p:sp>
        <p:nvSpPr>
          <p:cNvPr id="116742" name="Rectangle 2"/>
          <p:cNvSpPr>
            <a:spLocks noGrp="1" noRot="1" noChangeAspect="1" noChangeArrowheads="1" noTextEdit="1"/>
          </p:cNvSpPr>
          <p:nvPr>
            <p:ph type="sldImg"/>
          </p:nvPr>
        </p:nvSpPr>
        <p:spPr>
          <a:ln/>
        </p:spPr>
      </p:sp>
      <p:sp>
        <p:nvSpPr>
          <p:cNvPr id="116743"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18787"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6BD81A33-3601-475B-B9D5-5A1E185B6DCA}" type="datetime1">
              <a:rPr lang="da-DK" altLang="da-DK" smtClean="0"/>
              <a:pPr eaLnBrk="1" hangingPunct="1"/>
              <a:t>04-02-2018</a:t>
            </a:fld>
            <a:endParaRPr lang="da-DK" altLang="da-DK" smtClean="0"/>
          </a:p>
        </p:txBody>
      </p:sp>
      <p:sp>
        <p:nvSpPr>
          <p:cNvPr id="118788"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18789"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5BA7D802-F8E1-454D-B2FB-A90E2E051FBD}" type="slidenum">
              <a:rPr lang="da-DK" altLang="da-DK" smtClean="0"/>
              <a:pPr eaLnBrk="1" hangingPunct="1"/>
              <a:t>71</a:t>
            </a:fld>
            <a:endParaRPr lang="da-DK" altLang="da-DK" smtClean="0"/>
          </a:p>
        </p:txBody>
      </p:sp>
      <p:sp>
        <p:nvSpPr>
          <p:cNvPr id="118790" name="Rectangle 2"/>
          <p:cNvSpPr>
            <a:spLocks noGrp="1" noRot="1" noChangeAspect="1" noChangeArrowheads="1" noTextEdit="1"/>
          </p:cNvSpPr>
          <p:nvPr>
            <p:ph type="sldImg"/>
          </p:nvPr>
        </p:nvSpPr>
        <p:spPr>
          <a:ln/>
        </p:spPr>
      </p:sp>
      <p:sp>
        <p:nvSpPr>
          <p:cNvPr id="118791"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19811"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8A36BB87-ABDF-410B-9320-FC60007410B0}" type="datetime1">
              <a:rPr lang="da-DK" altLang="da-DK" smtClean="0"/>
              <a:pPr eaLnBrk="1" hangingPunct="1"/>
              <a:t>04-02-2018</a:t>
            </a:fld>
            <a:endParaRPr lang="da-DK" altLang="da-DK" smtClean="0"/>
          </a:p>
        </p:txBody>
      </p:sp>
      <p:sp>
        <p:nvSpPr>
          <p:cNvPr id="119812"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19813"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37177AF2-78CF-4A7D-AF1B-B070DE25B0AE}" type="slidenum">
              <a:rPr lang="da-DK" altLang="da-DK" smtClean="0"/>
              <a:pPr eaLnBrk="1" hangingPunct="1"/>
              <a:t>72</a:t>
            </a:fld>
            <a:endParaRPr lang="da-DK" altLang="da-DK" smtClean="0"/>
          </a:p>
        </p:txBody>
      </p:sp>
      <p:sp>
        <p:nvSpPr>
          <p:cNvPr id="119814" name="Rectangle 2"/>
          <p:cNvSpPr>
            <a:spLocks noGrp="1" noRot="1" noChangeAspect="1" noChangeArrowheads="1" noTextEdit="1"/>
          </p:cNvSpPr>
          <p:nvPr>
            <p:ph type="sldImg"/>
          </p:nvPr>
        </p:nvSpPr>
        <p:spPr>
          <a:ln/>
        </p:spPr>
      </p:sp>
      <p:sp>
        <p:nvSpPr>
          <p:cNvPr id="119815"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20835"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54CAD4BC-4ED8-4464-AF99-EFE371246AB7}" type="datetime1">
              <a:rPr lang="da-DK" altLang="da-DK" smtClean="0"/>
              <a:pPr eaLnBrk="1" hangingPunct="1"/>
              <a:t>04-02-2018</a:t>
            </a:fld>
            <a:endParaRPr lang="da-DK" altLang="da-DK" smtClean="0"/>
          </a:p>
        </p:txBody>
      </p:sp>
      <p:sp>
        <p:nvSpPr>
          <p:cNvPr id="120836"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20837"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779CBFA1-425D-435A-85CD-A29528BCB183}" type="slidenum">
              <a:rPr lang="da-DK" altLang="da-DK" smtClean="0"/>
              <a:pPr eaLnBrk="1" hangingPunct="1"/>
              <a:t>73</a:t>
            </a:fld>
            <a:endParaRPr lang="da-DK" altLang="da-DK" smtClean="0"/>
          </a:p>
        </p:txBody>
      </p:sp>
      <p:sp>
        <p:nvSpPr>
          <p:cNvPr id="120838" name="Rectangle 2"/>
          <p:cNvSpPr>
            <a:spLocks noGrp="1" noRot="1" noChangeAspect="1" noChangeArrowheads="1" noTextEdit="1"/>
          </p:cNvSpPr>
          <p:nvPr>
            <p:ph type="sldImg"/>
          </p:nvPr>
        </p:nvSpPr>
        <p:spPr>
          <a:ln/>
        </p:spPr>
      </p:sp>
      <p:sp>
        <p:nvSpPr>
          <p:cNvPr id="120839"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Stiltræk</a:t>
            </a:r>
          </a:p>
        </p:txBody>
      </p:sp>
      <p:sp>
        <p:nvSpPr>
          <p:cNvPr id="121859"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FB0511F4-0239-4C6A-B8BE-78F79197C88B}" type="datetime1">
              <a:rPr lang="da-DK" altLang="da-DK" smtClean="0"/>
              <a:pPr eaLnBrk="1" hangingPunct="1"/>
              <a:t>04-02-2018</a:t>
            </a:fld>
            <a:endParaRPr lang="da-DK" altLang="da-DK" smtClean="0"/>
          </a:p>
        </p:txBody>
      </p:sp>
      <p:sp>
        <p:nvSpPr>
          <p:cNvPr id="121860"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smtClean="0"/>
              <a:t>Island sep 06</a:t>
            </a:r>
          </a:p>
        </p:txBody>
      </p:sp>
      <p:sp>
        <p:nvSpPr>
          <p:cNvPr id="121861"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54786" indent="-290302" eaLnBrk="0" hangingPunct="0">
              <a:defRPr>
                <a:solidFill>
                  <a:schemeClr val="tx1"/>
                </a:solidFill>
                <a:latin typeface="Arial" pitchFamily="34" charset="0"/>
                <a:cs typeface="Lucida Sans Unicode" pitchFamily="34" charset="0"/>
              </a:defRPr>
            </a:lvl2pPr>
            <a:lvl3pPr marL="1161209" indent="-232242" eaLnBrk="0" hangingPunct="0">
              <a:defRPr>
                <a:solidFill>
                  <a:schemeClr val="tx1"/>
                </a:solidFill>
                <a:latin typeface="Arial" pitchFamily="34" charset="0"/>
                <a:cs typeface="Lucida Sans Unicode" pitchFamily="34" charset="0"/>
              </a:defRPr>
            </a:lvl3pPr>
            <a:lvl4pPr marL="1625693" indent="-232242" eaLnBrk="0" hangingPunct="0">
              <a:defRPr>
                <a:solidFill>
                  <a:schemeClr val="tx1"/>
                </a:solidFill>
                <a:latin typeface="Arial" pitchFamily="34" charset="0"/>
                <a:cs typeface="Lucida Sans Unicode" pitchFamily="34" charset="0"/>
              </a:defRPr>
            </a:lvl4pPr>
            <a:lvl5pPr marL="2090177" indent="-232242" eaLnBrk="0" hangingPunct="0">
              <a:defRPr>
                <a:solidFill>
                  <a:schemeClr val="tx1"/>
                </a:solidFill>
                <a:latin typeface="Arial" pitchFamily="34" charset="0"/>
                <a:cs typeface="Lucida Sans Unicode" pitchFamily="34" charset="0"/>
              </a:defRPr>
            </a:lvl5pPr>
            <a:lvl6pPr marL="2554662" indent="-232242" eaLnBrk="0" fontAlgn="base" hangingPunct="0">
              <a:spcBef>
                <a:spcPct val="0"/>
              </a:spcBef>
              <a:spcAft>
                <a:spcPct val="0"/>
              </a:spcAft>
              <a:defRPr>
                <a:solidFill>
                  <a:schemeClr val="tx1"/>
                </a:solidFill>
                <a:latin typeface="Arial" pitchFamily="34" charset="0"/>
                <a:cs typeface="Lucida Sans Unicode" pitchFamily="34" charset="0"/>
              </a:defRPr>
            </a:lvl6pPr>
            <a:lvl7pPr marL="3019146" indent="-232242" eaLnBrk="0" fontAlgn="base" hangingPunct="0">
              <a:spcBef>
                <a:spcPct val="0"/>
              </a:spcBef>
              <a:spcAft>
                <a:spcPct val="0"/>
              </a:spcAft>
              <a:defRPr>
                <a:solidFill>
                  <a:schemeClr val="tx1"/>
                </a:solidFill>
                <a:latin typeface="Arial" pitchFamily="34" charset="0"/>
                <a:cs typeface="Lucida Sans Unicode" pitchFamily="34" charset="0"/>
              </a:defRPr>
            </a:lvl7pPr>
            <a:lvl8pPr marL="3483629" indent="-232242" eaLnBrk="0" fontAlgn="base" hangingPunct="0">
              <a:spcBef>
                <a:spcPct val="0"/>
              </a:spcBef>
              <a:spcAft>
                <a:spcPct val="0"/>
              </a:spcAft>
              <a:defRPr>
                <a:solidFill>
                  <a:schemeClr val="tx1"/>
                </a:solidFill>
                <a:latin typeface="Arial" pitchFamily="34" charset="0"/>
                <a:cs typeface="Lucida Sans Unicode" pitchFamily="34" charset="0"/>
              </a:defRPr>
            </a:lvl8pPr>
            <a:lvl9pPr marL="3948113" indent="-232242"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95469C4C-62CF-4EAE-8C62-F9C7AF939C70}" type="slidenum">
              <a:rPr lang="da-DK" altLang="da-DK" smtClean="0"/>
              <a:pPr eaLnBrk="1" hangingPunct="1"/>
              <a:t>74</a:t>
            </a:fld>
            <a:endParaRPr lang="da-DK" altLang="da-DK" smtClean="0"/>
          </a:p>
        </p:txBody>
      </p:sp>
      <p:sp>
        <p:nvSpPr>
          <p:cNvPr id="121862" name="Rectangle 2"/>
          <p:cNvSpPr>
            <a:spLocks noGrp="1" noRot="1" noChangeAspect="1" noChangeArrowheads="1" noTextEdit="1"/>
          </p:cNvSpPr>
          <p:nvPr>
            <p:ph type="sldImg"/>
          </p:nvPr>
        </p:nvSpPr>
        <p:spPr>
          <a:ln/>
        </p:spPr>
      </p:sp>
      <p:sp>
        <p:nvSpPr>
          <p:cNvPr id="121863"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dirty="0" smtClean="0"/>
              <a:t>Forskellen</a:t>
            </a:r>
          </a:p>
          <a:p>
            <a:r>
              <a:rPr lang="da-DK" sz="1200" b="0" dirty="0" smtClean="0"/>
              <a:t>Hvad er forskellen på Tisted og Ringsted? </a:t>
            </a:r>
          </a:p>
          <a:p>
            <a:r>
              <a:rPr lang="da-DK" sz="1200" b="0" dirty="0" smtClean="0"/>
              <a:t>– Man kan ringe fra Ringsted til Tisted, men man kan ikke tisse fra Tisted til Ringsted.</a:t>
            </a:r>
          </a:p>
          <a:p>
            <a:endParaRPr lang="da-DK" sz="1200" b="0" dirty="0" smtClean="0"/>
          </a:p>
          <a:p>
            <a:r>
              <a:rPr lang="da-DK" sz="1200" b="0" dirty="0" smtClean="0"/>
              <a:t>Lighedsvittigheder er helt anderledes og ofte</a:t>
            </a:r>
            <a:r>
              <a:rPr lang="da-DK" sz="1200" b="0" baseline="0" dirty="0" smtClean="0"/>
              <a:t> tendentiøse. </a:t>
            </a:r>
            <a:endParaRPr lang="da-DK" sz="1200" b="0" dirty="0" smtClean="0"/>
          </a:p>
          <a:p>
            <a:endParaRPr lang="da-DK" sz="1200" b="0" dirty="0" smtClean="0"/>
          </a:p>
          <a:p>
            <a:r>
              <a:rPr lang="da-DK" sz="1200" b="1" dirty="0" smtClean="0"/>
              <a:t>Ligheden</a:t>
            </a:r>
            <a:r>
              <a:rPr lang="da-DK" sz="1200" dirty="0" smtClean="0"/>
              <a:t/>
            </a:r>
            <a:br>
              <a:rPr lang="da-DK" sz="1200" dirty="0" smtClean="0"/>
            </a:br>
            <a:r>
              <a:rPr lang="da-DK" sz="1200" dirty="0" smtClean="0"/>
              <a:t>Hvad er ligheden mellem et HTH-køkken og en politikker?</a:t>
            </a:r>
            <a:br>
              <a:rPr lang="da-DK" sz="1200" dirty="0" smtClean="0"/>
            </a:br>
            <a:r>
              <a:rPr lang="da-DK" sz="1200" dirty="0" smtClean="0"/>
              <a:t>Låger, lover, låger, lover ... skuffer, skuffer, skuffer, skuffer. </a:t>
            </a:r>
          </a:p>
          <a:p>
            <a:r>
              <a:rPr lang="da-DK" sz="1200" dirty="0" smtClean="0"/>
              <a:t>Hvad er ligheden imellem en elektrisk togbane og barmen på en kvinde?</a:t>
            </a:r>
            <a:br>
              <a:rPr lang="da-DK" sz="1200" dirty="0" smtClean="0"/>
            </a:br>
            <a:r>
              <a:rPr lang="da-DK" sz="1200" dirty="0" smtClean="0"/>
              <a:t>De er begge lavet til børn men det er mændene der bruger dem. </a:t>
            </a:r>
          </a:p>
          <a:p>
            <a:r>
              <a:rPr lang="da-DK" sz="1200" dirty="0" smtClean="0"/>
              <a:t>Hvad er forskellen på en dommer og en giftefoged?</a:t>
            </a:r>
            <a:br>
              <a:rPr lang="da-DK" sz="1200" dirty="0" smtClean="0"/>
            </a:br>
            <a:r>
              <a:rPr lang="da-DK" sz="1200" dirty="0" smtClean="0"/>
              <a:t>Den ene henviser folk til et hårdt liv i fangenskab, den anden sætter dem bare i fængsel. </a:t>
            </a:r>
          </a:p>
          <a:p>
            <a:r>
              <a:rPr lang="da-DK" sz="1200" dirty="0" smtClean="0"/>
              <a:t>Hvad er ligheden mellem et løg og en kvinde?</a:t>
            </a:r>
            <a:br>
              <a:rPr lang="da-DK" sz="1200" dirty="0" smtClean="0"/>
            </a:br>
            <a:r>
              <a:rPr lang="da-DK" sz="1200" dirty="0" smtClean="0"/>
              <a:t>- Når man piller det yderste lag af, er resten lige til at tude over. </a:t>
            </a:r>
          </a:p>
          <a:p>
            <a:r>
              <a:rPr lang="da-DK" sz="1200" dirty="0" smtClean="0"/>
              <a:t>Hvad er ligheden mellem kvinder og computermus? </a:t>
            </a:r>
          </a:p>
          <a:p>
            <a:r>
              <a:rPr lang="da-DK" sz="1200" dirty="0" smtClean="0"/>
              <a:t>- Hvis man rører ved dem på den rigtige måde, og ved hvilke knapper man skal trykke på, så kan man nå langt.</a:t>
            </a:r>
            <a:br>
              <a:rPr lang="da-DK" sz="1200" dirty="0" smtClean="0"/>
            </a:br>
            <a:r>
              <a:rPr lang="da-DK" sz="1200" dirty="0" smtClean="0"/>
              <a:t>Men på længere sigt kan man få varige mén. </a:t>
            </a:r>
          </a:p>
          <a:p>
            <a:endParaRPr lang="da-DK" sz="1200" dirty="0" smtClean="0"/>
          </a:p>
          <a:p>
            <a:r>
              <a:rPr lang="da-DK" sz="1200" dirty="0" smtClean="0"/>
              <a:t>Hvad er ligheden mellem at konen går på indkøb og har sex med manden?</a:t>
            </a:r>
            <a:br>
              <a:rPr lang="da-DK" sz="1200" dirty="0" smtClean="0"/>
            </a:br>
            <a:r>
              <a:rPr lang="da-DK" sz="1200" dirty="0" smtClean="0"/>
              <a:t>- Begge dele tømmer jo pungen. </a:t>
            </a:r>
          </a:p>
          <a:p>
            <a:endParaRPr lang="da-DK" sz="1200" dirty="0" smtClean="0"/>
          </a:p>
          <a:p>
            <a:r>
              <a:rPr lang="da-DK" sz="1200" dirty="0" smtClean="0"/>
              <a:t>Alle børnene spillede computer.</a:t>
            </a:r>
            <a:br>
              <a:rPr lang="da-DK" sz="1200" dirty="0" smtClean="0"/>
            </a:br>
            <a:r>
              <a:rPr lang="da-DK" sz="1200" dirty="0" smtClean="0"/>
              <a:t>– Undtagen Emil han skulle skrive stil.</a:t>
            </a:r>
            <a:br>
              <a:rPr lang="da-DK" sz="1200" dirty="0" smtClean="0"/>
            </a:br>
            <a:r>
              <a:rPr lang="da-DK" sz="1200" dirty="0" smtClean="0"/>
              <a:t>Alle børnene viste respekt og taknemmelighed over for den psykisk syge pige de havde i klassen.</a:t>
            </a:r>
            <a:br>
              <a:rPr lang="da-DK" sz="1200" dirty="0" smtClean="0"/>
            </a:br>
            <a:r>
              <a:rPr lang="da-DK" sz="1200" dirty="0" smtClean="0"/>
              <a:t>– Undtagen Lasse han bad hende om at skifte klasse.</a:t>
            </a:r>
            <a:br>
              <a:rPr lang="da-DK" sz="1200" dirty="0" smtClean="0"/>
            </a:br>
            <a:r>
              <a:rPr lang="da-DK" sz="1200" dirty="0" smtClean="0"/>
              <a:t>Alle børnene kom ud af den brændende skole.</a:t>
            </a:r>
            <a:br>
              <a:rPr lang="da-DK" sz="1200" dirty="0" smtClean="0"/>
            </a:br>
            <a:r>
              <a:rPr lang="da-DK" sz="1200" dirty="0" smtClean="0"/>
              <a:t>– Undtagen Peter mongol for der var nogen der havde piftet hans kørestol!</a:t>
            </a:r>
            <a:br>
              <a:rPr lang="da-DK" sz="1200" dirty="0" smtClean="0"/>
            </a:br>
            <a:r>
              <a:rPr lang="da-DK" sz="1200" dirty="0" smtClean="0"/>
              <a:t>Alle børnene kom sikkert væk fra morderen</a:t>
            </a:r>
            <a:br>
              <a:rPr lang="da-DK" sz="1200" dirty="0" smtClean="0"/>
            </a:br>
            <a:r>
              <a:rPr lang="da-DK" sz="1200" dirty="0" smtClean="0"/>
              <a:t>– Undtagen Claus han blev fanget i BAUHAUS.</a:t>
            </a:r>
            <a:br>
              <a:rPr lang="da-DK" sz="1200" dirty="0" smtClean="0"/>
            </a:br>
            <a:r>
              <a:rPr lang="da-DK" sz="1200" dirty="0" smtClean="0"/>
              <a:t>Alle børnene havde respekt for læreren. Undtagen Max – han stak hende ned med en saks</a:t>
            </a:r>
          </a:p>
          <a:p>
            <a:r>
              <a:rPr lang="da-DK" sz="1200" dirty="0" smtClean="0"/>
              <a:t>Alle børnene kom ud fra junglen, Undtagen Camilla, hun blev voldtaget af en gorilla!</a:t>
            </a:r>
          </a:p>
          <a:p>
            <a:r>
              <a:rPr lang="da-DK" sz="1200" dirty="0" smtClean="0"/>
              <a:t>Alle børnene kom hjem, efter jagt, undtagen Karen; hun var blevet forvekslet med haren.</a:t>
            </a:r>
          </a:p>
          <a:p>
            <a:r>
              <a:rPr lang="da-DK" sz="1200" dirty="0" smtClean="0"/>
              <a:t>Alle børnene spiste hestekød, undtagen Connie; det var hendes pony!</a:t>
            </a:r>
          </a:p>
          <a:p>
            <a:r>
              <a:rPr lang="da-DK" sz="1200" dirty="0" smtClean="0"/>
              <a:t>Alle børnene gik i kirke, Undtagen Nathan; han dyrkede satan.</a:t>
            </a:r>
          </a:p>
          <a:p>
            <a:r>
              <a:rPr lang="da-DK" sz="1200" dirty="0" smtClean="0"/>
              <a:t>Alle børnene drak deres sodavand, undtagen Anker; han var dranker!</a:t>
            </a:r>
          </a:p>
          <a:p>
            <a:r>
              <a:rPr lang="da-DK" sz="1200" dirty="0" smtClean="0"/>
              <a:t>Alle børnene kom hjem fra fabrikken, undtagen Åse; hun kom ud på dåse.</a:t>
            </a:r>
          </a:p>
          <a:p>
            <a:r>
              <a:rPr lang="da-DK" sz="1200" dirty="0" smtClean="0"/>
              <a:t>Alle børnene havde hovedet fyldt med tanker, undtagen Dan; hans var fyldt med vand.</a:t>
            </a:r>
          </a:p>
          <a:p>
            <a:r>
              <a:rPr lang="da-DK" sz="1200" dirty="0" smtClean="0"/>
              <a:t>Alle børnene, kom sikkert over togskinnerne, undtagen Peter; han manglede sgu en meter!</a:t>
            </a:r>
          </a:p>
          <a:p>
            <a:r>
              <a:rPr lang="da-DK" sz="1200" dirty="0" smtClean="0"/>
              <a:t>Alle børnene kom sikkert ud fra slagteren undtagen Lars; han var hakket til fars…</a:t>
            </a:r>
          </a:p>
          <a:p>
            <a:r>
              <a:rPr lang="da-DK" sz="1200" dirty="0" smtClean="0"/>
              <a:t>Alle børnene kastet med håndgranater undtagen Bitten hun smed splitten.</a:t>
            </a:r>
          </a:p>
          <a:p>
            <a:r>
              <a:rPr lang="da-DK" sz="1200" dirty="0" smtClean="0"/>
              <a:t>Alle børnene gik over den store vej undtagen Oda hun blev kørt ned af en Skoda..</a:t>
            </a:r>
          </a:p>
          <a:p>
            <a:r>
              <a:rPr lang="da-DK" sz="1200" dirty="0" smtClean="0"/>
              <a:t>Alle børnene rydder op efter færdselsuheldet, undtagen Verner, det er ham de fjerner.</a:t>
            </a:r>
          </a:p>
          <a:p>
            <a:r>
              <a:rPr lang="da-DK" sz="1200" dirty="0" smtClean="0"/>
              <a:t>Alle børnene løb væk fra ilden undtagen Willy, det var ham de havde sat ild i.</a:t>
            </a:r>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B49E9CBA-034A-4C26-88F3-A0C3892C3D24}" type="datetime1">
              <a:rPr lang="da-DK" smtClean="0"/>
              <a:pPr>
                <a:defRPr/>
              </a:pPr>
              <a:t>05-02-2018</a:t>
            </a:fld>
            <a:endParaRPr lang="da-DK"/>
          </a:p>
        </p:txBody>
      </p:sp>
      <p:sp>
        <p:nvSpPr>
          <p:cNvPr id="6" name="Pladsholder til sidefod 5"/>
          <p:cNvSpPr>
            <a:spLocks noGrp="1"/>
          </p:cNvSpPr>
          <p:nvPr>
            <p:ph type="ftr" sz="quarter" idx="12"/>
          </p:nvPr>
        </p:nvSpPr>
        <p:spPr/>
        <p:txBody>
          <a:bodyPr/>
          <a:lstStyle/>
          <a:p>
            <a:pPr>
              <a:defRPr/>
            </a:pPr>
            <a:r>
              <a:rPr lang="da-DK" smtClean="0"/>
              <a:t>Genrer og diskurser 2011</a:t>
            </a:r>
            <a:endParaRPr lang="da-DK" dirty="0"/>
          </a:p>
        </p:txBody>
      </p:sp>
      <p:sp>
        <p:nvSpPr>
          <p:cNvPr id="7" name="Pladsholder til diasnummer 6"/>
          <p:cNvSpPr>
            <a:spLocks noGrp="1"/>
          </p:cNvSpPr>
          <p:nvPr>
            <p:ph type="sldNum" sz="quarter" idx="13"/>
          </p:nvPr>
        </p:nvSpPr>
        <p:spPr/>
        <p:txBody>
          <a:bodyPr/>
          <a:lstStyle/>
          <a:p>
            <a:pPr>
              <a:defRPr/>
            </a:pPr>
            <a:fld id="{363E1219-7CC9-4CB7-B33A-2ADC8C1A4B48}" type="slidenum">
              <a:rPr lang="da-DK" smtClean="0"/>
              <a:pPr>
                <a:defRPr/>
              </a:pPr>
              <a:t>78</a:t>
            </a:fld>
            <a:endParaRPr lang="da-DK"/>
          </a:p>
        </p:txBody>
      </p:sp>
    </p:spTree>
    <p:extLst>
      <p:ext uri="{BB962C8B-B14F-4D97-AF65-F5344CB8AC3E}">
        <p14:creationId xmlns:p14="http://schemas.microsoft.com/office/powerpoint/2010/main" val="14322345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dsholder til diasbillede 1"/>
          <p:cNvSpPr>
            <a:spLocks noGrp="1" noRot="1" noChangeAspect="1" noTextEdit="1"/>
          </p:cNvSpPr>
          <p:nvPr>
            <p:ph type="sldImg"/>
          </p:nvPr>
        </p:nvSpPr>
        <p:spPr>
          <a:ln/>
        </p:spPr>
      </p:sp>
      <p:sp>
        <p:nvSpPr>
          <p:cNvPr id="7680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76804"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0578" indent="-284838" eaLnBrk="0" hangingPunct="0">
              <a:defRPr>
                <a:solidFill>
                  <a:schemeClr val="tx1"/>
                </a:solidFill>
                <a:latin typeface="Arial" charset="0"/>
                <a:ea typeface="ＭＳ Ｐゴシック" charset="-128"/>
              </a:defRPr>
            </a:lvl2pPr>
            <a:lvl3pPr marL="1139351" indent="-227870" eaLnBrk="0" hangingPunct="0">
              <a:defRPr>
                <a:solidFill>
                  <a:schemeClr val="tx1"/>
                </a:solidFill>
                <a:latin typeface="Arial" charset="0"/>
                <a:ea typeface="ＭＳ Ｐゴシック" charset="-128"/>
              </a:defRPr>
            </a:lvl3pPr>
            <a:lvl4pPr marL="1595091" indent="-227870" eaLnBrk="0" hangingPunct="0">
              <a:defRPr>
                <a:solidFill>
                  <a:schemeClr val="tx1"/>
                </a:solidFill>
                <a:latin typeface="Arial" charset="0"/>
                <a:ea typeface="ＭＳ Ｐゴシック" charset="-128"/>
              </a:defRPr>
            </a:lvl4pPr>
            <a:lvl5pPr marL="2050831" indent="-227870" eaLnBrk="0" hangingPunct="0">
              <a:defRPr>
                <a:solidFill>
                  <a:schemeClr val="tx1"/>
                </a:solidFill>
                <a:latin typeface="Arial" charset="0"/>
                <a:ea typeface="ＭＳ Ｐゴシック" charset="-128"/>
              </a:defRPr>
            </a:lvl5pPr>
            <a:lvl6pPr marL="2506572" indent="-227870" eaLnBrk="0" fontAlgn="base" hangingPunct="0">
              <a:spcBef>
                <a:spcPct val="0"/>
              </a:spcBef>
              <a:spcAft>
                <a:spcPct val="0"/>
              </a:spcAft>
              <a:defRPr>
                <a:solidFill>
                  <a:schemeClr val="tx1"/>
                </a:solidFill>
                <a:latin typeface="Arial" charset="0"/>
                <a:ea typeface="ＭＳ Ｐゴシック" charset="-128"/>
              </a:defRPr>
            </a:lvl6pPr>
            <a:lvl7pPr marL="2962312" indent="-227870" eaLnBrk="0" fontAlgn="base" hangingPunct="0">
              <a:spcBef>
                <a:spcPct val="0"/>
              </a:spcBef>
              <a:spcAft>
                <a:spcPct val="0"/>
              </a:spcAft>
              <a:defRPr>
                <a:solidFill>
                  <a:schemeClr val="tx1"/>
                </a:solidFill>
                <a:latin typeface="Arial" charset="0"/>
                <a:ea typeface="ＭＳ Ｐゴシック" charset="-128"/>
              </a:defRPr>
            </a:lvl7pPr>
            <a:lvl8pPr marL="3418052" indent="-227870" eaLnBrk="0" fontAlgn="base" hangingPunct="0">
              <a:spcBef>
                <a:spcPct val="0"/>
              </a:spcBef>
              <a:spcAft>
                <a:spcPct val="0"/>
              </a:spcAft>
              <a:defRPr>
                <a:solidFill>
                  <a:schemeClr val="tx1"/>
                </a:solidFill>
                <a:latin typeface="Arial" charset="0"/>
                <a:ea typeface="ＭＳ Ｐゴシック" charset="-128"/>
              </a:defRPr>
            </a:lvl8pPr>
            <a:lvl9pPr marL="3873793" indent="-22787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76805"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0578" indent="-284838" eaLnBrk="0" hangingPunct="0">
              <a:defRPr>
                <a:solidFill>
                  <a:schemeClr val="tx1"/>
                </a:solidFill>
                <a:latin typeface="Arial" charset="0"/>
                <a:ea typeface="ＭＳ Ｐゴシック" charset="-128"/>
              </a:defRPr>
            </a:lvl2pPr>
            <a:lvl3pPr marL="1139351" indent="-227870" eaLnBrk="0" hangingPunct="0">
              <a:defRPr>
                <a:solidFill>
                  <a:schemeClr val="tx1"/>
                </a:solidFill>
                <a:latin typeface="Arial" charset="0"/>
                <a:ea typeface="ＭＳ Ｐゴシック" charset="-128"/>
              </a:defRPr>
            </a:lvl3pPr>
            <a:lvl4pPr marL="1595091" indent="-227870" eaLnBrk="0" hangingPunct="0">
              <a:defRPr>
                <a:solidFill>
                  <a:schemeClr val="tx1"/>
                </a:solidFill>
                <a:latin typeface="Arial" charset="0"/>
                <a:ea typeface="ＭＳ Ｐゴシック" charset="-128"/>
              </a:defRPr>
            </a:lvl4pPr>
            <a:lvl5pPr marL="2050831" indent="-227870" eaLnBrk="0" hangingPunct="0">
              <a:defRPr>
                <a:solidFill>
                  <a:schemeClr val="tx1"/>
                </a:solidFill>
                <a:latin typeface="Arial" charset="0"/>
                <a:ea typeface="ＭＳ Ｐゴシック" charset="-128"/>
              </a:defRPr>
            </a:lvl5pPr>
            <a:lvl6pPr marL="2506572" indent="-227870" eaLnBrk="0" fontAlgn="base" hangingPunct="0">
              <a:spcBef>
                <a:spcPct val="0"/>
              </a:spcBef>
              <a:spcAft>
                <a:spcPct val="0"/>
              </a:spcAft>
              <a:defRPr>
                <a:solidFill>
                  <a:schemeClr val="tx1"/>
                </a:solidFill>
                <a:latin typeface="Arial" charset="0"/>
                <a:ea typeface="ＭＳ Ｐゴシック" charset="-128"/>
              </a:defRPr>
            </a:lvl6pPr>
            <a:lvl7pPr marL="2962312" indent="-227870" eaLnBrk="0" fontAlgn="base" hangingPunct="0">
              <a:spcBef>
                <a:spcPct val="0"/>
              </a:spcBef>
              <a:spcAft>
                <a:spcPct val="0"/>
              </a:spcAft>
              <a:defRPr>
                <a:solidFill>
                  <a:schemeClr val="tx1"/>
                </a:solidFill>
                <a:latin typeface="Arial" charset="0"/>
                <a:ea typeface="ＭＳ Ｐゴシック" charset="-128"/>
              </a:defRPr>
            </a:lvl7pPr>
            <a:lvl8pPr marL="3418052" indent="-227870" eaLnBrk="0" fontAlgn="base" hangingPunct="0">
              <a:spcBef>
                <a:spcPct val="0"/>
              </a:spcBef>
              <a:spcAft>
                <a:spcPct val="0"/>
              </a:spcAft>
              <a:defRPr>
                <a:solidFill>
                  <a:schemeClr val="tx1"/>
                </a:solidFill>
                <a:latin typeface="Arial" charset="0"/>
                <a:ea typeface="ＭＳ Ｐゴシック" charset="-128"/>
              </a:defRPr>
            </a:lvl8pPr>
            <a:lvl9pPr marL="3873793" indent="-22787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9B12107-F6AB-414F-8327-A8C24B43630C}" type="datetime1">
              <a:rPr lang="da-DK" smtClean="0"/>
              <a:pPr eaLnBrk="1" hangingPunct="1"/>
              <a:t>04-02-2018</a:t>
            </a:fld>
            <a:endParaRPr lang="da-DK" smtClean="0"/>
          </a:p>
        </p:txBody>
      </p:sp>
      <p:sp>
        <p:nvSpPr>
          <p:cNvPr id="76806"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0578" indent="-284838" eaLnBrk="0" hangingPunct="0">
              <a:defRPr>
                <a:solidFill>
                  <a:schemeClr val="tx1"/>
                </a:solidFill>
                <a:latin typeface="Arial" charset="0"/>
                <a:ea typeface="ＭＳ Ｐゴシック" charset="-128"/>
              </a:defRPr>
            </a:lvl2pPr>
            <a:lvl3pPr marL="1139351" indent="-227870" eaLnBrk="0" hangingPunct="0">
              <a:defRPr>
                <a:solidFill>
                  <a:schemeClr val="tx1"/>
                </a:solidFill>
                <a:latin typeface="Arial" charset="0"/>
                <a:ea typeface="ＭＳ Ｐゴシック" charset="-128"/>
              </a:defRPr>
            </a:lvl3pPr>
            <a:lvl4pPr marL="1595091" indent="-227870" eaLnBrk="0" hangingPunct="0">
              <a:defRPr>
                <a:solidFill>
                  <a:schemeClr val="tx1"/>
                </a:solidFill>
                <a:latin typeface="Arial" charset="0"/>
                <a:ea typeface="ＭＳ Ｐゴシック" charset="-128"/>
              </a:defRPr>
            </a:lvl4pPr>
            <a:lvl5pPr marL="2050831" indent="-227870" eaLnBrk="0" hangingPunct="0">
              <a:defRPr>
                <a:solidFill>
                  <a:schemeClr val="tx1"/>
                </a:solidFill>
                <a:latin typeface="Arial" charset="0"/>
                <a:ea typeface="ＭＳ Ｐゴシック" charset="-128"/>
              </a:defRPr>
            </a:lvl5pPr>
            <a:lvl6pPr marL="2506572" indent="-227870" eaLnBrk="0" fontAlgn="base" hangingPunct="0">
              <a:spcBef>
                <a:spcPct val="0"/>
              </a:spcBef>
              <a:spcAft>
                <a:spcPct val="0"/>
              </a:spcAft>
              <a:defRPr>
                <a:solidFill>
                  <a:schemeClr val="tx1"/>
                </a:solidFill>
                <a:latin typeface="Arial" charset="0"/>
                <a:ea typeface="ＭＳ Ｐゴシック" charset="-128"/>
              </a:defRPr>
            </a:lvl6pPr>
            <a:lvl7pPr marL="2962312" indent="-227870" eaLnBrk="0" fontAlgn="base" hangingPunct="0">
              <a:spcBef>
                <a:spcPct val="0"/>
              </a:spcBef>
              <a:spcAft>
                <a:spcPct val="0"/>
              </a:spcAft>
              <a:defRPr>
                <a:solidFill>
                  <a:schemeClr val="tx1"/>
                </a:solidFill>
                <a:latin typeface="Arial" charset="0"/>
                <a:ea typeface="ＭＳ Ｐゴシック" charset="-128"/>
              </a:defRPr>
            </a:lvl7pPr>
            <a:lvl8pPr marL="3418052" indent="-227870" eaLnBrk="0" fontAlgn="base" hangingPunct="0">
              <a:spcBef>
                <a:spcPct val="0"/>
              </a:spcBef>
              <a:spcAft>
                <a:spcPct val="0"/>
              </a:spcAft>
              <a:defRPr>
                <a:solidFill>
                  <a:schemeClr val="tx1"/>
                </a:solidFill>
                <a:latin typeface="Arial" charset="0"/>
                <a:ea typeface="ＭＳ Ｐゴシック" charset="-128"/>
              </a:defRPr>
            </a:lvl8pPr>
            <a:lvl9pPr marL="3873793" indent="-22787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Genrer og diskurser 2011</a:t>
            </a:r>
          </a:p>
        </p:txBody>
      </p:sp>
      <p:sp>
        <p:nvSpPr>
          <p:cNvPr id="76807"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0578" indent="-284838" eaLnBrk="0" hangingPunct="0">
              <a:defRPr>
                <a:solidFill>
                  <a:schemeClr val="tx1"/>
                </a:solidFill>
                <a:latin typeface="Arial" charset="0"/>
                <a:ea typeface="ＭＳ Ｐゴシック" charset="-128"/>
              </a:defRPr>
            </a:lvl2pPr>
            <a:lvl3pPr marL="1139351" indent="-227870" eaLnBrk="0" hangingPunct="0">
              <a:defRPr>
                <a:solidFill>
                  <a:schemeClr val="tx1"/>
                </a:solidFill>
                <a:latin typeface="Arial" charset="0"/>
                <a:ea typeface="ＭＳ Ｐゴシック" charset="-128"/>
              </a:defRPr>
            </a:lvl3pPr>
            <a:lvl4pPr marL="1595091" indent="-227870" eaLnBrk="0" hangingPunct="0">
              <a:defRPr>
                <a:solidFill>
                  <a:schemeClr val="tx1"/>
                </a:solidFill>
                <a:latin typeface="Arial" charset="0"/>
                <a:ea typeface="ＭＳ Ｐゴシック" charset="-128"/>
              </a:defRPr>
            </a:lvl4pPr>
            <a:lvl5pPr marL="2050831" indent="-227870" eaLnBrk="0" hangingPunct="0">
              <a:defRPr>
                <a:solidFill>
                  <a:schemeClr val="tx1"/>
                </a:solidFill>
                <a:latin typeface="Arial" charset="0"/>
                <a:ea typeface="ＭＳ Ｐゴシック" charset="-128"/>
              </a:defRPr>
            </a:lvl5pPr>
            <a:lvl6pPr marL="2506572" indent="-227870" eaLnBrk="0" fontAlgn="base" hangingPunct="0">
              <a:spcBef>
                <a:spcPct val="0"/>
              </a:spcBef>
              <a:spcAft>
                <a:spcPct val="0"/>
              </a:spcAft>
              <a:defRPr>
                <a:solidFill>
                  <a:schemeClr val="tx1"/>
                </a:solidFill>
                <a:latin typeface="Arial" charset="0"/>
                <a:ea typeface="ＭＳ Ｐゴシック" charset="-128"/>
              </a:defRPr>
            </a:lvl6pPr>
            <a:lvl7pPr marL="2962312" indent="-227870" eaLnBrk="0" fontAlgn="base" hangingPunct="0">
              <a:spcBef>
                <a:spcPct val="0"/>
              </a:spcBef>
              <a:spcAft>
                <a:spcPct val="0"/>
              </a:spcAft>
              <a:defRPr>
                <a:solidFill>
                  <a:schemeClr val="tx1"/>
                </a:solidFill>
                <a:latin typeface="Arial" charset="0"/>
                <a:ea typeface="ＭＳ Ｐゴシック" charset="-128"/>
              </a:defRPr>
            </a:lvl7pPr>
            <a:lvl8pPr marL="3418052" indent="-227870" eaLnBrk="0" fontAlgn="base" hangingPunct="0">
              <a:spcBef>
                <a:spcPct val="0"/>
              </a:spcBef>
              <a:spcAft>
                <a:spcPct val="0"/>
              </a:spcAft>
              <a:defRPr>
                <a:solidFill>
                  <a:schemeClr val="tx1"/>
                </a:solidFill>
                <a:latin typeface="Arial" charset="0"/>
                <a:ea typeface="ＭＳ Ｐゴシック" charset="-128"/>
              </a:defRPr>
            </a:lvl8pPr>
            <a:lvl9pPr marL="3873793" indent="-22787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37976C2-8441-4BB9-BD3A-963C0CAE73C1}" type="slidenum">
              <a:rPr lang="da-DK" smtClean="0"/>
              <a:pPr eaLnBrk="1" hangingPunct="1"/>
              <a:t>81</a:t>
            </a:fld>
            <a:endParaRPr lang="da-D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02403"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E774D8A4-4011-4BCC-9327-1FAA24EFCEA0}" type="datetime1">
              <a:rPr lang="da-DK" altLang="da-DK"/>
              <a:pPr eaLnBrk="1" hangingPunct="1"/>
              <a:t>04-02-2018</a:t>
            </a:fld>
            <a:endParaRPr lang="da-DK" altLang="da-DK"/>
          </a:p>
        </p:txBody>
      </p:sp>
      <p:sp>
        <p:nvSpPr>
          <p:cNvPr id="102404"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02405"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03C44488-0C9E-4AF3-A4A8-40AA8AED923F}" type="slidenum">
              <a:rPr lang="da-DK" altLang="da-DK"/>
              <a:pPr eaLnBrk="1" hangingPunct="1"/>
              <a:t>9</a:t>
            </a:fld>
            <a:endParaRPr lang="da-DK" altLang="da-DK"/>
          </a:p>
        </p:txBody>
      </p:sp>
      <p:sp>
        <p:nvSpPr>
          <p:cNvPr id="102406" name="Rectangle 2"/>
          <p:cNvSpPr>
            <a:spLocks noGrp="1" noRot="1" noChangeAspect="1" noChangeArrowheads="1" noTextEdit="1"/>
          </p:cNvSpPr>
          <p:nvPr>
            <p:ph type="sldImg"/>
          </p:nvPr>
        </p:nvSpPr>
        <p:spPr>
          <a:ln/>
        </p:spPr>
      </p:sp>
      <p:sp>
        <p:nvSpPr>
          <p:cNvPr id="102407"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03427"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8436CE0D-176F-4E77-995C-43CA9136AE3C}" type="datetime1">
              <a:rPr lang="da-DK" altLang="da-DK"/>
              <a:pPr eaLnBrk="1" hangingPunct="1"/>
              <a:t>04-02-2018</a:t>
            </a:fld>
            <a:endParaRPr lang="da-DK" altLang="da-DK"/>
          </a:p>
        </p:txBody>
      </p:sp>
      <p:sp>
        <p:nvSpPr>
          <p:cNvPr id="103428"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03429"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538A86C1-B632-45F6-A0AA-C7D178F5A78B}" type="slidenum">
              <a:rPr lang="da-DK" altLang="da-DK"/>
              <a:pPr eaLnBrk="1" hangingPunct="1"/>
              <a:t>10</a:t>
            </a:fld>
            <a:endParaRPr lang="da-DK" altLang="da-DK"/>
          </a:p>
        </p:txBody>
      </p:sp>
      <p:sp>
        <p:nvSpPr>
          <p:cNvPr id="103430" name="Rectangle 2"/>
          <p:cNvSpPr>
            <a:spLocks noGrp="1" noRot="1" noChangeAspect="1" noChangeArrowheads="1" noTextEdit="1"/>
          </p:cNvSpPr>
          <p:nvPr>
            <p:ph type="sldImg"/>
          </p:nvPr>
        </p:nvSpPr>
        <p:spPr>
          <a:ln/>
        </p:spPr>
      </p:sp>
      <p:sp>
        <p:nvSpPr>
          <p:cNvPr id="103431"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04451"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9DBABC8A-A646-4402-9DAB-F3FB96BB7895}" type="datetime1">
              <a:rPr lang="da-DK" altLang="da-DK"/>
              <a:pPr eaLnBrk="1" hangingPunct="1"/>
              <a:t>04-02-2018</a:t>
            </a:fld>
            <a:endParaRPr lang="da-DK" altLang="da-DK"/>
          </a:p>
        </p:txBody>
      </p:sp>
      <p:sp>
        <p:nvSpPr>
          <p:cNvPr id="104452"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04453"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4A6F47B4-B623-4AD8-94C6-0383FE3BA792}" type="slidenum">
              <a:rPr lang="da-DK" altLang="da-DK"/>
              <a:pPr eaLnBrk="1" hangingPunct="1"/>
              <a:t>11</a:t>
            </a:fld>
            <a:endParaRPr lang="da-DK" altLang="da-DK"/>
          </a:p>
        </p:txBody>
      </p:sp>
      <p:sp>
        <p:nvSpPr>
          <p:cNvPr id="104454" name="Rectangle 2"/>
          <p:cNvSpPr>
            <a:spLocks noGrp="1" noRot="1" noChangeAspect="1" noChangeArrowheads="1" noTextEdit="1"/>
          </p:cNvSpPr>
          <p:nvPr>
            <p:ph type="sldImg"/>
          </p:nvPr>
        </p:nvSpPr>
        <p:spPr>
          <a:ln/>
        </p:spPr>
      </p:sp>
      <p:sp>
        <p:nvSpPr>
          <p:cNvPr id="104455"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Dansk stil og dens retning</a:t>
            </a:r>
          </a:p>
        </p:txBody>
      </p:sp>
      <p:sp>
        <p:nvSpPr>
          <p:cNvPr id="105475"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0ABE17E3-63C0-4611-A403-BEBE6EF19A6A}" type="datetime1">
              <a:rPr lang="da-DK" altLang="da-DK"/>
              <a:pPr eaLnBrk="1" hangingPunct="1"/>
              <a:t>04-02-2018</a:t>
            </a:fld>
            <a:endParaRPr lang="da-DK" altLang="da-DK"/>
          </a:p>
        </p:txBody>
      </p:sp>
      <p:sp>
        <p:nvSpPr>
          <p:cNvPr id="105476"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r>
              <a:rPr lang="da-DK" altLang="da-DK"/>
              <a:t>Island 2006</a:t>
            </a:r>
          </a:p>
        </p:txBody>
      </p:sp>
      <p:sp>
        <p:nvSpPr>
          <p:cNvPr id="105477"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Lucida Sans Unicode" pitchFamily="34" charset="0"/>
              </a:defRPr>
            </a:lvl1pPr>
            <a:lvl2pPr marL="749042" indent="-288093" eaLnBrk="0" hangingPunct="0">
              <a:defRPr>
                <a:solidFill>
                  <a:schemeClr val="tx1"/>
                </a:solidFill>
                <a:latin typeface="Arial" pitchFamily="34" charset="0"/>
                <a:cs typeface="Lucida Sans Unicode" pitchFamily="34" charset="0"/>
              </a:defRPr>
            </a:lvl2pPr>
            <a:lvl3pPr marL="1152373" indent="-230475" eaLnBrk="0" hangingPunct="0">
              <a:defRPr>
                <a:solidFill>
                  <a:schemeClr val="tx1"/>
                </a:solidFill>
                <a:latin typeface="Arial" pitchFamily="34" charset="0"/>
                <a:cs typeface="Lucida Sans Unicode" pitchFamily="34" charset="0"/>
              </a:defRPr>
            </a:lvl3pPr>
            <a:lvl4pPr marL="1613322" indent="-230475" eaLnBrk="0" hangingPunct="0">
              <a:defRPr>
                <a:solidFill>
                  <a:schemeClr val="tx1"/>
                </a:solidFill>
                <a:latin typeface="Arial" pitchFamily="34" charset="0"/>
                <a:cs typeface="Lucida Sans Unicode" pitchFamily="34" charset="0"/>
              </a:defRPr>
            </a:lvl4pPr>
            <a:lvl5pPr marL="2074271" indent="-230475" eaLnBrk="0" hangingPunct="0">
              <a:defRPr>
                <a:solidFill>
                  <a:schemeClr val="tx1"/>
                </a:solidFill>
                <a:latin typeface="Arial" pitchFamily="34" charset="0"/>
                <a:cs typeface="Lucida Sans Unicode" pitchFamily="34" charset="0"/>
              </a:defRPr>
            </a:lvl5pPr>
            <a:lvl6pPr marL="2535220" indent="-230475" eaLnBrk="0" fontAlgn="base" hangingPunct="0">
              <a:spcBef>
                <a:spcPct val="0"/>
              </a:spcBef>
              <a:spcAft>
                <a:spcPct val="0"/>
              </a:spcAft>
              <a:defRPr>
                <a:solidFill>
                  <a:schemeClr val="tx1"/>
                </a:solidFill>
                <a:latin typeface="Arial" pitchFamily="34" charset="0"/>
                <a:cs typeface="Lucida Sans Unicode" pitchFamily="34" charset="0"/>
              </a:defRPr>
            </a:lvl6pPr>
            <a:lvl7pPr marL="2996169" indent="-230475" eaLnBrk="0" fontAlgn="base" hangingPunct="0">
              <a:spcBef>
                <a:spcPct val="0"/>
              </a:spcBef>
              <a:spcAft>
                <a:spcPct val="0"/>
              </a:spcAft>
              <a:defRPr>
                <a:solidFill>
                  <a:schemeClr val="tx1"/>
                </a:solidFill>
                <a:latin typeface="Arial" pitchFamily="34" charset="0"/>
                <a:cs typeface="Lucida Sans Unicode" pitchFamily="34" charset="0"/>
              </a:defRPr>
            </a:lvl7pPr>
            <a:lvl8pPr marL="3457118" indent="-230475" eaLnBrk="0" fontAlgn="base" hangingPunct="0">
              <a:spcBef>
                <a:spcPct val="0"/>
              </a:spcBef>
              <a:spcAft>
                <a:spcPct val="0"/>
              </a:spcAft>
              <a:defRPr>
                <a:solidFill>
                  <a:schemeClr val="tx1"/>
                </a:solidFill>
                <a:latin typeface="Arial" pitchFamily="34" charset="0"/>
                <a:cs typeface="Lucida Sans Unicode" pitchFamily="34" charset="0"/>
              </a:defRPr>
            </a:lvl8pPr>
            <a:lvl9pPr marL="3918067" indent="-230475" eaLnBrk="0" fontAlgn="base" hangingPunct="0">
              <a:spcBef>
                <a:spcPct val="0"/>
              </a:spcBef>
              <a:spcAft>
                <a:spcPct val="0"/>
              </a:spcAft>
              <a:defRPr>
                <a:solidFill>
                  <a:schemeClr val="tx1"/>
                </a:solidFill>
                <a:latin typeface="Arial" pitchFamily="34" charset="0"/>
                <a:cs typeface="Lucida Sans Unicode" pitchFamily="34" charset="0"/>
              </a:defRPr>
            </a:lvl9pPr>
          </a:lstStyle>
          <a:p>
            <a:pPr eaLnBrk="1" hangingPunct="1"/>
            <a:fld id="{9497DB12-9C70-4159-BC11-004E276143B3}" type="slidenum">
              <a:rPr lang="da-DK" altLang="da-DK"/>
              <a:pPr eaLnBrk="1" hangingPunct="1"/>
              <a:t>17</a:t>
            </a:fld>
            <a:endParaRPr lang="da-DK" altLang="da-DK"/>
          </a:p>
        </p:txBody>
      </p:sp>
      <p:sp>
        <p:nvSpPr>
          <p:cNvPr id="105478" name="Rectangle 2"/>
          <p:cNvSpPr>
            <a:spLocks noGrp="1" noRot="1" noChangeAspect="1" noChangeArrowheads="1" noTextEdit="1"/>
          </p:cNvSpPr>
          <p:nvPr>
            <p:ph type="sldImg"/>
          </p:nvPr>
        </p:nvSpPr>
        <p:spPr>
          <a:ln/>
        </p:spPr>
      </p:sp>
      <p:sp>
        <p:nvSpPr>
          <p:cNvPr id="105479" name="Rectangle 3"/>
          <p:cNvSpPr>
            <a:spLocks noGrp="1" noChangeArrowheads="1"/>
          </p:cNvSpPr>
          <p:nvPr>
            <p:ph type="body" idx="1"/>
          </p:nvPr>
        </p:nvSpPr>
        <p:spPr>
          <a:noFill/>
        </p:spPr>
        <p:txBody>
          <a:bodyPr/>
          <a:lstStyle/>
          <a:p>
            <a:pPr eaLnBrk="1" hangingPunct="1"/>
            <a:endParaRPr lang="da-DK" altLang="da-DK"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ÆK">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dirty="0" smtClean="0"/>
              <a:t>Klik for at redigere undertiteltypografien i masteren</a:t>
            </a:r>
            <a:endParaRPr lang="da-DK" dirty="0"/>
          </a:p>
        </p:txBody>
      </p:sp>
      <p:sp>
        <p:nvSpPr>
          <p:cNvPr id="8" name="Pladsholder til tekst 7"/>
          <p:cNvSpPr>
            <a:spLocks noGrp="1"/>
          </p:cNvSpPr>
          <p:nvPr>
            <p:ph type="body" sz="quarter" idx="11"/>
          </p:nvPr>
        </p:nvSpPr>
        <p:spPr>
          <a:xfrm>
            <a:off x="5364088" y="6093296"/>
            <a:ext cx="3312368" cy="287908"/>
          </a:xfrm>
        </p:spPr>
        <p:txBody>
          <a:bodyPr/>
          <a:lstStyle>
            <a:lvl1pPr marL="0" indent="0">
              <a:buNone/>
              <a:defRPr sz="1100" baseline="0"/>
            </a:lvl1pPr>
          </a:lstStyle>
          <a:p>
            <a:pPr lvl="0"/>
            <a:endParaRPr lang="da-DK" dirty="0" smtClean="0"/>
          </a:p>
        </p:txBody>
      </p:sp>
      <p:sp>
        <p:nvSpPr>
          <p:cNvPr id="2" name="Titel 1"/>
          <p:cNvSpPr>
            <a:spLocks noGrp="1"/>
          </p:cNvSpPr>
          <p:nvPr>
            <p:ph type="title"/>
          </p:nvPr>
        </p:nvSpPr>
        <p:spPr/>
        <p:txBody>
          <a:bodyPr/>
          <a:lstStyle/>
          <a:p>
            <a:r>
              <a:rPr lang="da-DK" dirty="0" smtClean="0"/>
              <a:t>Klik for at redigere i master</a:t>
            </a:r>
            <a:endParaRPr lang="da-DK" dirty="0"/>
          </a:p>
        </p:txBody>
      </p:sp>
      <p:sp>
        <p:nvSpPr>
          <p:cNvPr id="7" name="Pladsholder til dato 6"/>
          <p:cNvSpPr>
            <a:spLocks noGrp="1"/>
          </p:cNvSpPr>
          <p:nvPr>
            <p:ph type="dt" sz="half" idx="12"/>
          </p:nvPr>
        </p:nvSpPr>
        <p:spPr/>
        <p:txBody>
          <a:bodyPr/>
          <a:lstStyle/>
          <a:p>
            <a:pPr>
              <a:defRPr/>
            </a:pPr>
            <a:endParaRPr lang="da-DK"/>
          </a:p>
        </p:txBody>
      </p:sp>
      <p:sp>
        <p:nvSpPr>
          <p:cNvPr id="9" name="Pladsholder til sidefod 8"/>
          <p:cNvSpPr>
            <a:spLocks noGrp="1"/>
          </p:cNvSpPr>
          <p:nvPr>
            <p:ph type="ftr" sz="quarter" idx="13"/>
          </p:nvPr>
        </p:nvSpPr>
        <p:spPr/>
        <p:txBody>
          <a:bodyPr/>
          <a:lstStyle/>
          <a:p>
            <a:pPr>
              <a:defRPr/>
            </a:pPr>
            <a:r>
              <a:rPr lang="pt-BR" smtClean="0"/>
              <a:t>A A R H U S   U N I V E R S I T E T                             Institut for Æstetik og Kommunikation</a:t>
            </a:r>
            <a:endParaRPr lang="da-DK" dirty="0"/>
          </a:p>
        </p:txBody>
      </p:sp>
      <p:sp>
        <p:nvSpPr>
          <p:cNvPr id="10" name="Pladsholder til diasnummer 9"/>
          <p:cNvSpPr>
            <a:spLocks noGrp="1"/>
          </p:cNvSpPr>
          <p:nvPr>
            <p:ph type="sldNum" sz="quarter" idx="14"/>
          </p:nvPr>
        </p:nvSpPr>
        <p:spPr/>
        <p:txBody>
          <a:bodyPr/>
          <a:lstStyle/>
          <a:p>
            <a:endParaRPr lang="da-DK" dirty="0"/>
          </a:p>
        </p:txBody>
      </p:sp>
    </p:spTree>
    <p:extLst>
      <p:ext uri="{BB962C8B-B14F-4D97-AF65-F5344CB8AC3E}">
        <p14:creationId xmlns:p14="http://schemas.microsoft.com/office/powerpoint/2010/main" val="204096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titeltypografi i masteren</a:t>
            </a:r>
            <a:endParaRPr lang="da-DK" dirty="0"/>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5"/>
          <p:cNvSpPr>
            <a:spLocks noGrp="1" noChangeArrowheads="1"/>
          </p:cNvSpPr>
          <p:nvPr>
            <p:ph type="ftr" sz="quarter" idx="10"/>
          </p:nvPr>
        </p:nvSpPr>
        <p:spPr/>
        <p:txBody>
          <a:bodyPr/>
          <a:lstStyle>
            <a:lvl1pPr>
              <a:defRPr/>
            </a:lvl1p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2568900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28775"/>
            <a:ext cx="4038600"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28775"/>
            <a:ext cx="4038600"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5"/>
          <p:cNvSpPr>
            <a:spLocks noGrp="1" noChangeArrowheads="1"/>
          </p:cNvSpPr>
          <p:nvPr>
            <p:ph type="ftr" sz="quarter" idx="10"/>
          </p:nvPr>
        </p:nvSpPr>
        <p:spPr/>
        <p:txBody>
          <a:bodyPr/>
          <a:lstStyle>
            <a:lvl1pPr>
              <a:defRPr/>
            </a:lvl1p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2430429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smtClean="0"/>
              <a:t>Klik for at redigere i master</a:t>
            </a:r>
            <a:endParaRPr lang="da-DK"/>
          </a:p>
        </p:txBody>
      </p:sp>
      <p:sp>
        <p:nvSpPr>
          <p:cNvPr id="4" name="Rectangle 5"/>
          <p:cNvSpPr>
            <a:spLocks noGrp="1" noChangeArrowheads="1"/>
          </p:cNvSpPr>
          <p:nvPr>
            <p:ph type="ftr" sz="quarter" idx="10"/>
          </p:nvPr>
        </p:nvSpPr>
        <p:spPr/>
        <p:txBody>
          <a:bodyPr/>
          <a:lstStyle>
            <a:lvl1pPr>
              <a:defRPr/>
            </a:lvl1p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134938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Tomt">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558506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aggrund til PowerPoint-skabeloner kop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338" y="0"/>
            <a:ext cx="10153651" cy="717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8" name="Rectangle 4"/>
          <p:cNvSpPr>
            <a:spLocks noGrp="1" noChangeArrowheads="1"/>
          </p:cNvSpPr>
          <p:nvPr>
            <p:ph type="body" idx="1"/>
          </p:nvPr>
        </p:nvSpPr>
        <p:spPr bwMode="auto">
          <a:xfrm>
            <a:off x="457200" y="1628775"/>
            <a:ext cx="82296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165893" name="Rectangle 5"/>
          <p:cNvSpPr>
            <a:spLocks noGrp="1" noChangeArrowheads="1"/>
          </p:cNvSpPr>
          <p:nvPr>
            <p:ph type="ftr" sz="quarter" idx="3"/>
          </p:nvPr>
        </p:nvSpPr>
        <p:spPr bwMode="auto">
          <a:xfrm>
            <a:off x="1619250" y="6176963"/>
            <a:ext cx="3637334" cy="628650"/>
          </a:xfrm>
          <a:prstGeom prst="rect">
            <a:avLst/>
          </a:prstGeom>
          <a:noFill/>
          <a:ln w="0">
            <a:no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Futura Medium" pitchFamily="34" charset="0"/>
                <a:ea typeface="+mn-ea"/>
              </a:defRPr>
            </a:lvl1pPr>
          </a:lstStyle>
          <a:p>
            <a:pPr>
              <a:defRPr/>
            </a:pPr>
            <a:r>
              <a:rPr lang="pt-BR" dirty="0" smtClean="0"/>
              <a:t>A A R H U S   U N I V E R S I T E T                             Institut for Æstetik og Kommunikation</a:t>
            </a:r>
            <a:endParaRPr lang="da-DK" dirty="0"/>
          </a:p>
        </p:txBody>
      </p:sp>
      <p:pic>
        <p:nvPicPr>
          <p:cNvPr id="1030" name="Picture 6" descr="roedlinje"/>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6381750"/>
            <a:ext cx="6981825"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ChangeArrowheads="1"/>
          </p:cNvSpPr>
          <p:nvPr userDrawn="1"/>
        </p:nvSpPr>
        <p:spPr bwMode="auto">
          <a:xfrm>
            <a:off x="8356600" y="5877272"/>
            <a:ext cx="463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fld id="{13218411-E415-4C2E-A61A-D53DF8BFB91E}" type="slidenum">
              <a:rPr lang="da-DK" sz="1200"/>
              <a:pPr/>
              <a:t>‹nr.›</a:t>
            </a:fld>
            <a:endParaRPr lang="da-DK" dirty="0"/>
          </a:p>
        </p:txBody>
      </p:sp>
      <p:sp>
        <p:nvSpPr>
          <p:cNvPr id="165896" name="Text Box 8"/>
          <p:cNvSpPr txBox="1">
            <a:spLocks noChangeArrowheads="1"/>
          </p:cNvSpPr>
          <p:nvPr userDrawn="1"/>
        </p:nvSpPr>
        <p:spPr bwMode="auto">
          <a:xfrm>
            <a:off x="5795963" y="6453188"/>
            <a:ext cx="3024187" cy="274637"/>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defRPr/>
            </a:pPr>
            <a:r>
              <a:rPr lang="da-DK" sz="1200" dirty="0" smtClean="0"/>
              <a:t>Ole Togeby: Stiltræk og rettelser</a:t>
            </a:r>
            <a:endParaRPr lang="da-DK" sz="1200" i="1" dirty="0" smtClean="0"/>
          </a:p>
        </p:txBody>
      </p:sp>
      <p:sp>
        <p:nvSpPr>
          <p:cNvPr id="2" name="Pladsholder til dato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da-DK"/>
          </a:p>
        </p:txBody>
      </p:sp>
      <p:sp>
        <p:nvSpPr>
          <p:cNvPr id="3" name="Pladsholder til diasnummer 2"/>
          <p:cNvSpPr>
            <a:spLocks noGrp="1"/>
          </p:cNvSpPr>
          <p:nvPr>
            <p:ph type="sldNum" sz="quarter" idx="4"/>
          </p:nvPr>
        </p:nvSpPr>
        <p:spPr>
          <a:xfrm>
            <a:off x="6686550" y="58052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da-DK"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7" r:id="rId5"/>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5pPr>
      <a:lvl6pPr marL="457200" algn="ctr" rtl="0" fontAlgn="base">
        <a:spcBef>
          <a:spcPct val="0"/>
        </a:spcBef>
        <a:spcAft>
          <a:spcPct val="0"/>
        </a:spcAft>
        <a:defRPr sz="4000" b="1">
          <a:solidFill>
            <a:schemeClr val="tx1"/>
          </a:solidFill>
          <a:latin typeface="Verdana" pitchFamily="34" charset="0"/>
        </a:defRPr>
      </a:lvl6pPr>
      <a:lvl7pPr marL="914400" algn="ctr" rtl="0" fontAlgn="base">
        <a:spcBef>
          <a:spcPct val="0"/>
        </a:spcBef>
        <a:spcAft>
          <a:spcPct val="0"/>
        </a:spcAft>
        <a:defRPr sz="4000" b="1">
          <a:solidFill>
            <a:schemeClr val="tx1"/>
          </a:solidFill>
          <a:latin typeface="Verdana" pitchFamily="34" charset="0"/>
        </a:defRPr>
      </a:lvl7pPr>
      <a:lvl8pPr marL="1371600" algn="ctr" rtl="0" fontAlgn="base">
        <a:spcBef>
          <a:spcPct val="0"/>
        </a:spcBef>
        <a:spcAft>
          <a:spcPct val="0"/>
        </a:spcAft>
        <a:defRPr sz="4000" b="1">
          <a:solidFill>
            <a:schemeClr val="tx1"/>
          </a:solidFill>
          <a:latin typeface="Verdana" pitchFamily="34" charset="0"/>
        </a:defRPr>
      </a:lvl8pPr>
      <a:lvl9pPr marL="1828800" algn="ctr" rtl="0" fontAlgn="base">
        <a:spcBef>
          <a:spcPct val="0"/>
        </a:spcBef>
        <a:spcAft>
          <a:spcPct val="0"/>
        </a:spcAft>
        <a:defRPr sz="40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Font typeface="Wingdings" pitchFamily="2" charset="2"/>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subTitle" idx="1"/>
          </p:nvPr>
        </p:nvSpPr>
        <p:spPr>
          <a:xfrm>
            <a:off x="1403648" y="3068960"/>
            <a:ext cx="6400800" cy="1752600"/>
          </a:xfrm>
        </p:spPr>
        <p:txBody>
          <a:bodyPr/>
          <a:lstStyle/>
          <a:p>
            <a:pPr eaLnBrk="1" hangingPunct="1"/>
            <a:r>
              <a:rPr lang="da-DK" sz="2400" dirty="0" smtClean="0"/>
              <a:t>Ole Togeby</a:t>
            </a:r>
          </a:p>
          <a:p>
            <a:pPr eaLnBrk="1" hangingPunct="1"/>
            <a:r>
              <a:rPr lang="da-DK" sz="2400" dirty="0" smtClean="0"/>
              <a:t>Professor emeritus, dr</a:t>
            </a:r>
            <a:r>
              <a:rPr lang="da-DK" sz="2400" dirty="0" smtClean="0"/>
              <a:t>. Phil. </a:t>
            </a:r>
          </a:p>
          <a:p>
            <a:pPr eaLnBrk="1" hangingPunct="1"/>
            <a:r>
              <a:rPr lang="da-DK" sz="2400" dirty="0" smtClean="0"/>
              <a:t>Institut </a:t>
            </a:r>
            <a:r>
              <a:rPr lang="da-DK" sz="2400" dirty="0" smtClean="0"/>
              <a:t>for Kommunikation og kultur</a:t>
            </a:r>
            <a:endParaRPr lang="da-DK" sz="2400" dirty="0" smtClean="0"/>
          </a:p>
          <a:p>
            <a:pPr eaLnBrk="1" hangingPunct="1"/>
            <a:r>
              <a:rPr lang="da-DK" sz="2400" dirty="0" smtClean="0"/>
              <a:t> Aarhus Universitet</a:t>
            </a:r>
          </a:p>
        </p:txBody>
      </p:sp>
      <p:sp>
        <p:nvSpPr>
          <p:cNvPr id="6147" name="Rectangle 2"/>
          <p:cNvSpPr>
            <a:spLocks noGrp="1" noChangeArrowheads="1"/>
          </p:cNvSpPr>
          <p:nvPr>
            <p:ph type="title"/>
          </p:nvPr>
        </p:nvSpPr>
        <p:spPr/>
        <p:txBody>
          <a:bodyPr/>
          <a:lstStyle/>
          <a:p>
            <a:pPr eaLnBrk="1" hangingPunct="1"/>
            <a:r>
              <a:rPr lang="da-DK" sz="3600" dirty="0" smtClean="0"/>
              <a:t>Stiltræk og rettelser</a:t>
            </a:r>
            <a:endParaRPr lang="da-DK" sz="3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da-DK" altLang="da-DK" dirty="0" smtClean="0"/>
              <a:t>I. Sammenhæng</a:t>
            </a:r>
          </a:p>
        </p:txBody>
      </p:sp>
      <p:sp>
        <p:nvSpPr>
          <p:cNvPr id="32771" name="Rectangle 3"/>
          <p:cNvSpPr>
            <a:spLocks noGrp="1" noChangeArrowheads="1"/>
          </p:cNvSpPr>
          <p:nvPr>
            <p:ph type="body" idx="1"/>
          </p:nvPr>
        </p:nvSpPr>
        <p:spPr/>
        <p:txBody>
          <a:bodyPr/>
          <a:lstStyle/>
          <a:p>
            <a:pPr eaLnBrk="1" hangingPunct="1">
              <a:lnSpc>
                <a:spcPct val="90000"/>
              </a:lnSpc>
            </a:pPr>
            <a:r>
              <a:rPr lang="da-DK" altLang="da-DK" sz="2000" smtClean="0"/>
              <a:t>B. Sammenhæng (kohærens) i afsenderens udtryk for sine tanker:</a:t>
            </a:r>
          </a:p>
          <a:p>
            <a:pPr lvl="1" eaLnBrk="1" hangingPunct="1">
              <a:lnSpc>
                <a:spcPct val="90000"/>
              </a:lnSpc>
            </a:pPr>
            <a:r>
              <a:rPr lang="da-DK" altLang="da-DK" sz="1800" smtClean="0"/>
              <a:t>a. Valg af ord (med grammatiske og semantiske morfemer):</a:t>
            </a:r>
          </a:p>
          <a:p>
            <a:pPr lvl="2" eaLnBrk="1" hangingPunct="1">
              <a:lnSpc>
                <a:spcPct val="90000"/>
              </a:lnSpc>
            </a:pPr>
            <a:r>
              <a:rPr lang="da-DK" altLang="da-DK" sz="1600" smtClean="0"/>
              <a:t>galt ord (GO), vag abstraktion (AB)</a:t>
            </a:r>
          </a:p>
          <a:p>
            <a:pPr lvl="1" eaLnBrk="1" hangingPunct="1">
              <a:lnSpc>
                <a:spcPct val="90000"/>
              </a:lnSpc>
            </a:pPr>
            <a:r>
              <a:rPr lang="da-DK" altLang="da-DK" sz="1800" smtClean="0"/>
              <a:t>b. Organiseringen af enheder og tidsforløb i en mental model:</a:t>
            </a:r>
          </a:p>
          <a:p>
            <a:pPr lvl="2" eaLnBrk="1" hangingPunct="1">
              <a:lnSpc>
                <a:spcPct val="90000"/>
              </a:lnSpc>
            </a:pPr>
            <a:r>
              <a:rPr lang="da-DK" altLang="da-DK" sz="1600" smtClean="0"/>
              <a:t>rollefordobling (RF), prædikatsglidning (PG), øvrige kohærensforhold (KH)</a:t>
            </a:r>
          </a:p>
          <a:p>
            <a:pPr lvl="1" eaLnBrk="1" hangingPunct="1">
              <a:lnSpc>
                <a:spcPct val="90000"/>
              </a:lnSpc>
            </a:pPr>
            <a:r>
              <a:rPr lang="da-DK" altLang="da-DK" sz="1800" smtClean="0"/>
              <a:t>c. Forbindelsen mellem flere mentale modeller:</a:t>
            </a:r>
          </a:p>
          <a:p>
            <a:pPr lvl="2" eaLnBrk="1" hangingPunct="1">
              <a:lnSpc>
                <a:spcPct val="90000"/>
              </a:lnSpc>
            </a:pPr>
            <a:r>
              <a:rPr lang="da-DK" altLang="da-DK" sz="1600" smtClean="0"/>
              <a:t>manglende sammenhæng (MS), </a:t>
            </a:r>
          </a:p>
          <a:p>
            <a:pPr lvl="2" eaLnBrk="1" hangingPunct="1">
              <a:lnSpc>
                <a:spcPct val="90000"/>
              </a:lnSpc>
            </a:pPr>
            <a:r>
              <a:rPr lang="da-DK" altLang="da-DK" sz="1600" smtClean="0"/>
              <a:t>logiske forhold (LG), </a:t>
            </a:r>
          </a:p>
          <a:p>
            <a:pPr lvl="2" eaLnBrk="1" hangingPunct="1">
              <a:lnSpc>
                <a:spcPct val="90000"/>
              </a:lnSpc>
            </a:pPr>
            <a:r>
              <a:rPr lang="da-DK" altLang="da-DK" sz="1600" smtClean="0"/>
              <a:t>perspektivforskydning (PF)</a:t>
            </a:r>
          </a:p>
          <a:p>
            <a:pPr eaLnBrk="1" hangingPunct="1">
              <a:lnSpc>
                <a:spcPct val="90000"/>
              </a:lnSpc>
            </a:pPr>
            <a:endParaRPr lang="da-DK" altLang="da-DK" sz="2000" smtClean="0"/>
          </a:p>
        </p:txBody>
      </p:sp>
    </p:spTree>
    <p:extLst>
      <p:ext uri="{BB962C8B-B14F-4D97-AF65-F5344CB8AC3E}">
        <p14:creationId xmlns:p14="http://schemas.microsoft.com/office/powerpoint/2010/main" val="3692950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da-DK" altLang="da-DK" dirty="0" smtClean="0"/>
              <a:t>I. Sammenhæng</a:t>
            </a:r>
          </a:p>
        </p:txBody>
      </p:sp>
      <p:sp>
        <p:nvSpPr>
          <p:cNvPr id="33795" name="Rectangle 3"/>
          <p:cNvSpPr>
            <a:spLocks noGrp="1" noChangeArrowheads="1"/>
          </p:cNvSpPr>
          <p:nvPr>
            <p:ph type="body" idx="1"/>
          </p:nvPr>
        </p:nvSpPr>
        <p:spPr/>
        <p:txBody>
          <a:bodyPr/>
          <a:lstStyle/>
          <a:p>
            <a:pPr eaLnBrk="1" hangingPunct="1">
              <a:lnSpc>
                <a:spcPct val="80000"/>
              </a:lnSpc>
            </a:pPr>
            <a:r>
              <a:rPr lang="da-DK" altLang="da-DK" sz="1400" smtClean="0"/>
              <a:t>D. Sammenhæng (kohærens) i afsenderens udtryk for sine tanker:</a:t>
            </a:r>
          </a:p>
          <a:p>
            <a:pPr eaLnBrk="1" hangingPunct="1">
              <a:lnSpc>
                <a:spcPct val="80000"/>
              </a:lnSpc>
            </a:pPr>
            <a:r>
              <a:rPr lang="da-DK" altLang="da-DK" sz="1400" b="1" smtClean="0"/>
              <a:t>GO</a:t>
            </a:r>
            <a:r>
              <a:rPr lang="da-DK" altLang="da-DK" sz="1400" smtClean="0"/>
              <a:t>	</a:t>
            </a:r>
            <a:r>
              <a:rPr lang="da-DK" altLang="da-DK" sz="1400" b="1" smtClean="0"/>
              <a:t>galt ord</a:t>
            </a:r>
            <a:r>
              <a:rPr lang="da-DK" altLang="da-DK" sz="1400" smtClean="0"/>
              <a:t>, ordet ligner,  men betyder ikke det samme som det der passer i sammenhængen, fx </a:t>
            </a:r>
            <a:r>
              <a:rPr lang="da-DK" altLang="da-DK" sz="1400" i="1" smtClean="0"/>
              <a:t>...hans grænser til det tolerancemæssige ... </a:t>
            </a:r>
            <a:endParaRPr lang="da-DK" altLang="da-DK" sz="1400" smtClean="0"/>
          </a:p>
          <a:p>
            <a:pPr eaLnBrk="1" hangingPunct="1">
              <a:lnSpc>
                <a:spcPct val="80000"/>
              </a:lnSpc>
            </a:pPr>
            <a:r>
              <a:rPr lang="da-DK" altLang="da-DK" sz="1400" b="1" u="sng" smtClean="0"/>
              <a:t>AB</a:t>
            </a:r>
            <a:r>
              <a:rPr lang="da-DK" altLang="da-DK" sz="1400" u="sng" smtClean="0"/>
              <a:t>	</a:t>
            </a:r>
            <a:r>
              <a:rPr lang="da-DK" altLang="da-DK" sz="1400" b="1" smtClean="0"/>
              <a:t>vag abstraktion</a:t>
            </a:r>
            <a:r>
              <a:rPr lang="da-DK" altLang="da-DK" sz="1400" smtClean="0"/>
              <a:t>,  abstrakte men udefinerede ord, som ikke beskriver,  fx  </a:t>
            </a:r>
            <a:r>
              <a:rPr lang="da-DK" altLang="da-DK" sz="1400" i="1" smtClean="0"/>
              <a:t>et personligt billede på en fremmedgjorthed der kan tolkes ind i flere diskurser</a:t>
            </a:r>
            <a:r>
              <a:rPr lang="da-DK" altLang="da-DK" sz="1400" smtClean="0"/>
              <a:t>.</a:t>
            </a:r>
          </a:p>
          <a:p>
            <a:pPr eaLnBrk="1" hangingPunct="1">
              <a:lnSpc>
                <a:spcPct val="80000"/>
              </a:lnSpc>
            </a:pPr>
            <a:r>
              <a:rPr lang="da-DK" altLang="da-DK" sz="1400" b="1" smtClean="0"/>
              <a:t>RF</a:t>
            </a:r>
            <a:r>
              <a:rPr lang="da-DK" altLang="da-DK" sz="1400" smtClean="0"/>
              <a:t>	</a:t>
            </a:r>
            <a:r>
              <a:rPr lang="da-DK" altLang="da-DK" sz="1400" b="1" smtClean="0"/>
              <a:t>rollefordobling</a:t>
            </a:r>
            <a:r>
              <a:rPr lang="da-DK" altLang="da-DK" sz="1400" smtClean="0"/>
              <a:t>, sætning der angiver samme enhed i to forskellige, uforenelige roller, </a:t>
            </a:r>
            <a:r>
              <a:rPr lang="da-DK" altLang="da-DK" sz="1400" i="1" smtClean="0"/>
              <a:t>som-venlig-læser-er-sætningen-alligevel-forståelig-</a:t>
            </a:r>
            <a:r>
              <a:rPr lang="da-DK" altLang="da-DK" sz="1400" smtClean="0"/>
              <a:t>konstruktion.</a:t>
            </a:r>
          </a:p>
          <a:p>
            <a:pPr eaLnBrk="1" hangingPunct="1">
              <a:lnSpc>
                <a:spcPct val="80000"/>
              </a:lnSpc>
            </a:pPr>
            <a:r>
              <a:rPr lang="da-DK" altLang="da-DK" sz="1400" b="1" smtClean="0"/>
              <a:t>PG</a:t>
            </a:r>
            <a:r>
              <a:rPr lang="da-DK" altLang="da-DK" sz="1400" smtClean="0"/>
              <a:t>	</a:t>
            </a:r>
            <a:r>
              <a:rPr lang="da-DK" altLang="da-DK" sz="1400" b="1" smtClean="0"/>
              <a:t>prædikatsglidning</a:t>
            </a:r>
            <a:r>
              <a:rPr lang="da-DK" altLang="da-DK" sz="1400" smtClean="0"/>
              <a:t> (= enallagæ), et prædikat er gledet fra sit rigtige  nominal til et andet nominal i sætningen, fx </a:t>
            </a:r>
            <a:r>
              <a:rPr lang="da-DK" altLang="da-DK" sz="1400" i="1" smtClean="0"/>
              <a:t>Gå din dumme vej</a:t>
            </a:r>
            <a:r>
              <a:rPr lang="da-DK" altLang="da-DK" sz="1400" smtClean="0"/>
              <a:t>.</a:t>
            </a:r>
          </a:p>
          <a:p>
            <a:pPr eaLnBrk="1" hangingPunct="1">
              <a:lnSpc>
                <a:spcPct val="80000"/>
              </a:lnSpc>
            </a:pPr>
            <a:r>
              <a:rPr lang="da-DK" altLang="da-DK" sz="1400" b="1" u="sng" smtClean="0"/>
              <a:t>VÅ</a:t>
            </a:r>
            <a:r>
              <a:rPr lang="da-DK" altLang="da-DK" sz="1400" u="sng" smtClean="0"/>
              <a:t>	</a:t>
            </a:r>
            <a:r>
              <a:rPr lang="da-DK" altLang="da-DK" sz="1400" b="1" smtClean="0"/>
              <a:t>vås</a:t>
            </a:r>
            <a:r>
              <a:rPr lang="da-DK" altLang="da-DK" sz="1400" smtClean="0"/>
              <a:t> (svag kohærens), de grammatiske henvisninger og de semantiske beskrivelser hænger ikke sammen, fx </a:t>
            </a:r>
            <a:r>
              <a:rPr lang="da-DK" altLang="da-DK" sz="1400" i="1" smtClean="0"/>
              <a:t>Det er faren for det ukendte der gør ham bange.</a:t>
            </a:r>
            <a:endParaRPr lang="da-DK" altLang="da-DK" sz="1400" smtClean="0"/>
          </a:p>
          <a:p>
            <a:pPr eaLnBrk="1" hangingPunct="1">
              <a:lnSpc>
                <a:spcPct val="80000"/>
              </a:lnSpc>
            </a:pPr>
            <a:r>
              <a:rPr lang="da-DK" altLang="da-DK" sz="1400" b="1" smtClean="0"/>
              <a:t>MS</a:t>
            </a:r>
            <a:r>
              <a:rPr lang="da-DK" altLang="da-DK" sz="1400" smtClean="0"/>
              <a:t>	</a:t>
            </a:r>
            <a:r>
              <a:rPr lang="da-DK" altLang="da-DK" sz="1400" b="1" smtClean="0"/>
              <a:t>manglende sammenhæng</a:t>
            </a:r>
            <a:r>
              <a:rPr lang="da-DK" altLang="da-DK" sz="1400" smtClean="0"/>
              <a:t>, to sætninger beskriver to situationer som ikke hænger sammen, </a:t>
            </a:r>
            <a:r>
              <a:rPr lang="da-DK" altLang="da-DK" sz="1400" i="1" smtClean="0"/>
              <a:t>Calderon er en stor spansk digter og middagen serveres kl. 19.</a:t>
            </a:r>
            <a:endParaRPr lang="da-DK" altLang="da-DK" sz="1400" smtClean="0"/>
          </a:p>
          <a:p>
            <a:pPr eaLnBrk="1" hangingPunct="1">
              <a:lnSpc>
                <a:spcPct val="80000"/>
              </a:lnSpc>
            </a:pPr>
            <a:r>
              <a:rPr lang="da-DK" altLang="da-DK" sz="1400" b="1" smtClean="0"/>
              <a:t>VR</a:t>
            </a:r>
            <a:r>
              <a:rPr lang="da-DK" altLang="da-DK" sz="1400" smtClean="0"/>
              <a:t>	</a:t>
            </a:r>
            <a:r>
              <a:rPr lang="da-DK" altLang="da-DK" sz="1400" b="1" smtClean="0"/>
              <a:t>vrøvl</a:t>
            </a:r>
            <a:r>
              <a:rPr lang="da-DK" altLang="da-DK" sz="1400" smtClean="0"/>
              <a:t> (logik), velformede,  men logisk selvmodsigende sætninger, dårlig argumentation, fx </a:t>
            </a:r>
            <a:r>
              <a:rPr lang="da-DK" altLang="da-DK" sz="1400" i="1" smtClean="0"/>
              <a:t>Vi behøver ikke at kunne lide en tyrker, bare fordi han er dum.</a:t>
            </a:r>
            <a:endParaRPr lang="da-DK" altLang="da-DK" sz="1400" smtClean="0"/>
          </a:p>
          <a:p>
            <a:pPr eaLnBrk="1" hangingPunct="1">
              <a:lnSpc>
                <a:spcPct val="80000"/>
              </a:lnSpc>
            </a:pPr>
            <a:r>
              <a:rPr lang="da-DK" altLang="da-DK" sz="1400" b="1" smtClean="0"/>
              <a:t>PF</a:t>
            </a:r>
            <a:r>
              <a:rPr lang="da-DK" altLang="da-DK" sz="1400" smtClean="0"/>
              <a:t>	</a:t>
            </a:r>
            <a:r>
              <a:rPr lang="da-DK" altLang="da-DK" sz="1400" b="1" smtClean="0"/>
              <a:t>perspektivforskydning</a:t>
            </a:r>
            <a:r>
              <a:rPr lang="da-DK" altLang="da-DK" sz="1400" smtClean="0"/>
              <a:t>,  beskrivelse af en situationen fra et andet  perspektiv end det der bruges i konteksten, fx </a:t>
            </a:r>
            <a:r>
              <a:rPr lang="da-DK" altLang="da-DK" sz="1400" i="1" smtClean="0"/>
              <a:t>Hun har mistet sin tilgængelighed til naturen.</a:t>
            </a:r>
            <a:endParaRPr lang="da-DK" altLang="da-DK" sz="1400" smtClean="0"/>
          </a:p>
        </p:txBody>
      </p:sp>
    </p:spTree>
    <p:extLst>
      <p:ext uri="{BB962C8B-B14F-4D97-AF65-F5344CB8AC3E}">
        <p14:creationId xmlns:p14="http://schemas.microsoft.com/office/powerpoint/2010/main" val="898181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 Sandhed</a:t>
            </a:r>
            <a:endParaRPr lang="da-DK" dirty="0"/>
          </a:p>
        </p:txBody>
      </p:sp>
      <p:sp>
        <p:nvSpPr>
          <p:cNvPr id="3" name="Pladsholder til indhold 2"/>
          <p:cNvSpPr>
            <a:spLocks noGrp="1"/>
          </p:cNvSpPr>
          <p:nvPr>
            <p:ph idx="1"/>
          </p:nvPr>
        </p:nvSpPr>
        <p:spPr>
          <a:xfrm>
            <a:off x="457200" y="1628775"/>
            <a:ext cx="4474840" cy="3671888"/>
          </a:xfrm>
        </p:spPr>
        <p:txBody>
          <a:bodyPr/>
          <a:lstStyle/>
          <a:p>
            <a:r>
              <a:rPr lang="da-DK" sz="1600" dirty="0"/>
              <a:t>Tekst </a:t>
            </a:r>
            <a:r>
              <a:rPr lang="da-DK" sz="1600" dirty="0" smtClean="0"/>
              <a:t>er </a:t>
            </a:r>
            <a:r>
              <a:rPr lang="da-DK" sz="1600" dirty="0"/>
              <a:t>en aktualiseret komplet (mundtlig eller skriftlig) </a:t>
            </a:r>
            <a:r>
              <a:rPr lang="da-DK" sz="1600" dirty="0" err="1" smtClean="0"/>
              <a:t>kommuni-kativ</a:t>
            </a:r>
            <a:r>
              <a:rPr lang="da-DK" sz="1600" dirty="0" smtClean="0"/>
              <a:t> </a:t>
            </a:r>
            <a:r>
              <a:rPr lang="da-DK" sz="1600" dirty="0"/>
              <a:t>handling </a:t>
            </a:r>
            <a:r>
              <a:rPr lang="da-DK" sz="1600" dirty="0" smtClean="0"/>
              <a:t>med mange sætninger som </a:t>
            </a:r>
            <a:r>
              <a:rPr lang="da-DK" sz="1600" dirty="0"/>
              <a:t>i tid afgrænses af afsenderskift eller ved at være omgivet af ikke-sprog (stilhed eller blanktegn). </a:t>
            </a:r>
            <a:endParaRPr lang="da-DK" sz="1600" dirty="0" smtClean="0"/>
          </a:p>
          <a:p>
            <a:r>
              <a:rPr lang="da-DK" sz="1600" dirty="0" smtClean="0"/>
              <a:t>En </a:t>
            </a:r>
            <a:r>
              <a:rPr lang="da-DK" sz="1600" dirty="0"/>
              <a:t>tekst er som kommunikativ handling komplet hvis den </a:t>
            </a:r>
            <a:r>
              <a:rPr lang="da-DK" sz="1600" dirty="0" smtClean="0"/>
              <a:t>er en relevant social handling, som er en ærlig udformning af afsenderens hensigt og </a:t>
            </a:r>
            <a:r>
              <a:rPr lang="da-DK" sz="1600" dirty="0"/>
              <a:t>en </a:t>
            </a:r>
            <a:r>
              <a:rPr lang="da-DK" sz="1600" b="1" dirty="0" smtClean="0">
                <a:solidFill>
                  <a:srgbClr val="FF0000"/>
                </a:solidFill>
              </a:rPr>
              <a:t>sand</a:t>
            </a:r>
            <a:r>
              <a:rPr lang="da-DK" sz="1600" dirty="0" smtClean="0"/>
              <a:t> </a:t>
            </a:r>
            <a:r>
              <a:rPr lang="da-DK" sz="1600" dirty="0"/>
              <a:t>repræsentation</a:t>
            </a:r>
            <a:r>
              <a:rPr lang="da-DK" sz="1600" dirty="0">
                <a:solidFill>
                  <a:srgbClr val="FF0000"/>
                </a:solidFill>
              </a:rPr>
              <a:t> </a:t>
            </a:r>
            <a:r>
              <a:rPr lang="da-DK" sz="1600" dirty="0"/>
              <a:t>af et </a:t>
            </a:r>
            <a:r>
              <a:rPr lang="da-DK" sz="1600" dirty="0" smtClean="0"/>
              <a:t>sagforhold. </a:t>
            </a:r>
            <a:endParaRPr lang="da-DK" sz="3200"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844824"/>
            <a:ext cx="327183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8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 Informerede borgere</a:t>
            </a:r>
            <a:endParaRPr lang="da-DK" dirty="0"/>
          </a:p>
        </p:txBody>
      </p:sp>
      <p:sp>
        <p:nvSpPr>
          <p:cNvPr id="3" name="Pladsholder til indhold 2"/>
          <p:cNvSpPr>
            <a:spLocks noGrp="1"/>
          </p:cNvSpPr>
          <p:nvPr>
            <p:ph idx="1"/>
          </p:nvPr>
        </p:nvSpPr>
        <p:spPr/>
        <p:txBody>
          <a:bodyPr/>
          <a:lstStyle/>
          <a:p>
            <a:r>
              <a:rPr lang="da-DK" dirty="0" smtClean="0"/>
              <a:t>Informeret: </a:t>
            </a:r>
          </a:p>
          <a:p>
            <a:pPr lvl="1"/>
            <a:r>
              <a:rPr lang="da-DK" dirty="0" smtClean="0"/>
              <a:t>M har en overbevisning om sagen</a:t>
            </a:r>
          </a:p>
          <a:p>
            <a:r>
              <a:rPr lang="da-DK" dirty="0" err="1" smtClean="0"/>
              <a:t>Uinformeret</a:t>
            </a:r>
            <a:r>
              <a:rPr lang="da-DK" dirty="0" smtClean="0"/>
              <a:t>: </a:t>
            </a:r>
          </a:p>
          <a:p>
            <a:pPr lvl="1"/>
            <a:r>
              <a:rPr lang="da-DK" dirty="0" smtClean="0"/>
              <a:t>M har ingen overbevisning om sagen</a:t>
            </a:r>
          </a:p>
          <a:p>
            <a:r>
              <a:rPr lang="da-DK" dirty="0" smtClean="0"/>
              <a:t>Misinformeret: </a:t>
            </a:r>
          </a:p>
          <a:p>
            <a:pPr lvl="1"/>
            <a:r>
              <a:rPr lang="da-DK" dirty="0" smtClean="0"/>
              <a:t>M har falske overbevisninger som de tro er sande</a:t>
            </a:r>
          </a:p>
          <a:p>
            <a:r>
              <a:rPr lang="da-DK" dirty="0" smtClean="0"/>
              <a:t>Desinformeret: </a:t>
            </a:r>
          </a:p>
          <a:p>
            <a:pPr lvl="1"/>
            <a:r>
              <a:rPr lang="da-DK" dirty="0" smtClean="0"/>
              <a:t>As bevidste misinformation af M</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2613289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 Nyheder</a:t>
            </a:r>
            <a:endParaRPr lang="da-DK" dirty="0"/>
          </a:p>
        </p:txBody>
      </p:sp>
      <p:sp>
        <p:nvSpPr>
          <p:cNvPr id="3" name="Pladsholder til indhold 2"/>
          <p:cNvSpPr>
            <a:spLocks noGrp="1"/>
          </p:cNvSpPr>
          <p:nvPr>
            <p:ph idx="1"/>
          </p:nvPr>
        </p:nvSpPr>
        <p:spPr/>
        <p:txBody>
          <a:bodyPr/>
          <a:lstStyle/>
          <a:p>
            <a:r>
              <a:rPr lang="da-DK" sz="2400" dirty="0" smtClean="0"/>
              <a:t>1. Sande udsagn: </a:t>
            </a:r>
          </a:p>
          <a:p>
            <a:pPr lvl="1"/>
            <a:r>
              <a:rPr lang="da-DK" sz="2000" dirty="0" smtClean="0"/>
              <a:t>verificerede kendsgerninger</a:t>
            </a:r>
          </a:p>
          <a:p>
            <a:r>
              <a:rPr lang="da-DK" sz="2400" dirty="0" smtClean="0"/>
              <a:t>2a. forvanskede udsagn: </a:t>
            </a:r>
          </a:p>
          <a:p>
            <a:pPr lvl="1"/>
            <a:r>
              <a:rPr lang="da-DK" sz="2000" dirty="0" smtClean="0"/>
              <a:t>ramme, vinkling, undladelse, kendsgerninger i udvalg</a:t>
            </a:r>
          </a:p>
          <a:p>
            <a:r>
              <a:rPr lang="da-DK" sz="2400" dirty="0" smtClean="0"/>
              <a:t>2b. Udokumenterede udsagn: </a:t>
            </a:r>
          </a:p>
          <a:p>
            <a:pPr lvl="1"/>
            <a:r>
              <a:rPr lang="da-DK" sz="2000" dirty="0" smtClean="0"/>
              <a:t>rygter</a:t>
            </a:r>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2500011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II. Nyheder</a:t>
            </a:r>
            <a:endParaRPr lang="da-DK" dirty="0"/>
          </a:p>
        </p:txBody>
      </p:sp>
      <p:sp>
        <p:nvSpPr>
          <p:cNvPr id="3" name="Pladsholder til indhold 2"/>
          <p:cNvSpPr>
            <a:spLocks noGrp="1"/>
          </p:cNvSpPr>
          <p:nvPr>
            <p:ph idx="1"/>
          </p:nvPr>
        </p:nvSpPr>
        <p:spPr/>
        <p:txBody>
          <a:bodyPr/>
          <a:lstStyle/>
          <a:p>
            <a:r>
              <a:rPr lang="da-DK" sz="2400" dirty="0"/>
              <a:t>3. Falske udsagn:</a:t>
            </a:r>
          </a:p>
          <a:p>
            <a:pPr lvl="1"/>
            <a:r>
              <a:rPr lang="da-DK" sz="2000" dirty="0"/>
              <a:t>misrepræsentation, i modstrid med kendsgerninger</a:t>
            </a:r>
          </a:p>
          <a:p>
            <a:r>
              <a:rPr lang="da-DK" sz="2400" dirty="0"/>
              <a:t>3b. Løgn: </a:t>
            </a:r>
            <a:endParaRPr lang="da-DK" sz="2400" dirty="0" smtClean="0"/>
          </a:p>
          <a:p>
            <a:pPr lvl="1"/>
            <a:r>
              <a:rPr lang="da-DK" sz="2000" dirty="0" smtClean="0"/>
              <a:t>intenderet falsk udsagn</a:t>
            </a:r>
          </a:p>
          <a:p>
            <a:r>
              <a:rPr lang="da-DK" sz="2400" dirty="0" smtClean="0"/>
              <a:t>3c</a:t>
            </a:r>
            <a:r>
              <a:rPr lang="da-DK" sz="2400" dirty="0"/>
              <a:t>. </a:t>
            </a:r>
            <a:r>
              <a:rPr lang="da-DK" sz="2400" dirty="0" err="1"/>
              <a:t>Bullshit</a:t>
            </a:r>
            <a:r>
              <a:rPr lang="da-DK" sz="2400" dirty="0"/>
              <a:t>: </a:t>
            </a:r>
            <a:endParaRPr lang="da-DK" sz="2400" dirty="0" smtClean="0"/>
          </a:p>
          <a:p>
            <a:pPr lvl="1"/>
            <a:r>
              <a:rPr lang="da-DK" sz="2000" dirty="0" smtClean="0"/>
              <a:t>misrepræsentation </a:t>
            </a:r>
            <a:r>
              <a:rPr lang="da-DK" sz="2000" dirty="0"/>
              <a:t>af ens motiver og formål, forstillelse fingering, opløsning af skellet ml. </a:t>
            </a:r>
            <a:r>
              <a:rPr lang="da-DK" sz="2000" dirty="0" smtClean="0"/>
              <a:t>sandt </a:t>
            </a:r>
            <a:r>
              <a:rPr lang="da-DK" sz="2000" dirty="0"/>
              <a:t>og </a:t>
            </a:r>
            <a:r>
              <a:rPr lang="da-DK" sz="2000" dirty="0" smtClean="0"/>
              <a:t>falsk</a:t>
            </a:r>
            <a:endParaRPr lang="da-DK" sz="2000" dirty="0"/>
          </a:p>
          <a:p>
            <a:r>
              <a:rPr lang="da-DK" sz="2400" dirty="0"/>
              <a:t>3d. </a:t>
            </a:r>
            <a:r>
              <a:rPr lang="da-DK" sz="2400" dirty="0" err="1"/>
              <a:t>Fake</a:t>
            </a:r>
            <a:r>
              <a:rPr lang="da-DK" sz="2400" dirty="0"/>
              <a:t> news: </a:t>
            </a:r>
            <a:endParaRPr lang="da-DK" sz="2400" dirty="0" smtClean="0"/>
          </a:p>
          <a:p>
            <a:pPr lvl="1"/>
            <a:r>
              <a:rPr lang="da-DK" sz="2000" dirty="0" smtClean="0"/>
              <a:t>fingerede </a:t>
            </a:r>
            <a:r>
              <a:rPr lang="da-DK" sz="2000" dirty="0"/>
              <a:t>nyheder, misrepræsentation af motiver og formål der </a:t>
            </a:r>
            <a:r>
              <a:rPr lang="da-DK" sz="2000" dirty="0" smtClean="0"/>
              <a:t>simulerer </a:t>
            </a:r>
            <a:r>
              <a:rPr lang="da-DK" sz="2000" dirty="0"/>
              <a:t>journalistik og sandfærdighed</a:t>
            </a:r>
            <a:r>
              <a:rPr lang="da-DK" dirty="0"/>
              <a:t>. </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1037670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Journalistik</a:t>
            </a:r>
            <a:endParaRPr lang="da-DK" dirty="0"/>
          </a:p>
        </p:txBody>
      </p:sp>
      <p:sp>
        <p:nvSpPr>
          <p:cNvPr id="3" name="Pladsholder til indhold 2"/>
          <p:cNvSpPr>
            <a:spLocks noGrp="1"/>
          </p:cNvSpPr>
          <p:nvPr>
            <p:ph idx="1"/>
          </p:nvPr>
        </p:nvSpPr>
        <p:spPr/>
        <p:txBody>
          <a:bodyPr/>
          <a:lstStyle/>
          <a:p>
            <a:r>
              <a:rPr lang="da-DK" dirty="0" smtClean="0"/>
              <a:t>Journalistik er en form for kartografi. Den giver borgere et kort så de kan navigere i samfundet. At blæse hændelser sensationelt op, negligere andre, sætte folk i bås eller være uforholdsmæssig negative gør kortet så meget desto mere upålideligt</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128522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da-DK" altLang="da-DK" dirty="0" smtClean="0"/>
              <a:t>II. Sandhed</a:t>
            </a:r>
          </a:p>
        </p:txBody>
      </p:sp>
      <p:sp>
        <p:nvSpPr>
          <p:cNvPr id="34819" name="Rectangle 3"/>
          <p:cNvSpPr>
            <a:spLocks noGrp="1" noChangeArrowheads="1"/>
          </p:cNvSpPr>
          <p:nvPr>
            <p:ph type="body" idx="1"/>
          </p:nvPr>
        </p:nvSpPr>
        <p:spPr/>
        <p:txBody>
          <a:bodyPr/>
          <a:lstStyle/>
          <a:p>
            <a:pPr eaLnBrk="1" hangingPunct="1"/>
            <a:r>
              <a:rPr lang="da-DK" altLang="da-DK" smtClean="0"/>
              <a:t>C. Sandhed i tekstens udsagn om sagforholdene:</a:t>
            </a:r>
          </a:p>
          <a:p>
            <a:pPr lvl="1" eaLnBrk="1" hangingPunct="1"/>
            <a:r>
              <a:rPr lang="da-DK" altLang="da-DK" smtClean="0"/>
              <a:t>a. Manglende korrespondens:</a:t>
            </a:r>
          </a:p>
          <a:p>
            <a:pPr lvl="2" eaLnBrk="1" hangingPunct="1"/>
            <a:r>
              <a:rPr lang="da-DK" altLang="da-DK" smtClean="0"/>
              <a:t>usandhed (US), </a:t>
            </a:r>
          </a:p>
          <a:p>
            <a:pPr lvl="2" eaLnBrk="1" hangingPunct="1"/>
            <a:r>
              <a:rPr lang="da-DK" altLang="da-DK" smtClean="0"/>
              <a:t>manglende oplysninger (MO), </a:t>
            </a:r>
          </a:p>
          <a:p>
            <a:pPr lvl="2" eaLnBrk="1" hangingPunct="1"/>
            <a:r>
              <a:rPr lang="da-DK" altLang="da-DK" smtClean="0"/>
              <a:t>ude af proportioner (UP)</a:t>
            </a:r>
          </a:p>
          <a:p>
            <a:pPr lvl="1" eaLnBrk="1" hangingPunct="1"/>
            <a:r>
              <a:rPr lang="da-DK" altLang="da-DK" smtClean="0"/>
              <a:t>b. korrespondens med andre tekster:</a:t>
            </a:r>
          </a:p>
          <a:p>
            <a:pPr lvl="2" eaLnBrk="1" hangingPunct="1"/>
            <a:r>
              <a:rPr lang="da-DK" altLang="da-DK" smtClean="0"/>
              <a:t>citatfusk (CF), </a:t>
            </a:r>
          </a:p>
          <a:p>
            <a:pPr lvl="2" eaLnBrk="1" hangingPunct="1"/>
            <a:r>
              <a:rPr lang="da-DK" altLang="da-DK" smtClean="0"/>
              <a:t>tvivlsom tolkning (TT)</a:t>
            </a:r>
          </a:p>
          <a:p>
            <a:pPr eaLnBrk="1" hangingPunct="1"/>
            <a:endParaRPr lang="da-DK" altLang="da-DK" smtClean="0"/>
          </a:p>
        </p:txBody>
      </p:sp>
    </p:spTree>
    <p:extLst>
      <p:ext uri="{BB962C8B-B14F-4D97-AF65-F5344CB8AC3E}">
        <p14:creationId xmlns:p14="http://schemas.microsoft.com/office/powerpoint/2010/main" val="1876885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da-DK" altLang="da-DK" dirty="0" smtClean="0"/>
              <a:t>II. Sandhed</a:t>
            </a:r>
          </a:p>
        </p:txBody>
      </p:sp>
      <p:sp>
        <p:nvSpPr>
          <p:cNvPr id="35843" name="Rectangle 3"/>
          <p:cNvSpPr>
            <a:spLocks noGrp="1" noChangeArrowheads="1"/>
          </p:cNvSpPr>
          <p:nvPr>
            <p:ph type="body" idx="1"/>
          </p:nvPr>
        </p:nvSpPr>
        <p:spPr/>
        <p:txBody>
          <a:bodyPr/>
          <a:lstStyle/>
          <a:p>
            <a:pPr eaLnBrk="1" hangingPunct="1">
              <a:lnSpc>
                <a:spcPct val="80000"/>
              </a:lnSpc>
            </a:pPr>
            <a:r>
              <a:rPr lang="da-DK" altLang="da-DK" sz="1400" smtClean="0"/>
              <a:t>E. Sandhed i tekstens udsagn om sagforholdene.</a:t>
            </a:r>
          </a:p>
          <a:p>
            <a:pPr eaLnBrk="1" hangingPunct="1">
              <a:lnSpc>
                <a:spcPct val="80000"/>
              </a:lnSpc>
            </a:pPr>
            <a:r>
              <a:rPr lang="da-DK" altLang="da-DK" sz="1400" b="1" smtClean="0"/>
              <a:t>SL</a:t>
            </a:r>
            <a:r>
              <a:rPr lang="da-DK" altLang="da-DK" sz="1400" smtClean="0"/>
              <a:t>	</a:t>
            </a:r>
            <a:r>
              <a:rPr lang="da-DK" altLang="da-DK" sz="1400" b="1" smtClean="0"/>
              <a:t>sludder</a:t>
            </a:r>
            <a:r>
              <a:rPr lang="da-DK" altLang="da-DK" sz="1400" smtClean="0"/>
              <a:t> (usandhed), forståeligt og korrekt formuleret, men åbenlyst usandt udsagn, fx </a:t>
            </a:r>
            <a:r>
              <a:rPr lang="da-DK" altLang="da-DK" sz="1400" i="1" smtClean="0"/>
              <a:t>Wall Street krakkede i 1923</a:t>
            </a:r>
            <a:endParaRPr lang="da-DK" altLang="da-DK" sz="1400" smtClean="0"/>
          </a:p>
          <a:p>
            <a:pPr eaLnBrk="1" hangingPunct="1">
              <a:lnSpc>
                <a:spcPct val="80000"/>
              </a:lnSpc>
            </a:pPr>
            <a:r>
              <a:rPr lang="da-DK" altLang="da-DK" sz="1400" b="1" smtClean="0"/>
              <a:t>UF</a:t>
            </a:r>
            <a:r>
              <a:rPr lang="da-DK" altLang="da-DK" sz="1400" smtClean="0"/>
              <a:t>	</a:t>
            </a:r>
            <a:r>
              <a:rPr lang="da-DK" altLang="da-DK" sz="1400" b="1" smtClean="0"/>
              <a:t>upræcis formulering</a:t>
            </a:r>
            <a:r>
              <a:rPr lang="da-DK" altLang="da-DK" sz="1400" smtClean="0"/>
              <a:t>, </a:t>
            </a:r>
            <a:r>
              <a:rPr lang="da-DK" altLang="da-DK" sz="1400" i="1" smtClean="0"/>
              <a:t>Nature morte står som et kritisk symbol på samfundet i dag</a:t>
            </a:r>
            <a:endParaRPr lang="da-DK" altLang="da-DK" sz="1400" smtClean="0"/>
          </a:p>
          <a:p>
            <a:pPr eaLnBrk="1" hangingPunct="1">
              <a:lnSpc>
                <a:spcPct val="80000"/>
              </a:lnSpc>
            </a:pPr>
            <a:r>
              <a:rPr lang="da-DK" altLang="da-DK" sz="1400" b="1" smtClean="0"/>
              <a:t>MO</a:t>
            </a:r>
            <a:r>
              <a:rPr lang="da-DK" altLang="da-DK" sz="1400" smtClean="0"/>
              <a:t>	</a:t>
            </a:r>
            <a:r>
              <a:rPr lang="da-DK" altLang="da-DK" sz="1400" b="1" smtClean="0"/>
              <a:t>manglende oplysninger</a:t>
            </a:r>
            <a:r>
              <a:rPr lang="da-DK" altLang="da-DK" sz="1400" smtClean="0"/>
              <a:t>, ikke udtømmende belysning af emnet, fx </a:t>
            </a:r>
            <a:r>
              <a:rPr lang="da-DK" altLang="da-DK" sz="1400" i="1" smtClean="0"/>
              <a:t>Skandinavien omfatter Finland, Sverige, Danmark, Island og Færøerne.</a:t>
            </a:r>
            <a:endParaRPr lang="da-DK" altLang="da-DK" sz="1400" smtClean="0"/>
          </a:p>
          <a:p>
            <a:pPr eaLnBrk="1" hangingPunct="1">
              <a:lnSpc>
                <a:spcPct val="80000"/>
              </a:lnSpc>
            </a:pPr>
            <a:r>
              <a:rPr lang="da-DK" altLang="da-DK" sz="1400" b="1" smtClean="0"/>
              <a:t>MM</a:t>
            </a:r>
            <a:r>
              <a:rPr lang="da-DK" altLang="da-DK" sz="1400" smtClean="0"/>
              <a:t>	</a:t>
            </a:r>
            <a:r>
              <a:rPr lang="da-DK" altLang="da-DK" sz="1400" b="1" smtClean="0"/>
              <a:t>mislykket metafor</a:t>
            </a:r>
            <a:r>
              <a:rPr lang="da-DK" altLang="da-DK" sz="1400" smtClean="0"/>
              <a:t>, metafor som ikke illuminerer, men gør til grin, latakrese: </a:t>
            </a:r>
            <a:r>
              <a:rPr lang="da-DK" altLang="da-DK" sz="1400" i="1" smtClean="0"/>
              <a:t>naturen er smuk, når den ikke går i vejen</a:t>
            </a:r>
            <a:endParaRPr lang="da-DK" altLang="da-DK" sz="1400" smtClean="0"/>
          </a:p>
          <a:p>
            <a:pPr eaLnBrk="1" hangingPunct="1">
              <a:lnSpc>
                <a:spcPct val="80000"/>
              </a:lnSpc>
            </a:pPr>
            <a:r>
              <a:rPr lang="da-DK" altLang="da-DK" sz="1400" b="1" u="sng" smtClean="0"/>
              <a:t>UP</a:t>
            </a:r>
            <a:r>
              <a:rPr lang="da-DK" altLang="da-DK" sz="1400" u="sng" smtClean="0"/>
              <a:t>	</a:t>
            </a:r>
            <a:r>
              <a:rPr lang="da-DK" altLang="da-DK" sz="1400" b="1" smtClean="0"/>
              <a:t>ude af proportioner</a:t>
            </a:r>
            <a:r>
              <a:rPr lang="da-DK" altLang="da-DK" sz="1400" smtClean="0"/>
              <a:t>, lige vigtige emner behandles ikke i lige store afsnit, fx  </a:t>
            </a:r>
            <a:r>
              <a:rPr lang="da-DK" altLang="da-DK" sz="1400" i="1" smtClean="0"/>
              <a:t>Livsanskuelsen i  “Sneglen og Rosenhækken” er at sneglen er en sær snegl.</a:t>
            </a:r>
            <a:endParaRPr lang="da-DK" altLang="da-DK" sz="1400" smtClean="0"/>
          </a:p>
          <a:p>
            <a:pPr eaLnBrk="1" hangingPunct="1">
              <a:lnSpc>
                <a:spcPct val="80000"/>
              </a:lnSpc>
            </a:pPr>
            <a:r>
              <a:rPr lang="da-DK" altLang="da-DK" sz="1400" b="1" smtClean="0"/>
              <a:t>DA</a:t>
            </a:r>
            <a:r>
              <a:rPr lang="da-DK" altLang="da-DK" sz="1400" smtClean="0"/>
              <a:t>	</a:t>
            </a:r>
            <a:r>
              <a:rPr lang="da-DK" altLang="da-DK" sz="1400" b="1" smtClean="0"/>
              <a:t>dårlig argumentation</a:t>
            </a:r>
            <a:r>
              <a:rPr lang="da-DK" altLang="da-DK" sz="1400" smtClean="0"/>
              <a:t>: argumenterne understøtter ikke konklusionen: </a:t>
            </a:r>
            <a:r>
              <a:rPr lang="da-DK" altLang="da-DK" sz="1400" i="1" smtClean="0"/>
              <a:t>Selvom vi er vores egen lykkes smed, skal vi huske at smede mens jernet er varmt.</a:t>
            </a:r>
            <a:endParaRPr lang="da-DK" altLang="da-DK" sz="1400" smtClean="0"/>
          </a:p>
          <a:p>
            <a:pPr eaLnBrk="1" hangingPunct="1">
              <a:lnSpc>
                <a:spcPct val="80000"/>
              </a:lnSpc>
            </a:pPr>
            <a:r>
              <a:rPr lang="da-DK" altLang="da-DK" sz="1400" b="1" smtClean="0"/>
              <a:t>CF</a:t>
            </a:r>
            <a:r>
              <a:rPr lang="da-DK" altLang="da-DK" sz="1400" smtClean="0"/>
              <a:t>	</a:t>
            </a:r>
            <a:r>
              <a:rPr lang="da-DK" altLang="da-DK" sz="1400" b="1" smtClean="0"/>
              <a:t>citatfusk</a:t>
            </a:r>
            <a:r>
              <a:rPr lang="da-DK" altLang="da-DK" sz="1400" smtClean="0"/>
              <a:t>, unøjagtigheder i citater, illoyal tekstgengivelse i indirekte tale, fx </a:t>
            </a:r>
            <a:r>
              <a:rPr lang="da-DK" altLang="da-DK" sz="1400" i="1" smtClean="0"/>
              <a:t>... at rette smed for bager</a:t>
            </a:r>
            <a:endParaRPr lang="da-DK" altLang="da-DK" sz="1400" smtClean="0"/>
          </a:p>
          <a:p>
            <a:pPr eaLnBrk="1" hangingPunct="1">
              <a:lnSpc>
                <a:spcPct val="80000"/>
              </a:lnSpc>
            </a:pPr>
            <a:r>
              <a:rPr lang="da-DK" altLang="da-DK" sz="1400" b="1" smtClean="0"/>
              <a:t>FB</a:t>
            </a:r>
            <a:r>
              <a:rPr lang="da-DK" altLang="da-DK" sz="1400" smtClean="0"/>
              <a:t>	</a:t>
            </a:r>
            <a:r>
              <a:rPr lang="da-DK" altLang="da-DK" sz="1400" b="1" smtClean="0"/>
              <a:t>forkert begreb</a:t>
            </a:r>
            <a:r>
              <a:rPr lang="da-DK" altLang="da-DK" sz="1400" smtClean="0"/>
              <a:t>: der er brugt et ord der betegner et andet begreb end det der passer: </a:t>
            </a:r>
            <a:r>
              <a:rPr lang="da-DK" altLang="da-DK" sz="1400" i="1" smtClean="0"/>
              <a:t>“Udenfor” et ord der kan defineres på forskellige måder</a:t>
            </a:r>
            <a:r>
              <a:rPr lang="da-DK" altLang="da-DK" sz="1400" smtClean="0"/>
              <a:t>.</a:t>
            </a:r>
          </a:p>
          <a:p>
            <a:pPr eaLnBrk="1" hangingPunct="1">
              <a:lnSpc>
                <a:spcPct val="80000"/>
              </a:lnSpc>
            </a:pPr>
            <a:r>
              <a:rPr lang="da-DK" altLang="da-DK" sz="1400" b="1" smtClean="0"/>
              <a:t>TT</a:t>
            </a:r>
            <a:r>
              <a:rPr lang="da-DK" altLang="da-DK" sz="1400" smtClean="0"/>
              <a:t>	</a:t>
            </a:r>
            <a:r>
              <a:rPr lang="da-DK" altLang="da-DK" sz="1400" b="1" smtClean="0"/>
              <a:t>tvivlsom tolkning</a:t>
            </a:r>
            <a:r>
              <a:rPr lang="da-DK" altLang="da-DK" sz="1400" smtClean="0"/>
              <a:t>, misforståelse af en tekst som refereres, fx </a:t>
            </a:r>
            <a:r>
              <a:rPr lang="da-DK" altLang="da-DK" sz="1400" i="1" smtClean="0"/>
              <a:t>Moralen i Spørge-Jørgen  er at man skal spørge noget mere.</a:t>
            </a:r>
          </a:p>
        </p:txBody>
      </p:sp>
    </p:spTree>
    <p:extLst>
      <p:ext uri="{BB962C8B-B14F-4D97-AF65-F5344CB8AC3E}">
        <p14:creationId xmlns:p14="http://schemas.microsoft.com/office/powerpoint/2010/main" val="2695657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63491" name="Rectangle 2"/>
          <p:cNvSpPr>
            <a:spLocks noGrp="1" noChangeArrowheads="1"/>
          </p:cNvSpPr>
          <p:nvPr>
            <p:ph type="title"/>
          </p:nvPr>
        </p:nvSpPr>
        <p:spPr/>
        <p:txBody>
          <a:bodyPr/>
          <a:lstStyle/>
          <a:p>
            <a:pPr eaLnBrk="1" hangingPunct="1"/>
            <a:r>
              <a:rPr lang="da-DK" dirty="0" smtClean="0"/>
              <a:t>III. Relevans	</a:t>
            </a:r>
          </a:p>
        </p:txBody>
      </p:sp>
      <p:sp>
        <p:nvSpPr>
          <p:cNvPr id="418819" name="Rectangle 3"/>
          <p:cNvSpPr>
            <a:spLocks noGrp="1" noChangeArrowheads="1"/>
          </p:cNvSpPr>
          <p:nvPr>
            <p:ph type="body" idx="1"/>
          </p:nvPr>
        </p:nvSpPr>
        <p:spPr/>
        <p:txBody>
          <a:bodyPr/>
          <a:lstStyle/>
          <a:p>
            <a:pPr eaLnBrk="1" hangingPunct="1">
              <a:lnSpc>
                <a:spcPct val="90000"/>
              </a:lnSpc>
            </a:pPr>
            <a:r>
              <a:rPr lang="da-DK" smtClean="0"/>
              <a:t>Vær relevant! </a:t>
            </a:r>
          </a:p>
          <a:p>
            <a:pPr lvl="1" eaLnBrk="1" hangingPunct="1">
              <a:lnSpc>
                <a:spcPct val="90000"/>
              </a:lnSpc>
            </a:pPr>
            <a:r>
              <a:rPr lang="da-DK" smtClean="0"/>
              <a:t>Sig kun noget som adressaterne kan bruge til noget i konteksten og i situationen</a:t>
            </a:r>
          </a:p>
          <a:p>
            <a:pPr eaLnBrk="1" hangingPunct="1">
              <a:lnSpc>
                <a:spcPct val="90000"/>
              </a:lnSpc>
            </a:pPr>
            <a:r>
              <a:rPr lang="da-DK" smtClean="0"/>
              <a:t>Gør dit indlæg så informativt som krævet for det givne formål med samtalen!</a:t>
            </a:r>
          </a:p>
          <a:p>
            <a:pPr eaLnBrk="1" hangingPunct="1">
              <a:lnSpc>
                <a:spcPct val="90000"/>
              </a:lnSpc>
            </a:pPr>
            <a:r>
              <a:rPr lang="da-DK" smtClean="0"/>
              <a:t>Gør ikke dit indlæg mere informativt end krævet for det givne formål med samtalen!</a:t>
            </a:r>
          </a:p>
          <a:p>
            <a:pPr lvl="4" eaLnBrk="1" hangingPunct="1">
              <a:lnSpc>
                <a:spcPct val="90000"/>
              </a:lnSpc>
            </a:pPr>
            <a:r>
              <a:rPr lang="da-DK" sz="1600" smtClean="0"/>
              <a:t>Grice, H. P. (1967) 1975. “Logic and conversation”</a:t>
            </a:r>
          </a:p>
        </p:txBody>
      </p:sp>
    </p:spTree>
    <p:extLst>
      <p:ext uri="{BB962C8B-B14F-4D97-AF65-F5344CB8AC3E}">
        <p14:creationId xmlns:p14="http://schemas.microsoft.com/office/powerpoint/2010/main" val="1797938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8819">
                                            <p:txEl>
                                              <p:pRg st="2" end="2"/>
                                            </p:txEl>
                                          </p:spTgt>
                                        </p:tgtEl>
                                        <p:attrNameLst>
                                          <p:attrName>style.visibility</p:attrName>
                                        </p:attrNameLst>
                                      </p:cBhvr>
                                      <p:to>
                                        <p:strVal val="visible"/>
                                      </p:to>
                                    </p:set>
                                    <p:animEffect transition="in" filter="box(in)">
                                      <p:cBhvr>
                                        <p:cTn id="7" dur="500"/>
                                        <p:tgtEl>
                                          <p:spTgt spid="41881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18819">
                                            <p:txEl>
                                              <p:pRg st="3" end="3"/>
                                            </p:txEl>
                                          </p:spTgt>
                                        </p:tgtEl>
                                        <p:attrNameLst>
                                          <p:attrName>style.visibility</p:attrName>
                                        </p:attrNameLst>
                                      </p:cBhvr>
                                      <p:to>
                                        <p:strVal val="visible"/>
                                      </p:to>
                                    </p:set>
                                    <p:animEffect transition="in" filter="box(in)">
                                      <p:cBhvr>
                                        <p:cTn id="12" dur="500"/>
                                        <p:tgtEl>
                                          <p:spTgt spid="41881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18819">
                                            <p:txEl>
                                              <p:pRg st="4" end="4"/>
                                            </p:txEl>
                                          </p:spTgt>
                                        </p:tgtEl>
                                        <p:attrNameLst>
                                          <p:attrName>style.visibility</p:attrName>
                                        </p:attrNameLst>
                                      </p:cBhvr>
                                      <p:to>
                                        <p:strVal val="visible"/>
                                      </p:to>
                                    </p:set>
                                    <p:animEffect transition="in" filter="box(in)">
                                      <p:cBhvr>
                                        <p:cTn id="17" dur="500"/>
                                        <p:tgtEl>
                                          <p:spTgt spid="418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Dansk Modul </a:t>
            </a:r>
            <a:r>
              <a:rPr lang="da-DK" dirty="0" smtClean="0"/>
              <a:t>3</a:t>
            </a:r>
            <a:endParaRPr lang="da-DK" dirty="0"/>
          </a:p>
        </p:txBody>
      </p:sp>
      <p:sp>
        <p:nvSpPr>
          <p:cNvPr id="3" name="Pladsholder til indhold 2"/>
          <p:cNvSpPr>
            <a:spLocks noGrp="1"/>
          </p:cNvSpPr>
          <p:nvPr>
            <p:ph idx="1"/>
          </p:nvPr>
        </p:nvSpPr>
        <p:spPr>
          <a:xfrm>
            <a:off x="539552" y="1628800"/>
            <a:ext cx="8229600" cy="3671888"/>
          </a:xfrm>
        </p:spPr>
        <p:txBody>
          <a:bodyPr/>
          <a:lstStyle/>
          <a:p>
            <a:r>
              <a:rPr lang="da-DK" sz="2400" dirty="0" smtClean="0"/>
              <a:t>Plan</a:t>
            </a:r>
            <a:r>
              <a:rPr lang="da-DK" sz="2400" dirty="0" smtClean="0"/>
              <a:t>: (Holstebro 6/2-18)</a:t>
            </a:r>
            <a:endParaRPr lang="da-DK" sz="2400" dirty="0"/>
          </a:p>
          <a:p>
            <a:r>
              <a:rPr lang="da-DK" sz="2400" dirty="0"/>
              <a:t>09:30-10:15	</a:t>
            </a:r>
            <a:r>
              <a:rPr lang="da-DK" sz="1800" dirty="0" smtClean="0"/>
              <a:t>Stiltræk</a:t>
            </a:r>
            <a:r>
              <a:rPr lang="da-DK" sz="1800" dirty="0"/>
              <a:t>, </a:t>
            </a:r>
            <a:r>
              <a:rPr lang="da-DK" sz="1800" dirty="0" err="1"/>
              <a:t>summative</a:t>
            </a:r>
            <a:r>
              <a:rPr lang="da-DK" sz="1800" dirty="0"/>
              <a:t> og formative rettelser. </a:t>
            </a:r>
          </a:p>
          <a:p>
            <a:r>
              <a:rPr lang="da-DK" sz="2400" dirty="0"/>
              <a:t>10:30-11:30	</a:t>
            </a:r>
            <a:r>
              <a:rPr lang="da-DK" sz="1800" dirty="0" err="1" smtClean="0"/>
              <a:t>Flyums</a:t>
            </a:r>
            <a:r>
              <a:rPr lang="da-DK" sz="1800" dirty="0" smtClean="0"/>
              <a:t> </a:t>
            </a:r>
            <a:r>
              <a:rPr lang="da-DK" sz="1800" dirty="0"/>
              <a:t>5-punktsmetode</a:t>
            </a:r>
          </a:p>
          <a:p>
            <a:r>
              <a:rPr lang="da-DK" sz="2400" dirty="0"/>
              <a:t>11:45-12:30	</a:t>
            </a:r>
            <a:r>
              <a:rPr lang="da-DK" sz="1600" dirty="0" err="1" smtClean="0"/>
              <a:t>Retteopgave</a:t>
            </a:r>
            <a:r>
              <a:rPr lang="da-DK" sz="1600" dirty="0"/>
              <a:t>. Tekstfeedback og regler for respons</a:t>
            </a:r>
          </a:p>
          <a:p>
            <a:r>
              <a:rPr lang="da-DK" sz="2400" dirty="0"/>
              <a:t>12:30-13:00	</a:t>
            </a:r>
            <a:r>
              <a:rPr lang="da-DK" sz="1800" dirty="0" smtClean="0"/>
              <a:t>Frokost</a:t>
            </a:r>
            <a:endParaRPr lang="da-DK" sz="1800" dirty="0"/>
          </a:p>
          <a:p>
            <a:r>
              <a:rPr lang="da-DK" sz="2400" dirty="0"/>
              <a:t>13:00-14:00	</a:t>
            </a:r>
            <a:r>
              <a:rPr lang="da-DK" sz="1800" dirty="0"/>
              <a:t>L</a:t>
            </a:r>
            <a:r>
              <a:rPr lang="da-DK" sz="1800" dirty="0" smtClean="0"/>
              <a:t>av </a:t>
            </a:r>
            <a:r>
              <a:rPr lang="da-DK" sz="1800" dirty="0" err="1" smtClean="0"/>
              <a:t>fake</a:t>
            </a:r>
            <a:r>
              <a:rPr lang="da-DK" sz="1800" dirty="0" smtClean="0"/>
              <a:t> </a:t>
            </a:r>
            <a:r>
              <a:rPr lang="da-DK" sz="1800" dirty="0" err="1" smtClean="0"/>
              <a:t>news</a:t>
            </a:r>
            <a:r>
              <a:rPr lang="da-DK" sz="1800" dirty="0" smtClean="0"/>
              <a:t> på Facebook</a:t>
            </a:r>
            <a:endParaRPr lang="da-DK" sz="1800" dirty="0"/>
          </a:p>
          <a:p>
            <a:r>
              <a:rPr lang="da-DK" sz="2400" dirty="0"/>
              <a:t>14:15-15:00	</a:t>
            </a:r>
            <a:r>
              <a:rPr lang="da-DK" sz="1800" dirty="0" smtClean="0"/>
              <a:t>Komma</a:t>
            </a:r>
            <a:endParaRPr lang="da-DK" sz="1800" dirty="0"/>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2695733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da-DK" dirty="0" smtClean="0"/>
              <a:t>III. Typer af information</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
        <p:nvSpPr>
          <p:cNvPr id="3" name="Pladsholder til indhold 2"/>
          <p:cNvSpPr>
            <a:spLocks noGrp="1"/>
          </p:cNvSpPr>
          <p:nvPr>
            <p:ph idx="1"/>
          </p:nvPr>
        </p:nvSpPr>
        <p:spPr/>
        <p:txBody>
          <a:bodyPr/>
          <a:lstStyle/>
          <a:p>
            <a:pPr marL="0" indent="0">
              <a:buNone/>
            </a:pPr>
            <a:endParaRPr lang="da-DK" dirty="0"/>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256772" cy="442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001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da-DK" dirty="0" smtClean="0"/>
              <a:t>III. </a:t>
            </a:r>
            <a:r>
              <a:rPr lang="da-DK" dirty="0" err="1" smtClean="0"/>
              <a:t>Forudsættelser</a:t>
            </a:r>
            <a:endParaRPr lang="da-DK" dirty="0" smtClean="0"/>
          </a:p>
        </p:txBody>
      </p:sp>
      <p:sp>
        <p:nvSpPr>
          <p:cNvPr id="205827" name="Rectangle 3"/>
          <p:cNvSpPr>
            <a:spLocks noGrp="1" noChangeArrowheads="1"/>
          </p:cNvSpPr>
          <p:nvPr>
            <p:ph type="body" idx="1"/>
          </p:nvPr>
        </p:nvSpPr>
        <p:spPr/>
        <p:txBody>
          <a:bodyPr/>
          <a:lstStyle/>
          <a:p>
            <a:r>
              <a:rPr lang="da-DK" sz="2400" smtClean="0"/>
              <a:t>Da forestillingen var slut, rejste publikum sig op og klappede.</a:t>
            </a:r>
          </a:p>
          <a:p>
            <a:r>
              <a:rPr lang="da-DK" sz="2400" smtClean="0"/>
              <a:t>Det er Frederik der er kronprins.</a:t>
            </a:r>
          </a:p>
          <a:p>
            <a:pPr lvl="1"/>
            <a:r>
              <a:rPr lang="da-DK" sz="2000" smtClean="0"/>
              <a:t>Frederik er kronprins</a:t>
            </a:r>
          </a:p>
          <a:p>
            <a:r>
              <a:rPr lang="da-DK" sz="2400" smtClean="0"/>
              <a:t>Hun beklagede at hun kom for sent.</a:t>
            </a:r>
          </a:p>
          <a:p>
            <a:pPr lvl="1"/>
            <a:r>
              <a:rPr lang="da-DK" sz="2000" smtClean="0"/>
              <a:t>*Hun beklagede at hun kom til tiden</a:t>
            </a:r>
          </a:p>
          <a:p>
            <a:r>
              <a:rPr lang="da-DK" sz="2400" smtClean="0"/>
              <a:t>Tjeneren er jyde, men velsoigneret. </a:t>
            </a:r>
          </a:p>
          <a:p>
            <a:r>
              <a:rPr lang="da-DK" sz="2400" smtClean="0"/>
              <a:t>Hvornår er de holdt op at tæve deres kone?</a:t>
            </a:r>
          </a:p>
          <a:p>
            <a:endParaRPr lang="da-DK" sz="2400" smtClean="0"/>
          </a:p>
          <a:p>
            <a:endParaRPr lang="da-DK" sz="2400"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242320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5827">
                                            <p:txEl>
                                              <p:pRg st="1" end="1"/>
                                            </p:txEl>
                                          </p:spTgt>
                                        </p:tgtEl>
                                        <p:attrNameLst>
                                          <p:attrName>style.visibility</p:attrName>
                                        </p:attrNameLst>
                                      </p:cBhvr>
                                      <p:to>
                                        <p:strVal val="visible"/>
                                      </p:to>
                                    </p:set>
                                    <p:animEffect transition="in" filter="box(in)">
                                      <p:cBhvr>
                                        <p:cTn id="7" dur="500"/>
                                        <p:tgtEl>
                                          <p:spTgt spid="2058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5827">
                                            <p:txEl>
                                              <p:pRg st="2" end="2"/>
                                            </p:txEl>
                                          </p:spTgt>
                                        </p:tgtEl>
                                        <p:attrNameLst>
                                          <p:attrName>style.visibility</p:attrName>
                                        </p:attrNameLst>
                                      </p:cBhvr>
                                      <p:to>
                                        <p:strVal val="visible"/>
                                      </p:to>
                                    </p:set>
                                    <p:animEffect transition="in" filter="box(in)">
                                      <p:cBhvr>
                                        <p:cTn id="12" dur="500"/>
                                        <p:tgtEl>
                                          <p:spTgt spid="2058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5827">
                                            <p:txEl>
                                              <p:pRg st="3" end="3"/>
                                            </p:txEl>
                                          </p:spTgt>
                                        </p:tgtEl>
                                        <p:attrNameLst>
                                          <p:attrName>style.visibility</p:attrName>
                                        </p:attrNameLst>
                                      </p:cBhvr>
                                      <p:to>
                                        <p:strVal val="visible"/>
                                      </p:to>
                                    </p:set>
                                    <p:animEffect transition="in" filter="box(in)">
                                      <p:cBhvr>
                                        <p:cTn id="17" dur="500"/>
                                        <p:tgtEl>
                                          <p:spTgt spid="2058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05827">
                                            <p:txEl>
                                              <p:pRg st="4" end="4"/>
                                            </p:txEl>
                                          </p:spTgt>
                                        </p:tgtEl>
                                        <p:attrNameLst>
                                          <p:attrName>style.visibility</p:attrName>
                                        </p:attrNameLst>
                                      </p:cBhvr>
                                      <p:to>
                                        <p:strVal val="visible"/>
                                      </p:to>
                                    </p:set>
                                    <p:animEffect transition="in" filter="box(in)">
                                      <p:cBhvr>
                                        <p:cTn id="22" dur="500"/>
                                        <p:tgtEl>
                                          <p:spTgt spid="20582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05827">
                                            <p:txEl>
                                              <p:pRg st="5" end="5"/>
                                            </p:txEl>
                                          </p:spTgt>
                                        </p:tgtEl>
                                        <p:attrNameLst>
                                          <p:attrName>style.visibility</p:attrName>
                                        </p:attrNameLst>
                                      </p:cBhvr>
                                      <p:to>
                                        <p:strVal val="visible"/>
                                      </p:to>
                                    </p:set>
                                    <p:animEffect transition="in" filter="box(in)">
                                      <p:cBhvr>
                                        <p:cTn id="27" dur="500"/>
                                        <p:tgtEl>
                                          <p:spTgt spid="20582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05827">
                                            <p:txEl>
                                              <p:pRg st="6" end="6"/>
                                            </p:txEl>
                                          </p:spTgt>
                                        </p:tgtEl>
                                        <p:attrNameLst>
                                          <p:attrName>style.visibility</p:attrName>
                                        </p:attrNameLst>
                                      </p:cBhvr>
                                      <p:to>
                                        <p:strVal val="visible"/>
                                      </p:to>
                                    </p:set>
                                    <p:animEffect transition="in" filter="box(in)">
                                      <p:cBhvr>
                                        <p:cTn id="32" dur="500"/>
                                        <p:tgtEl>
                                          <p:spTgt spid="2058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da-DK" dirty="0" smtClean="0"/>
              <a:t>III. </a:t>
            </a:r>
            <a:r>
              <a:rPr lang="da-DK" dirty="0" err="1" smtClean="0"/>
              <a:t>Forudsættelse</a:t>
            </a:r>
            <a:endParaRPr lang="da-DK" dirty="0" smtClean="0"/>
          </a:p>
        </p:txBody>
      </p:sp>
      <p:sp>
        <p:nvSpPr>
          <p:cNvPr id="66563" name="Rectangle 3"/>
          <p:cNvSpPr>
            <a:spLocks noGrp="1" noChangeArrowheads="1"/>
          </p:cNvSpPr>
          <p:nvPr>
            <p:ph type="body" idx="1"/>
          </p:nvPr>
        </p:nvSpPr>
        <p:spPr>
          <a:xfrm>
            <a:off x="457200" y="1628775"/>
            <a:ext cx="8226425" cy="4176713"/>
          </a:xfrm>
        </p:spPr>
        <p:txBody>
          <a:bodyPr/>
          <a:lstStyle/>
          <a:p>
            <a:pPr lvl="1"/>
            <a:r>
              <a:rPr lang="da-DK" i="1" smtClean="0"/>
              <a:t>Den kvinde, der blev fundet i Fredericia centrum sent fredag aften, er nu identificeret. Hun er en 28-årig tysker, der kommer fra en institution i Hamborg. Den retarderede kvinde blev fundet i en rundkørsel ved Norgesgade ved 23-tiden fredag aften, men hun har intet sprog. </a:t>
            </a:r>
          </a:p>
          <a:p>
            <a:pPr lvl="4"/>
            <a:r>
              <a:rPr lang="da-DK" smtClean="0"/>
              <a:t>Politiken 8.4.2003 I side 6.</a:t>
            </a:r>
          </a:p>
          <a:p>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3061196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da-DK" sz="3600" dirty="0" smtClean="0"/>
              <a:t>III. </a:t>
            </a:r>
            <a:r>
              <a:rPr lang="da-DK" sz="3600" dirty="0" err="1" smtClean="0"/>
              <a:t>Forudsættelser</a:t>
            </a:r>
            <a:endParaRPr lang="da-DK" sz="3600" dirty="0" smtClean="0"/>
          </a:p>
        </p:txBody>
      </p:sp>
      <p:sp>
        <p:nvSpPr>
          <p:cNvPr id="67587" name="Rectangle 3"/>
          <p:cNvSpPr>
            <a:spLocks noGrp="1" noChangeArrowheads="1"/>
          </p:cNvSpPr>
          <p:nvPr>
            <p:ph type="body" idx="1"/>
          </p:nvPr>
        </p:nvSpPr>
        <p:spPr>
          <a:xfrm>
            <a:off x="395288" y="1628775"/>
            <a:ext cx="8748712" cy="3960813"/>
          </a:xfrm>
          <a:extLst>
            <a:ext uri="{909E8E84-426E-40DD-AFC4-6F175D3DCCD1}">
              <a14:hiddenFill xmlns:a14="http://schemas.microsoft.com/office/drawing/2010/main">
                <a:solidFill>
                  <a:srgbClr val="FF0000"/>
                </a:solidFill>
              </a14:hiddenFill>
            </a:ext>
          </a:extLst>
        </p:spPr>
        <p:txBody>
          <a:bodyPr/>
          <a:lstStyle/>
          <a:p>
            <a:pPr>
              <a:lnSpc>
                <a:spcPct val="90000"/>
              </a:lnSpc>
            </a:pPr>
            <a:r>
              <a:rPr lang="da-DK" dirty="0" err="1" smtClean="0"/>
              <a:t>Forudsættelser</a:t>
            </a:r>
            <a:r>
              <a:rPr lang="da-DK" dirty="0" smtClean="0"/>
              <a:t> konventionelle og semantiske</a:t>
            </a:r>
          </a:p>
          <a:p>
            <a:pPr lvl="1">
              <a:lnSpc>
                <a:spcPct val="90000"/>
              </a:lnSpc>
            </a:pPr>
            <a:r>
              <a:rPr lang="da-DK" dirty="0" smtClean="0"/>
              <a:t>Hvis de er trivielle, er de usynlige </a:t>
            </a:r>
          </a:p>
          <a:p>
            <a:pPr lvl="2">
              <a:lnSpc>
                <a:spcPct val="90000"/>
              </a:lnSpc>
            </a:pPr>
            <a:r>
              <a:rPr lang="da-DK" i="1" dirty="0" smtClean="0"/>
              <a:t>Publikum rejste sig.</a:t>
            </a:r>
          </a:p>
          <a:p>
            <a:pPr lvl="1">
              <a:lnSpc>
                <a:spcPct val="90000"/>
              </a:lnSpc>
            </a:pPr>
            <a:r>
              <a:rPr lang="da-DK" dirty="0" smtClean="0"/>
              <a:t>Hvis de er absurde, er de fejl</a:t>
            </a:r>
          </a:p>
          <a:p>
            <a:pPr lvl="2">
              <a:lnSpc>
                <a:spcPct val="90000"/>
              </a:lnSpc>
            </a:pPr>
            <a:r>
              <a:rPr lang="da-DK" i="1" dirty="0" smtClean="0"/>
              <a:t>… men hun har intet sprog.</a:t>
            </a:r>
          </a:p>
          <a:p>
            <a:pPr lvl="1">
              <a:lnSpc>
                <a:spcPct val="90000"/>
              </a:lnSpc>
            </a:pPr>
            <a:r>
              <a:rPr lang="da-DK" dirty="0" smtClean="0"/>
              <a:t>Hvis de er informative, er det effektiv kommunikation</a:t>
            </a:r>
          </a:p>
          <a:p>
            <a:pPr lvl="2">
              <a:lnSpc>
                <a:spcPct val="90000"/>
              </a:lnSpc>
            </a:pPr>
            <a:r>
              <a:rPr lang="da-DK" i="1" dirty="0" smtClean="0"/>
              <a:t>Det er kulturministeriet der betaler …</a:t>
            </a:r>
          </a:p>
          <a:p>
            <a:pPr lvl="1">
              <a:lnSpc>
                <a:spcPct val="90000"/>
              </a:lnSpc>
            </a:pPr>
            <a:r>
              <a:rPr lang="da-DK" dirty="0" smtClean="0"/>
              <a:t>Hvis kontroversielle, er det </a:t>
            </a:r>
            <a:r>
              <a:rPr lang="da-DK" dirty="0" err="1" smtClean="0"/>
              <a:t>pådutning</a:t>
            </a:r>
            <a:endParaRPr lang="da-DK" dirty="0" smtClean="0"/>
          </a:p>
          <a:p>
            <a:pPr lvl="2">
              <a:lnSpc>
                <a:spcPct val="90000"/>
              </a:lnSpc>
            </a:pPr>
            <a:r>
              <a:rPr lang="da-DK" i="1" dirty="0" smtClean="0"/>
              <a:t>Hvor når er De holdt op at tæve …</a:t>
            </a:r>
            <a:r>
              <a:rPr lang="da-DK" b="1" dirty="0" smtClean="0"/>
              <a:t> </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4082064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da-DK" dirty="0" smtClean="0"/>
              <a:t>III. Underforståelse</a:t>
            </a:r>
          </a:p>
        </p:txBody>
      </p:sp>
      <p:sp>
        <p:nvSpPr>
          <p:cNvPr id="68611" name="Rectangle 3"/>
          <p:cNvSpPr>
            <a:spLocks noGrp="1" noChangeArrowheads="1"/>
          </p:cNvSpPr>
          <p:nvPr>
            <p:ph type="body" idx="1"/>
          </p:nvPr>
        </p:nvSpPr>
        <p:spPr>
          <a:xfrm>
            <a:off x="457200" y="1628775"/>
            <a:ext cx="8226425" cy="4321175"/>
          </a:xfrm>
        </p:spPr>
        <p:txBody>
          <a:bodyPr/>
          <a:lstStyle/>
          <a:p>
            <a:r>
              <a:rPr lang="da-DK" sz="2000" smtClean="0"/>
              <a:t>En bilist står og roder i motoren på sin bil med løftet kølerhjælm. En forbipasserende kommer derhen og der udspiller sig følgende samtale:</a:t>
            </a:r>
          </a:p>
          <a:p>
            <a:r>
              <a:rPr lang="da-DK" sz="2000" smtClean="0"/>
              <a:t>A: </a:t>
            </a:r>
            <a:r>
              <a:rPr lang="da-DK" sz="2000" i="1" smtClean="0"/>
              <a:t>- Jeg er løbet tør for benzin</a:t>
            </a:r>
            <a:endParaRPr lang="da-DK" sz="2000" smtClean="0"/>
          </a:p>
          <a:p>
            <a:r>
              <a:rPr lang="da-DK" sz="2000" smtClean="0"/>
              <a:t>B: </a:t>
            </a:r>
            <a:r>
              <a:rPr lang="da-DK" sz="2000" i="1" smtClean="0"/>
              <a:t>- Der er en tank henne om hjørnet. </a:t>
            </a:r>
          </a:p>
          <a:p>
            <a:endParaRPr lang="da-DK" sz="2000" i="1"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3236921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da-DK" dirty="0" smtClean="0"/>
              <a:t>III. Underforståelse</a:t>
            </a:r>
          </a:p>
        </p:txBody>
      </p:sp>
      <p:sp>
        <p:nvSpPr>
          <p:cNvPr id="69635" name="Rectangle 3"/>
          <p:cNvSpPr>
            <a:spLocks noGrp="1" noChangeArrowheads="1"/>
          </p:cNvSpPr>
          <p:nvPr>
            <p:ph type="body" idx="1"/>
          </p:nvPr>
        </p:nvSpPr>
        <p:spPr>
          <a:xfrm>
            <a:off x="457200" y="1628775"/>
            <a:ext cx="8226425" cy="4032250"/>
          </a:xfrm>
        </p:spPr>
        <p:txBody>
          <a:bodyPr/>
          <a:lstStyle/>
          <a:p>
            <a:r>
              <a:rPr lang="da-DK" smtClean="0"/>
              <a:t>Sandheden af underforståelser kan - i modsætningen til sandheden af det forudsatte - normalt annulleres af afsenderen ved benægtelse efter at de er kommunikeret. B kan sagtens sige:</a:t>
            </a:r>
          </a:p>
          <a:p>
            <a:r>
              <a:rPr lang="da-DK" smtClean="0"/>
              <a:t>B:	</a:t>
            </a:r>
            <a:r>
              <a:rPr lang="da-DK" i="1" smtClean="0"/>
              <a:t>- Der er en tank henne om hjørnet. Men jeg er bange for at den ikke har åbent.</a:t>
            </a:r>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1135853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da-DK" dirty="0" smtClean="0"/>
              <a:t>III. Underforståelser</a:t>
            </a:r>
          </a:p>
        </p:txBody>
      </p:sp>
      <p:sp>
        <p:nvSpPr>
          <p:cNvPr id="218115" name="Rectangle 3"/>
          <p:cNvSpPr>
            <a:spLocks noGrp="1" noChangeArrowheads="1"/>
          </p:cNvSpPr>
          <p:nvPr>
            <p:ph type="body" idx="1"/>
          </p:nvPr>
        </p:nvSpPr>
        <p:spPr/>
        <p:txBody>
          <a:bodyPr/>
          <a:lstStyle/>
          <a:p>
            <a:pPr>
              <a:lnSpc>
                <a:spcPct val="90000"/>
              </a:lnSpc>
            </a:pPr>
            <a:r>
              <a:rPr lang="da-DK" sz="3200" i="1" smtClean="0"/>
              <a:t>Rektor er ædru i dag</a:t>
            </a:r>
          </a:p>
          <a:p>
            <a:pPr>
              <a:lnSpc>
                <a:spcPct val="90000"/>
              </a:lnSpc>
            </a:pPr>
            <a:r>
              <a:rPr lang="da-DK" sz="3200" i="1" smtClean="0"/>
              <a:t>Tjeneren er jyde, men velsoigneret</a:t>
            </a:r>
          </a:p>
          <a:p>
            <a:pPr>
              <a:lnSpc>
                <a:spcPct val="90000"/>
              </a:lnSpc>
            </a:pPr>
            <a:r>
              <a:rPr lang="da-DK" sz="3200" i="1" smtClean="0"/>
              <a:t>Tjeneren er velsoigneret, men jyde</a:t>
            </a:r>
          </a:p>
          <a:p>
            <a:pPr>
              <a:lnSpc>
                <a:spcPct val="90000"/>
              </a:lnSpc>
            </a:pPr>
            <a:r>
              <a:rPr lang="da-DK" sz="3200" i="1" smtClean="0"/>
              <a:t>Den første tand kommer i munden</a:t>
            </a:r>
            <a:endParaRPr lang="da-DK" sz="3200" smtClean="0"/>
          </a:p>
          <a:p>
            <a:pPr>
              <a:lnSpc>
                <a:spcPct val="90000"/>
              </a:lnSpc>
            </a:pPr>
            <a:r>
              <a:rPr lang="da-DK" sz="3200" i="1" smtClean="0"/>
              <a:t>Denne lasagne er forkogt. Den skal ikke koges i 20 minutter i letsaltet vand</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2354962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Effect transition="in" filter="box(in)">
                                      <p:cBhvr>
                                        <p:cTn id="7" dur="500"/>
                                        <p:tgtEl>
                                          <p:spTgt spid="218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18115">
                                            <p:txEl>
                                              <p:pRg st="1" end="1"/>
                                            </p:txEl>
                                          </p:spTgt>
                                        </p:tgtEl>
                                        <p:attrNameLst>
                                          <p:attrName>style.visibility</p:attrName>
                                        </p:attrNameLst>
                                      </p:cBhvr>
                                      <p:to>
                                        <p:strVal val="visible"/>
                                      </p:to>
                                    </p:set>
                                    <p:animEffect transition="in" filter="box(in)">
                                      <p:cBhvr>
                                        <p:cTn id="12" dur="500"/>
                                        <p:tgtEl>
                                          <p:spTgt spid="218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18115">
                                            <p:txEl>
                                              <p:pRg st="2" end="2"/>
                                            </p:txEl>
                                          </p:spTgt>
                                        </p:tgtEl>
                                        <p:attrNameLst>
                                          <p:attrName>style.visibility</p:attrName>
                                        </p:attrNameLst>
                                      </p:cBhvr>
                                      <p:to>
                                        <p:strVal val="visible"/>
                                      </p:to>
                                    </p:set>
                                    <p:animEffect transition="in" filter="box(in)">
                                      <p:cBhvr>
                                        <p:cTn id="17" dur="500"/>
                                        <p:tgtEl>
                                          <p:spTgt spid="218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18115">
                                            <p:txEl>
                                              <p:pRg st="3" end="3"/>
                                            </p:txEl>
                                          </p:spTgt>
                                        </p:tgtEl>
                                        <p:attrNameLst>
                                          <p:attrName>style.visibility</p:attrName>
                                        </p:attrNameLst>
                                      </p:cBhvr>
                                      <p:to>
                                        <p:strVal val="visible"/>
                                      </p:to>
                                    </p:set>
                                    <p:animEffect transition="in" filter="box(in)">
                                      <p:cBhvr>
                                        <p:cTn id="22" dur="500"/>
                                        <p:tgtEl>
                                          <p:spTgt spid="2181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18115">
                                            <p:txEl>
                                              <p:pRg st="4" end="4"/>
                                            </p:txEl>
                                          </p:spTgt>
                                        </p:tgtEl>
                                        <p:attrNameLst>
                                          <p:attrName>style.visibility</p:attrName>
                                        </p:attrNameLst>
                                      </p:cBhvr>
                                      <p:to>
                                        <p:strVal val="visible"/>
                                      </p:to>
                                    </p:set>
                                    <p:animEffect transition="in" filter="box(in)">
                                      <p:cBhvr>
                                        <p:cTn id="27" dur="500"/>
                                        <p:tgtEl>
                                          <p:spTgt spid="218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da-DK" dirty="0" smtClean="0"/>
              <a:t>III. Underforståelser</a:t>
            </a:r>
          </a:p>
        </p:txBody>
      </p:sp>
      <p:sp>
        <p:nvSpPr>
          <p:cNvPr id="257027" name="Rectangle 3"/>
          <p:cNvSpPr>
            <a:spLocks noGrp="1" noChangeArrowheads="1"/>
          </p:cNvSpPr>
          <p:nvPr>
            <p:ph type="body" idx="1"/>
          </p:nvPr>
        </p:nvSpPr>
        <p:spPr>
          <a:xfrm>
            <a:off x="457200" y="1412875"/>
            <a:ext cx="8229600" cy="4968875"/>
          </a:xfrm>
        </p:spPr>
        <p:txBody>
          <a:bodyPr/>
          <a:lstStyle/>
          <a:p>
            <a:pPr>
              <a:lnSpc>
                <a:spcPct val="90000"/>
              </a:lnSpc>
            </a:pPr>
            <a:r>
              <a:rPr lang="da-DK" smtClean="0"/>
              <a:t>Murersvenden der ikke har råd til andet pålæg end ost, men som ikke vil være ved det, siger da han kommer til den 10 ostemad i madpakken: </a:t>
            </a:r>
          </a:p>
          <a:p>
            <a:pPr>
              <a:lnSpc>
                <a:spcPct val="90000"/>
              </a:lnSpc>
            </a:pPr>
            <a:r>
              <a:rPr lang="da-DK" i="1" smtClean="0"/>
              <a:t>Nå så kommer vi til ostemaden</a:t>
            </a:r>
          </a:p>
          <a:p>
            <a:pPr>
              <a:lnSpc>
                <a:spcPct val="90000"/>
              </a:lnSpc>
            </a:pPr>
            <a:r>
              <a:rPr lang="da-DK" smtClean="0"/>
              <a:t>Eksaminanden kommer ind til eksamensbordet, får sit spørgsmål, og siger så til eksaminatoren mens censoren sidder og hører på det: </a:t>
            </a:r>
          </a:p>
          <a:p>
            <a:pPr>
              <a:lnSpc>
                <a:spcPct val="90000"/>
              </a:lnSpc>
            </a:pPr>
            <a:r>
              <a:rPr lang="da-DK" i="1" smtClean="0"/>
              <a:t>Det spørgsmål har vi ikke aftalt at jeg skulle have</a:t>
            </a:r>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2004926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animEffect transition="in" filter="box(in)">
                                      <p:cBhvr>
                                        <p:cTn id="7" dur="500"/>
                                        <p:tgtEl>
                                          <p:spTgt spid="257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57027">
                                            <p:txEl>
                                              <p:pRg st="1" end="1"/>
                                            </p:txEl>
                                          </p:spTgt>
                                        </p:tgtEl>
                                        <p:attrNameLst>
                                          <p:attrName>style.visibility</p:attrName>
                                        </p:attrNameLst>
                                      </p:cBhvr>
                                      <p:to>
                                        <p:strVal val="visible"/>
                                      </p:to>
                                    </p:set>
                                    <p:animEffect transition="in" filter="box(in)">
                                      <p:cBhvr>
                                        <p:cTn id="12" dur="500"/>
                                        <p:tgtEl>
                                          <p:spTgt spid="2570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57027">
                                            <p:txEl>
                                              <p:pRg st="2" end="2"/>
                                            </p:txEl>
                                          </p:spTgt>
                                        </p:tgtEl>
                                        <p:attrNameLst>
                                          <p:attrName>style.visibility</p:attrName>
                                        </p:attrNameLst>
                                      </p:cBhvr>
                                      <p:to>
                                        <p:strVal val="visible"/>
                                      </p:to>
                                    </p:set>
                                    <p:animEffect transition="in" filter="box(in)">
                                      <p:cBhvr>
                                        <p:cTn id="17" dur="500"/>
                                        <p:tgtEl>
                                          <p:spTgt spid="2570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57027">
                                            <p:txEl>
                                              <p:pRg st="3" end="3"/>
                                            </p:txEl>
                                          </p:spTgt>
                                        </p:tgtEl>
                                        <p:attrNameLst>
                                          <p:attrName>style.visibility</p:attrName>
                                        </p:attrNameLst>
                                      </p:cBhvr>
                                      <p:to>
                                        <p:strVal val="visible"/>
                                      </p:to>
                                    </p:set>
                                    <p:animEffect transition="in" filter="box(in)">
                                      <p:cBhvr>
                                        <p:cTn id="22" dur="500"/>
                                        <p:tgtEl>
                                          <p:spTgt spid="257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da-DK" dirty="0" smtClean="0"/>
              <a:t>III. Underforståelse</a:t>
            </a:r>
          </a:p>
        </p:txBody>
      </p:sp>
      <p:sp>
        <p:nvSpPr>
          <p:cNvPr id="220163" name="Rectangle 3"/>
          <p:cNvSpPr>
            <a:spLocks noGrp="1" noChangeArrowheads="1"/>
          </p:cNvSpPr>
          <p:nvPr>
            <p:ph type="body" idx="1"/>
          </p:nvPr>
        </p:nvSpPr>
        <p:spPr/>
        <p:txBody>
          <a:bodyPr/>
          <a:lstStyle/>
          <a:p>
            <a:pPr lvl="1">
              <a:lnSpc>
                <a:spcPct val="90000"/>
              </a:lnSpc>
            </a:pPr>
            <a:r>
              <a:rPr lang="da-DK" sz="2000" smtClean="0"/>
              <a:t>Underforståelser er altid involveret i et ræsonnement, enten som præmis eller som konklusion. To universitetslærere møder hinanden på gangen: </a:t>
            </a:r>
          </a:p>
          <a:p>
            <a:pPr lvl="1">
              <a:lnSpc>
                <a:spcPct val="90000"/>
              </a:lnSpc>
            </a:pPr>
            <a:endParaRPr lang="da-DK" sz="2000" smtClean="0"/>
          </a:p>
          <a:p>
            <a:pPr>
              <a:lnSpc>
                <a:spcPct val="90000"/>
              </a:lnSpc>
            </a:pPr>
            <a:r>
              <a:rPr lang="da-DK" sz="2400" i="1" smtClean="0"/>
              <a:t>A: - Hvor skal du hen?</a:t>
            </a:r>
          </a:p>
          <a:p>
            <a:pPr>
              <a:lnSpc>
                <a:spcPct val="90000"/>
              </a:lnSpc>
            </a:pPr>
            <a:r>
              <a:rPr lang="da-DK" sz="2400" i="1" smtClean="0"/>
              <a:t>B: - Til institutmøde?</a:t>
            </a:r>
          </a:p>
          <a:p>
            <a:pPr>
              <a:lnSpc>
                <a:spcPct val="90000"/>
              </a:lnSpc>
            </a:pPr>
            <a:r>
              <a:rPr lang="da-DK" sz="2400" i="1" smtClean="0"/>
              <a:t>A: - Jamen mødet er jo kun for de forskningsaktive. </a:t>
            </a:r>
          </a:p>
          <a:p>
            <a:pPr>
              <a:lnSpc>
                <a:spcPct val="90000"/>
              </a:lnSpc>
            </a:pPr>
            <a:endParaRPr lang="da-DK" sz="2400" b="1"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425176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0163">
                                            <p:txEl>
                                              <p:pRg st="2" end="2"/>
                                            </p:txEl>
                                          </p:spTgt>
                                        </p:tgtEl>
                                        <p:attrNameLst>
                                          <p:attrName>style.visibility</p:attrName>
                                        </p:attrNameLst>
                                      </p:cBhvr>
                                      <p:to>
                                        <p:strVal val="visible"/>
                                      </p:to>
                                    </p:set>
                                    <p:animEffect transition="in" filter="box(in)">
                                      <p:cBhvr>
                                        <p:cTn id="7" dur="500"/>
                                        <p:tgtEl>
                                          <p:spTgt spid="22016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20163">
                                            <p:txEl>
                                              <p:pRg st="3" end="3"/>
                                            </p:txEl>
                                          </p:spTgt>
                                        </p:tgtEl>
                                        <p:attrNameLst>
                                          <p:attrName>style.visibility</p:attrName>
                                        </p:attrNameLst>
                                      </p:cBhvr>
                                      <p:to>
                                        <p:strVal val="visible"/>
                                      </p:to>
                                    </p:set>
                                    <p:animEffect transition="in" filter="box(in)">
                                      <p:cBhvr>
                                        <p:cTn id="12" dur="500"/>
                                        <p:tgtEl>
                                          <p:spTgt spid="22016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20163">
                                            <p:txEl>
                                              <p:pRg st="4" end="4"/>
                                            </p:txEl>
                                          </p:spTgt>
                                        </p:tgtEl>
                                        <p:attrNameLst>
                                          <p:attrName>style.visibility</p:attrName>
                                        </p:attrNameLst>
                                      </p:cBhvr>
                                      <p:to>
                                        <p:strVal val="visible"/>
                                      </p:to>
                                    </p:set>
                                    <p:animEffect transition="in" filter="box(in)">
                                      <p:cBhvr>
                                        <p:cTn id="17" dur="500"/>
                                        <p:tgtEl>
                                          <p:spTgt spid="220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da-DK" dirty="0" smtClean="0"/>
              <a:t>III. Underforståelser</a:t>
            </a:r>
          </a:p>
        </p:txBody>
      </p:sp>
      <p:sp>
        <p:nvSpPr>
          <p:cNvPr id="73731" name="Rectangle 3"/>
          <p:cNvSpPr>
            <a:spLocks noGrp="1" noChangeArrowheads="1"/>
          </p:cNvSpPr>
          <p:nvPr>
            <p:ph type="body" sz="half" idx="1"/>
          </p:nvPr>
        </p:nvSpPr>
        <p:spPr>
          <a:xfrm>
            <a:off x="0" y="1412875"/>
            <a:ext cx="1835150" cy="2303463"/>
          </a:xfrm>
        </p:spPr>
        <p:txBody>
          <a:bodyPr/>
          <a:lstStyle/>
          <a:p>
            <a:pPr>
              <a:buFont typeface="Wingdings" pitchFamily="2" charset="2"/>
              <a:buNone/>
            </a:pPr>
            <a:r>
              <a:rPr lang="da-DK" sz="2000" smtClean="0"/>
              <a:t>Hvad fore-stiller dette? </a:t>
            </a:r>
          </a:p>
        </p:txBody>
      </p:sp>
      <p:sp>
        <p:nvSpPr>
          <p:cNvPr id="73732" name="Rectangle 4"/>
          <p:cNvSpPr>
            <a:spLocks noGrp="1" noChangeArrowheads="1"/>
          </p:cNvSpPr>
          <p:nvPr>
            <p:ph type="body" sz="half" idx="2"/>
          </p:nvPr>
        </p:nvSpPr>
        <p:spPr/>
        <p:txBody>
          <a:bodyPr/>
          <a:lstStyle/>
          <a:p>
            <a:pPr lvl="2">
              <a:lnSpc>
                <a:spcPct val="80000"/>
              </a:lnSpc>
            </a:pPr>
            <a:endParaRPr lang="da-DK" sz="800" smtClean="0"/>
          </a:p>
          <a:p>
            <a:pPr>
              <a:lnSpc>
                <a:spcPct val="80000"/>
              </a:lnSpc>
            </a:pPr>
            <a:endParaRPr lang="da-DK" sz="1000" smtClean="0"/>
          </a:p>
        </p:txBody>
      </p:sp>
      <p:pic>
        <p:nvPicPr>
          <p:cNvPr id="224261" name="Picture 5" descr="esteelauder2L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341438"/>
            <a:ext cx="3627437"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6" descr="esteelauder1L (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341438"/>
            <a:ext cx="35687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3" name="Text Box 7"/>
          <p:cNvSpPr txBox="1">
            <a:spLocks noChangeArrowheads="1"/>
          </p:cNvSpPr>
          <p:nvPr/>
        </p:nvSpPr>
        <p:spPr bwMode="auto">
          <a:xfrm>
            <a:off x="323850" y="4005263"/>
            <a:ext cx="1223963"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400"/>
              <a:t>En reklame for </a:t>
            </a:r>
          </a:p>
          <a:p>
            <a:pPr eaLnBrk="1" hangingPunct="1"/>
            <a:r>
              <a:rPr lang="da-DK" sz="1400"/>
              <a:t>Estée Lauder</a:t>
            </a:r>
          </a:p>
          <a:p>
            <a:pPr eaLnBrk="1" hangingPunct="1"/>
            <a:r>
              <a:rPr lang="da-DK" sz="1400"/>
              <a:t>creme  i </a:t>
            </a:r>
          </a:p>
          <a:p>
            <a:pPr eaLnBrk="1" hangingPunct="1"/>
            <a:r>
              <a:rPr lang="da-DK" sz="1400"/>
              <a:t>Alt for Damerne</a:t>
            </a:r>
          </a:p>
          <a:p>
            <a:pPr eaLnBrk="1" hangingPunct="1"/>
            <a:r>
              <a:rPr lang="da-DK" sz="1400"/>
              <a:t>Nr. 16, 2004</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1721389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4261"/>
                                        </p:tgtEl>
                                        <p:attrNameLst>
                                          <p:attrName>style.visibility</p:attrName>
                                        </p:attrNameLst>
                                      </p:cBhvr>
                                      <p:to>
                                        <p:strVal val="visible"/>
                                      </p:to>
                                    </p:set>
                                    <p:animEffect transition="in" filter="box(in)">
                                      <p:cBhvr>
                                        <p:cTn id="7" dur="500"/>
                                        <p:tgtEl>
                                          <p:spTgt spid="2242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4263"/>
                                        </p:tgtEl>
                                        <p:attrNameLst>
                                          <p:attrName>style.visibility</p:attrName>
                                        </p:attrNameLst>
                                      </p:cBhvr>
                                      <p:to>
                                        <p:strVal val="visible"/>
                                      </p:to>
                                    </p:set>
                                    <p:animEffect transition="in" filter="box(in)">
                                      <p:cBhvr>
                                        <p:cTn id="12" dur="500"/>
                                        <p:tgtEl>
                                          <p:spTgt spid="224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Dansk Modul </a:t>
            </a:r>
            <a:r>
              <a:rPr lang="da-DK" dirty="0" smtClean="0"/>
              <a:t>3</a:t>
            </a:r>
            <a:endParaRPr lang="da-DK" dirty="0"/>
          </a:p>
        </p:txBody>
      </p:sp>
      <p:sp>
        <p:nvSpPr>
          <p:cNvPr id="3" name="Pladsholder til indhold 2"/>
          <p:cNvSpPr>
            <a:spLocks noGrp="1"/>
          </p:cNvSpPr>
          <p:nvPr>
            <p:ph idx="1"/>
          </p:nvPr>
        </p:nvSpPr>
        <p:spPr>
          <a:xfrm>
            <a:off x="539552" y="1628800"/>
            <a:ext cx="8229600" cy="3671888"/>
          </a:xfrm>
        </p:spPr>
        <p:txBody>
          <a:bodyPr/>
          <a:lstStyle/>
          <a:p>
            <a:r>
              <a:rPr lang="da-DK" sz="2400" dirty="0" smtClean="0"/>
              <a:t>Plan</a:t>
            </a:r>
            <a:r>
              <a:rPr lang="da-DK" sz="2400" dirty="0"/>
              <a:t> </a:t>
            </a:r>
            <a:r>
              <a:rPr lang="da-DK" sz="2400" dirty="0" smtClean="0"/>
              <a:t>(Skive 7/2-18)</a:t>
            </a:r>
            <a:endParaRPr lang="da-DK" sz="2400" dirty="0"/>
          </a:p>
          <a:p>
            <a:r>
              <a:rPr lang="da-DK" sz="2400" dirty="0"/>
              <a:t>09:30-10:15	</a:t>
            </a:r>
            <a:r>
              <a:rPr lang="da-DK" sz="1800" dirty="0"/>
              <a:t>Skribentens 10 bud</a:t>
            </a:r>
          </a:p>
          <a:p>
            <a:r>
              <a:rPr lang="da-DK" sz="2400" dirty="0" smtClean="0"/>
              <a:t>10:30-11:30</a:t>
            </a:r>
            <a:r>
              <a:rPr lang="da-DK" sz="2400" dirty="0"/>
              <a:t>	</a:t>
            </a:r>
            <a:r>
              <a:rPr lang="da-DK" sz="1800" dirty="0"/>
              <a:t>Stiltræk, </a:t>
            </a:r>
            <a:r>
              <a:rPr lang="da-DK" sz="1800" dirty="0" err="1"/>
              <a:t>summative</a:t>
            </a:r>
            <a:r>
              <a:rPr lang="da-DK" sz="1800" dirty="0"/>
              <a:t> og formative rettelser. </a:t>
            </a:r>
            <a:endParaRPr lang="da-DK" sz="2400" dirty="0"/>
          </a:p>
          <a:p>
            <a:r>
              <a:rPr lang="da-DK" sz="2400" dirty="0" smtClean="0"/>
              <a:t>11:45-12:30</a:t>
            </a:r>
            <a:r>
              <a:rPr lang="da-DK" sz="2400" dirty="0"/>
              <a:t>	</a:t>
            </a:r>
            <a:r>
              <a:rPr lang="da-DK" sz="1600" dirty="0" err="1" smtClean="0"/>
              <a:t>Retteopgave</a:t>
            </a:r>
            <a:r>
              <a:rPr lang="da-DK" sz="1600" dirty="0"/>
              <a:t>. Tekstfeedback og regler for respons</a:t>
            </a:r>
          </a:p>
          <a:p>
            <a:r>
              <a:rPr lang="da-DK" sz="2400" dirty="0"/>
              <a:t>12:30-13:00	</a:t>
            </a:r>
            <a:r>
              <a:rPr lang="da-DK" sz="1800" dirty="0" smtClean="0"/>
              <a:t>Frokost</a:t>
            </a:r>
            <a:endParaRPr lang="da-DK" sz="1800" dirty="0"/>
          </a:p>
          <a:p>
            <a:r>
              <a:rPr lang="da-DK" sz="2400" dirty="0"/>
              <a:t>13:00-14:00	</a:t>
            </a:r>
            <a:r>
              <a:rPr lang="da-DK" sz="1800" dirty="0"/>
              <a:t>L</a:t>
            </a:r>
            <a:r>
              <a:rPr lang="da-DK" sz="1800" dirty="0" smtClean="0"/>
              <a:t>av </a:t>
            </a:r>
            <a:r>
              <a:rPr lang="da-DK" sz="1800" dirty="0" err="1" smtClean="0"/>
              <a:t>fake</a:t>
            </a:r>
            <a:r>
              <a:rPr lang="da-DK" sz="1800" dirty="0" smtClean="0"/>
              <a:t> </a:t>
            </a:r>
            <a:r>
              <a:rPr lang="da-DK" sz="1800" dirty="0" err="1" smtClean="0"/>
              <a:t>news</a:t>
            </a:r>
            <a:r>
              <a:rPr lang="da-DK" sz="1800" dirty="0" smtClean="0"/>
              <a:t> på Facebook</a:t>
            </a:r>
            <a:endParaRPr lang="da-DK" sz="1800" dirty="0"/>
          </a:p>
          <a:p>
            <a:r>
              <a:rPr lang="da-DK" sz="2400" dirty="0"/>
              <a:t>14:15-15:00	</a:t>
            </a:r>
            <a:r>
              <a:rPr lang="da-DK" sz="1800" dirty="0" smtClean="0"/>
              <a:t>Komma</a:t>
            </a:r>
            <a:endParaRPr lang="da-DK" sz="1800" dirty="0"/>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1284983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da-DK" dirty="0" smtClean="0"/>
              <a:t>III. Underforståelser</a:t>
            </a:r>
          </a:p>
        </p:txBody>
      </p:sp>
      <p:sp>
        <p:nvSpPr>
          <p:cNvPr id="226307" name="Rectangle 3"/>
          <p:cNvSpPr>
            <a:spLocks noGrp="1" noChangeArrowheads="1"/>
          </p:cNvSpPr>
          <p:nvPr>
            <p:ph type="body" idx="1"/>
          </p:nvPr>
        </p:nvSpPr>
        <p:spPr>
          <a:xfrm>
            <a:off x="457200" y="1628775"/>
            <a:ext cx="5053013" cy="3671888"/>
          </a:xfrm>
        </p:spPr>
        <p:txBody>
          <a:bodyPr/>
          <a:lstStyle/>
          <a:p>
            <a:pPr>
              <a:lnSpc>
                <a:spcPct val="90000"/>
              </a:lnSpc>
            </a:pPr>
            <a:r>
              <a:rPr lang="da-DK" sz="2400" smtClean="0"/>
              <a:t>Billedet er: </a:t>
            </a:r>
          </a:p>
          <a:p>
            <a:pPr>
              <a:lnSpc>
                <a:spcPct val="90000"/>
              </a:lnSpc>
            </a:pPr>
            <a:r>
              <a:rPr lang="da-DK" sz="2400" smtClean="0"/>
              <a:t>En fremstilling af noget der er omtalt  i teksten,</a:t>
            </a:r>
          </a:p>
          <a:p>
            <a:pPr>
              <a:lnSpc>
                <a:spcPct val="90000"/>
              </a:lnSpc>
            </a:pPr>
            <a:r>
              <a:rPr lang="da-DK" sz="2400" smtClean="0"/>
              <a:t>Billede må være relevant fordi det har metonymisk relation til noget omtalt i teksten. </a:t>
            </a:r>
          </a:p>
          <a:p>
            <a:pPr>
              <a:lnSpc>
                <a:spcPct val="90000"/>
              </a:lnSpc>
            </a:pPr>
            <a:r>
              <a:rPr lang="da-DK" sz="2400" smtClean="0"/>
              <a:t>Underforstået argument: </a:t>
            </a:r>
          </a:p>
          <a:p>
            <a:pPr>
              <a:lnSpc>
                <a:spcPct val="90000"/>
              </a:lnSpc>
            </a:pPr>
            <a:r>
              <a:rPr lang="da-DK" sz="2400" i="1" smtClean="0"/>
              <a:t>Hvis du bruger Day Weare Plus, bliver du lige så smuk!</a:t>
            </a:r>
          </a:p>
        </p:txBody>
      </p:sp>
      <p:pic>
        <p:nvPicPr>
          <p:cNvPr id="74756" name="Picture 4" descr="esteelauder1L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700213"/>
            <a:ext cx="3030537"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2902823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6307">
                                            <p:txEl>
                                              <p:pRg st="2" end="2"/>
                                            </p:txEl>
                                          </p:spTgt>
                                        </p:tgtEl>
                                        <p:attrNameLst>
                                          <p:attrName>style.visibility</p:attrName>
                                        </p:attrNameLst>
                                      </p:cBhvr>
                                      <p:to>
                                        <p:strVal val="visible"/>
                                      </p:to>
                                    </p:set>
                                    <p:animEffect transition="in" filter="box(in)">
                                      <p:cBhvr>
                                        <p:cTn id="7" dur="500"/>
                                        <p:tgtEl>
                                          <p:spTgt spid="22630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26307">
                                            <p:txEl>
                                              <p:pRg st="3" end="3"/>
                                            </p:txEl>
                                          </p:spTgt>
                                        </p:tgtEl>
                                        <p:attrNameLst>
                                          <p:attrName>style.visibility</p:attrName>
                                        </p:attrNameLst>
                                      </p:cBhvr>
                                      <p:to>
                                        <p:strVal val="visible"/>
                                      </p:to>
                                    </p:set>
                                    <p:animEffect transition="in" filter="box(in)">
                                      <p:cBhvr>
                                        <p:cTn id="12" dur="500"/>
                                        <p:tgtEl>
                                          <p:spTgt spid="22630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26307">
                                            <p:txEl>
                                              <p:pRg st="4" end="4"/>
                                            </p:txEl>
                                          </p:spTgt>
                                        </p:tgtEl>
                                        <p:attrNameLst>
                                          <p:attrName>style.visibility</p:attrName>
                                        </p:attrNameLst>
                                      </p:cBhvr>
                                      <p:to>
                                        <p:strVal val="visible"/>
                                      </p:to>
                                    </p:set>
                                    <p:animEffect transition="in" filter="box(in)">
                                      <p:cBhvr>
                                        <p:cTn id="17" dur="500"/>
                                        <p:tgtEl>
                                          <p:spTgt spid="226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da-DK" sz="4400" dirty="0" smtClean="0"/>
              <a:t> </a:t>
            </a:r>
            <a:r>
              <a:rPr lang="da-DK" sz="2800" dirty="0" smtClean="0"/>
              <a:t>III. Tolkningen er i betragterens øjne</a:t>
            </a:r>
          </a:p>
        </p:txBody>
      </p:sp>
      <p:sp>
        <p:nvSpPr>
          <p:cNvPr id="75779" name="Rectangle 3"/>
          <p:cNvSpPr>
            <a:spLocks noGrp="1" noChangeArrowheads="1"/>
          </p:cNvSpPr>
          <p:nvPr>
            <p:ph type="body" idx="1"/>
          </p:nvPr>
        </p:nvSpPr>
        <p:spPr>
          <a:xfrm>
            <a:off x="0" y="1196975"/>
            <a:ext cx="4067175" cy="4537075"/>
          </a:xfrm>
        </p:spPr>
        <p:txBody>
          <a:bodyPr/>
          <a:lstStyle/>
          <a:p>
            <a:endParaRPr lang="da-DK" smtClean="0"/>
          </a:p>
        </p:txBody>
      </p:sp>
      <p:pic>
        <p:nvPicPr>
          <p:cNvPr id="75780" name="Picture 4" descr="Ill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268413"/>
            <a:ext cx="4494212"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5621918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dsholder til sidefod 3"/>
          <p:cNvSpPr txBox="1">
            <a:spLocks noGrp="1"/>
          </p:cNvSpPr>
          <p:nvPr/>
        </p:nvSpPr>
        <p:spPr bwMode="auto">
          <a:xfrm>
            <a:off x="1582738" y="6092825"/>
            <a:ext cx="2895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b="1">
                <a:latin typeface="Futura Medium" pitchFamily="34" charset="0"/>
              </a:rPr>
              <a:t>A A R H U S   U N I V E R S I T E T</a:t>
            </a:r>
          </a:p>
          <a:p>
            <a:pPr eaLnBrk="1" hangingPunct="1"/>
            <a:endParaRPr lang="da-DK" sz="1200" b="1">
              <a:latin typeface="Futura Medium" pitchFamily="34" charset="0"/>
            </a:endParaRPr>
          </a:p>
          <a:p>
            <a:pPr eaLnBrk="1" hangingPunct="1"/>
            <a:r>
              <a:rPr lang="da-DK" sz="1200" b="1">
                <a:latin typeface="Futura Medium" pitchFamily="34" charset="0"/>
              </a:rPr>
              <a:t>Nordisk Institut</a:t>
            </a:r>
          </a:p>
        </p:txBody>
      </p:sp>
      <p:sp>
        <p:nvSpPr>
          <p:cNvPr id="78851" name="Rectangle 2"/>
          <p:cNvSpPr>
            <a:spLocks noGrp="1" noChangeArrowheads="1"/>
          </p:cNvSpPr>
          <p:nvPr>
            <p:ph type="title" idx="4294967295"/>
          </p:nvPr>
        </p:nvSpPr>
        <p:spPr/>
        <p:txBody>
          <a:bodyPr/>
          <a:lstStyle/>
          <a:p>
            <a:pPr eaLnBrk="1" hangingPunct="1"/>
            <a:r>
              <a:rPr lang="da-DK" dirty="0" smtClean="0"/>
              <a:t>III. Relevans</a:t>
            </a:r>
          </a:p>
        </p:txBody>
      </p:sp>
      <p:sp>
        <p:nvSpPr>
          <p:cNvPr id="80899" name="Rectangle 3"/>
          <p:cNvSpPr>
            <a:spLocks noGrp="1" noChangeArrowheads="1"/>
          </p:cNvSpPr>
          <p:nvPr>
            <p:ph type="body" idx="4294967295"/>
          </p:nvPr>
        </p:nvSpPr>
        <p:spPr/>
        <p:txBody>
          <a:bodyPr/>
          <a:lstStyle/>
          <a:p>
            <a:pPr eaLnBrk="1" hangingPunct="1">
              <a:lnSpc>
                <a:spcPct val="90000"/>
              </a:lnSpc>
            </a:pPr>
            <a:r>
              <a:rPr lang="da-DK" smtClean="0"/>
              <a:t>Men man skal sige </a:t>
            </a:r>
            <a:r>
              <a:rPr lang="da-DK" b="1" smtClean="0"/>
              <a:t>hele</a:t>
            </a:r>
            <a:r>
              <a:rPr lang="da-DK" smtClean="0"/>
              <a:t> sandheden. </a:t>
            </a:r>
          </a:p>
          <a:p>
            <a:pPr lvl="1" eaLnBrk="1" hangingPunct="1">
              <a:lnSpc>
                <a:spcPct val="90000"/>
              </a:lnSpc>
            </a:pPr>
            <a:r>
              <a:rPr lang="da-DK" sz="2000" smtClean="0"/>
              <a:t>Det er ikke usandt, selv om man ved at hun har 4 børn, at sige: </a:t>
            </a:r>
          </a:p>
          <a:p>
            <a:pPr eaLnBrk="1" hangingPunct="1">
              <a:lnSpc>
                <a:spcPct val="90000"/>
              </a:lnSpc>
            </a:pPr>
            <a:r>
              <a:rPr lang="da-DK" i="1" smtClean="0"/>
              <a:t>Hun har 3 børn</a:t>
            </a:r>
          </a:p>
          <a:p>
            <a:pPr eaLnBrk="1" hangingPunct="1">
              <a:lnSpc>
                <a:spcPct val="90000"/>
              </a:lnSpc>
            </a:pPr>
            <a:r>
              <a:rPr lang="da-DK" smtClean="0"/>
              <a:t> </a:t>
            </a:r>
            <a:r>
              <a:rPr lang="da-DK" sz="2400" smtClean="0"/>
              <a:t>Jeg kommer fra Island (hvorfra man må indføre 2 liter spiritus) til tolderen i lufthavnen med min pose der indeholder to flasker akvavit og to flasker cognac, så jeg siger før han spørger:</a:t>
            </a:r>
            <a:r>
              <a:rPr lang="da-DK" sz="2400" i="1" smtClean="0"/>
              <a:t> </a:t>
            </a:r>
          </a:p>
          <a:p>
            <a:pPr eaLnBrk="1" hangingPunct="1">
              <a:lnSpc>
                <a:spcPct val="90000"/>
              </a:lnSpc>
            </a:pPr>
            <a:r>
              <a:rPr lang="da-DK" sz="2400" i="1" smtClean="0"/>
              <a:t>Jeg har to flasker akvavit i posen</a:t>
            </a:r>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3858378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0899">
                                            <p:txEl>
                                              <p:pRg st="3" end="3"/>
                                            </p:txEl>
                                          </p:spTgt>
                                        </p:tgtEl>
                                        <p:attrNameLst>
                                          <p:attrName>style.visibility</p:attrName>
                                        </p:attrNameLst>
                                      </p:cBhvr>
                                      <p:to>
                                        <p:strVal val="visible"/>
                                      </p:to>
                                    </p:set>
                                    <p:animEffect transition="in" filter="box(in)">
                                      <p:cBhvr>
                                        <p:cTn id="7" dur="500"/>
                                        <p:tgtEl>
                                          <p:spTgt spid="80899">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0899">
                                            <p:txEl>
                                              <p:pRg st="4" end="4"/>
                                            </p:txEl>
                                          </p:spTgt>
                                        </p:tgtEl>
                                        <p:attrNameLst>
                                          <p:attrName>style.visibility</p:attrName>
                                        </p:attrNameLst>
                                      </p:cBhvr>
                                      <p:to>
                                        <p:strVal val="visible"/>
                                      </p:to>
                                    </p:set>
                                    <p:animEffect transition="in" filter="box(in)">
                                      <p:cBhvr>
                                        <p:cTn id="12" dur="500"/>
                                        <p:tgtEl>
                                          <p:spTgt spid="80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dsholder til sidefod 3"/>
          <p:cNvSpPr txBox="1">
            <a:spLocks noGrp="1"/>
          </p:cNvSpPr>
          <p:nvPr/>
        </p:nvSpPr>
        <p:spPr bwMode="auto">
          <a:xfrm>
            <a:off x="1582738" y="6092825"/>
            <a:ext cx="2895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b="1">
                <a:latin typeface="Futura Medium" pitchFamily="34" charset="0"/>
              </a:rPr>
              <a:t>A A R H U S   U N I V E R S I T E T</a:t>
            </a:r>
          </a:p>
          <a:p>
            <a:pPr eaLnBrk="1" hangingPunct="1"/>
            <a:endParaRPr lang="da-DK" sz="1200" b="1">
              <a:latin typeface="Futura Medium" pitchFamily="34" charset="0"/>
            </a:endParaRPr>
          </a:p>
          <a:p>
            <a:pPr eaLnBrk="1" hangingPunct="1"/>
            <a:r>
              <a:rPr lang="da-DK" sz="1200" b="1">
                <a:latin typeface="Futura Medium" pitchFamily="34" charset="0"/>
              </a:rPr>
              <a:t>Nordisk Institut</a:t>
            </a:r>
          </a:p>
        </p:txBody>
      </p:sp>
      <p:sp>
        <p:nvSpPr>
          <p:cNvPr id="79875" name="Rectangle 2"/>
          <p:cNvSpPr>
            <a:spLocks noGrp="1" noChangeArrowheads="1"/>
          </p:cNvSpPr>
          <p:nvPr>
            <p:ph type="title" idx="4294967295"/>
          </p:nvPr>
        </p:nvSpPr>
        <p:spPr/>
        <p:txBody>
          <a:bodyPr/>
          <a:lstStyle/>
          <a:p>
            <a:pPr eaLnBrk="1" hangingPunct="1"/>
            <a:r>
              <a:rPr lang="da-DK" dirty="0" smtClean="0"/>
              <a:t>III. Misbrug af underforståelser</a:t>
            </a:r>
          </a:p>
        </p:txBody>
      </p:sp>
      <p:sp>
        <p:nvSpPr>
          <p:cNvPr id="428035" name="Rectangle 3"/>
          <p:cNvSpPr>
            <a:spLocks noGrp="1" noChangeArrowheads="1"/>
          </p:cNvSpPr>
          <p:nvPr>
            <p:ph type="body" idx="4294967295"/>
          </p:nvPr>
        </p:nvSpPr>
        <p:spPr/>
        <p:txBody>
          <a:bodyPr/>
          <a:lstStyle/>
          <a:p>
            <a:pPr lvl="1" eaLnBrk="1" hangingPunct="1">
              <a:lnSpc>
                <a:spcPct val="90000"/>
              </a:lnSpc>
            </a:pPr>
            <a:r>
              <a:rPr lang="da-DK" sz="1800" smtClean="0"/>
              <a:t>To millionærsønner, Nathan Leopold og Richard Loeb, der kedede sig, kidnappede i Chicago 1924 – bare for underholdsningens skyld – en tredje millionærsøn i deres naboskab, skar ham i småstykker og krævede løsesum af hans forældre i et brev der sluttede med: </a:t>
            </a:r>
          </a:p>
          <a:p>
            <a:pPr eaLnBrk="1" hangingPunct="1">
              <a:lnSpc>
                <a:spcPct val="90000"/>
              </a:lnSpc>
            </a:pPr>
            <a:r>
              <a:rPr lang="da-DK" sz="2000" i="1" smtClean="0"/>
              <a:t>Hvis De går til politiet, får De ikke deres søn at se levende.</a:t>
            </a:r>
          </a:p>
          <a:p>
            <a:pPr lvl="1" eaLnBrk="1" hangingPunct="1">
              <a:lnSpc>
                <a:spcPct val="90000"/>
              </a:lnSpc>
            </a:pPr>
            <a:r>
              <a:rPr lang="da-DK" sz="1800" smtClean="0"/>
              <a:t>Dermed havde de kommunikeret (men ikke eksplicit lovet) at </a:t>
            </a:r>
          </a:p>
          <a:p>
            <a:pPr lvl="1" eaLnBrk="1" hangingPunct="1">
              <a:lnSpc>
                <a:spcPct val="90000"/>
              </a:lnSpc>
            </a:pPr>
            <a:r>
              <a:rPr lang="da-DK" sz="1800" i="1" smtClean="0"/>
              <a:t>’Hvis De ikke går til politiet, får De deres søn at se levende’</a:t>
            </a:r>
          </a:p>
          <a:p>
            <a:pPr eaLnBrk="1" hangingPunct="1">
              <a:lnSpc>
                <a:spcPct val="90000"/>
              </a:lnSpc>
            </a:pPr>
            <a:endParaRPr lang="da-DK" sz="2000" smtClean="0"/>
          </a:p>
          <a:p>
            <a:pPr eaLnBrk="1" hangingPunct="1">
              <a:lnSpc>
                <a:spcPct val="90000"/>
              </a:lnSpc>
            </a:pPr>
            <a:r>
              <a:rPr lang="da-DK" sz="2000" smtClean="0"/>
              <a:t>Men det kunne de jo af gode grunde ikke holde. Det var misbrug af underforståelsen. Det kunne have betegnelsen </a:t>
            </a:r>
            <a:endParaRPr lang="da-DK" sz="2000" b="1" smtClean="0"/>
          </a:p>
          <a:p>
            <a:pPr eaLnBrk="1" hangingPunct="1">
              <a:lnSpc>
                <a:spcPct val="90000"/>
              </a:lnSpc>
            </a:pPr>
            <a:r>
              <a:rPr lang="da-DK" sz="2000" b="1" smtClean="0"/>
              <a:t>Hoppe på en limpind</a:t>
            </a:r>
          </a:p>
        </p:txBody>
      </p:sp>
    </p:spTree>
    <p:extLst>
      <p:ext uri="{BB962C8B-B14F-4D97-AF65-F5344CB8AC3E}">
        <p14:creationId xmlns:p14="http://schemas.microsoft.com/office/powerpoint/2010/main" val="159207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28035">
                                            <p:txEl>
                                              <p:pRg st="1" end="1"/>
                                            </p:txEl>
                                          </p:spTgt>
                                        </p:tgtEl>
                                        <p:attrNameLst>
                                          <p:attrName>style.visibility</p:attrName>
                                        </p:attrNameLst>
                                      </p:cBhvr>
                                      <p:to>
                                        <p:strVal val="visible"/>
                                      </p:to>
                                    </p:set>
                                    <p:animEffect transition="in" filter="box(in)">
                                      <p:cBhvr>
                                        <p:cTn id="7" dur="500"/>
                                        <p:tgtEl>
                                          <p:spTgt spid="4280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28035">
                                            <p:txEl>
                                              <p:pRg st="2" end="2"/>
                                            </p:txEl>
                                          </p:spTgt>
                                        </p:tgtEl>
                                        <p:attrNameLst>
                                          <p:attrName>style.visibility</p:attrName>
                                        </p:attrNameLst>
                                      </p:cBhvr>
                                      <p:to>
                                        <p:strVal val="visible"/>
                                      </p:to>
                                    </p:set>
                                    <p:animEffect transition="in" filter="box(in)">
                                      <p:cBhvr>
                                        <p:cTn id="12" dur="500"/>
                                        <p:tgtEl>
                                          <p:spTgt spid="428035">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28035">
                                            <p:txEl>
                                              <p:pRg st="3" end="3"/>
                                            </p:txEl>
                                          </p:spTgt>
                                        </p:tgtEl>
                                        <p:attrNameLst>
                                          <p:attrName>style.visibility</p:attrName>
                                        </p:attrNameLst>
                                      </p:cBhvr>
                                      <p:to>
                                        <p:strVal val="visible"/>
                                      </p:to>
                                    </p:set>
                                    <p:animEffect transition="in" filter="box(in)">
                                      <p:cBhvr>
                                        <p:cTn id="15" dur="500"/>
                                        <p:tgtEl>
                                          <p:spTgt spid="42803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428035">
                                            <p:txEl>
                                              <p:pRg st="5" end="5"/>
                                            </p:txEl>
                                          </p:spTgt>
                                        </p:tgtEl>
                                        <p:attrNameLst>
                                          <p:attrName>style.visibility</p:attrName>
                                        </p:attrNameLst>
                                      </p:cBhvr>
                                      <p:to>
                                        <p:strVal val="visible"/>
                                      </p:to>
                                    </p:set>
                                    <p:animEffect transition="in" filter="box(in)">
                                      <p:cBhvr>
                                        <p:cTn id="20" dur="500"/>
                                        <p:tgtEl>
                                          <p:spTgt spid="428035">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428035">
                                            <p:txEl>
                                              <p:pRg st="6" end="6"/>
                                            </p:txEl>
                                          </p:spTgt>
                                        </p:tgtEl>
                                        <p:attrNameLst>
                                          <p:attrName>style.visibility</p:attrName>
                                        </p:attrNameLst>
                                      </p:cBhvr>
                                      <p:to>
                                        <p:strVal val="visible"/>
                                      </p:to>
                                    </p:set>
                                    <p:animEffect transition="in" filter="box(in)">
                                      <p:cBhvr>
                                        <p:cTn id="25" dur="500"/>
                                        <p:tgtEl>
                                          <p:spTgt spid="4280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dsholder til sidefod 3"/>
          <p:cNvSpPr txBox="1">
            <a:spLocks noGrp="1"/>
          </p:cNvSpPr>
          <p:nvPr/>
        </p:nvSpPr>
        <p:spPr bwMode="auto">
          <a:xfrm>
            <a:off x="1582738" y="6092825"/>
            <a:ext cx="2895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b="1">
                <a:latin typeface="Futura Medium" pitchFamily="34" charset="0"/>
              </a:rPr>
              <a:t>A A R H U S   U N I V E R S I T E T</a:t>
            </a:r>
          </a:p>
          <a:p>
            <a:pPr eaLnBrk="1" hangingPunct="1"/>
            <a:endParaRPr lang="da-DK" sz="1200" b="1">
              <a:latin typeface="Futura Medium" pitchFamily="34" charset="0"/>
            </a:endParaRPr>
          </a:p>
          <a:p>
            <a:pPr eaLnBrk="1" hangingPunct="1"/>
            <a:r>
              <a:rPr lang="da-DK" sz="1200" b="1">
                <a:latin typeface="Futura Medium" pitchFamily="34" charset="0"/>
              </a:rPr>
              <a:t>Nordisk Institut</a:t>
            </a:r>
          </a:p>
        </p:txBody>
      </p:sp>
      <p:sp>
        <p:nvSpPr>
          <p:cNvPr id="80899" name="Rectangle 2"/>
          <p:cNvSpPr>
            <a:spLocks noGrp="1" noChangeArrowheads="1"/>
          </p:cNvSpPr>
          <p:nvPr>
            <p:ph type="title" idx="4294967295"/>
          </p:nvPr>
        </p:nvSpPr>
        <p:spPr/>
        <p:txBody>
          <a:bodyPr/>
          <a:lstStyle/>
          <a:p>
            <a:pPr eaLnBrk="1" hangingPunct="1"/>
            <a:r>
              <a:rPr lang="da-DK" dirty="0" smtClean="0"/>
              <a:t>III. God kommunikation</a:t>
            </a:r>
          </a:p>
        </p:txBody>
      </p:sp>
      <p:sp>
        <p:nvSpPr>
          <p:cNvPr id="429059" name="Rectangle 3"/>
          <p:cNvSpPr>
            <a:spLocks noGrp="1" noChangeArrowheads="1"/>
          </p:cNvSpPr>
          <p:nvPr>
            <p:ph type="body" idx="4294967295"/>
          </p:nvPr>
        </p:nvSpPr>
        <p:spPr>
          <a:xfrm>
            <a:off x="457200" y="1628775"/>
            <a:ext cx="8229600" cy="4176713"/>
          </a:xfrm>
        </p:spPr>
        <p:txBody>
          <a:bodyPr/>
          <a:lstStyle/>
          <a:p>
            <a:pPr lvl="1" eaLnBrk="1" hangingPunct="1">
              <a:lnSpc>
                <a:spcPct val="80000"/>
              </a:lnSpc>
            </a:pPr>
            <a:r>
              <a:rPr lang="da-DK" sz="2000" smtClean="0"/>
              <a:t>Det er godt og effektivt at kommunikere sit budskab ved underforståelse.</a:t>
            </a:r>
          </a:p>
          <a:p>
            <a:pPr eaLnBrk="1" hangingPunct="1">
              <a:lnSpc>
                <a:spcPct val="80000"/>
              </a:lnSpc>
            </a:pPr>
            <a:r>
              <a:rPr lang="da-DK" sz="2400" i="1" smtClean="0"/>
              <a:t>Du klarer dig bedst alene. Og slankekure virker hver gang.</a:t>
            </a:r>
          </a:p>
          <a:p>
            <a:pPr eaLnBrk="1" hangingPunct="1">
              <a:lnSpc>
                <a:spcPct val="80000"/>
              </a:lnSpc>
            </a:pPr>
            <a:endParaRPr lang="da-DK" sz="2400" i="1" smtClean="0"/>
          </a:p>
          <a:p>
            <a:pPr lvl="1" eaLnBrk="1" hangingPunct="1">
              <a:lnSpc>
                <a:spcPct val="80000"/>
              </a:lnSpc>
            </a:pPr>
            <a:r>
              <a:rPr lang="da-DK" sz="2000" smtClean="0"/>
              <a:t>Det er dårlig og ueffektiv kommunikation kun at sige sandheden, men ikke hele sandheden.</a:t>
            </a:r>
          </a:p>
          <a:p>
            <a:pPr eaLnBrk="1" hangingPunct="1">
              <a:lnSpc>
                <a:spcPct val="80000"/>
              </a:lnSpc>
            </a:pPr>
            <a:r>
              <a:rPr lang="da-DK" sz="2400" i="1" smtClean="0"/>
              <a:t>Jeg har tre flasker spiritus i min taske.</a:t>
            </a:r>
          </a:p>
          <a:p>
            <a:pPr eaLnBrk="1" hangingPunct="1">
              <a:lnSpc>
                <a:spcPct val="80000"/>
              </a:lnSpc>
            </a:pPr>
            <a:endParaRPr lang="da-DK" sz="2400" i="1" smtClean="0"/>
          </a:p>
          <a:p>
            <a:pPr lvl="1" eaLnBrk="1" hangingPunct="1">
              <a:lnSpc>
                <a:spcPct val="80000"/>
              </a:lnSpc>
            </a:pPr>
            <a:r>
              <a:rPr lang="da-DK" sz="2000" smtClean="0"/>
              <a:t>Det er en slags bedrageri at bruge limpinde, dvs. at underforstå noget man ikke vil stå inde for.</a:t>
            </a:r>
          </a:p>
          <a:p>
            <a:pPr eaLnBrk="1" hangingPunct="1">
              <a:lnSpc>
                <a:spcPct val="80000"/>
              </a:lnSpc>
            </a:pPr>
            <a:r>
              <a:rPr lang="da-DK" sz="2400" i="1" smtClean="0"/>
              <a:t>Hvis De går til politiet, får De ikke deres søn at se levende.</a:t>
            </a:r>
            <a:r>
              <a:rPr lang="da-DK" sz="2400" smtClean="0"/>
              <a:t> </a:t>
            </a:r>
          </a:p>
        </p:txBody>
      </p:sp>
    </p:spTree>
    <p:extLst>
      <p:ext uri="{BB962C8B-B14F-4D97-AF65-F5344CB8AC3E}">
        <p14:creationId xmlns:p14="http://schemas.microsoft.com/office/powerpoint/2010/main" val="63749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Effect transition="in" filter="box(in)">
                                      <p:cBhvr>
                                        <p:cTn id="7" dur="500"/>
                                        <p:tgtEl>
                                          <p:spTgt spid="429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29059">
                                            <p:txEl>
                                              <p:pRg st="1" end="1"/>
                                            </p:txEl>
                                          </p:spTgt>
                                        </p:tgtEl>
                                        <p:attrNameLst>
                                          <p:attrName>style.visibility</p:attrName>
                                        </p:attrNameLst>
                                      </p:cBhvr>
                                      <p:to>
                                        <p:strVal val="visible"/>
                                      </p:to>
                                    </p:set>
                                    <p:animEffect transition="in" filter="box(in)">
                                      <p:cBhvr>
                                        <p:cTn id="12" dur="500"/>
                                        <p:tgtEl>
                                          <p:spTgt spid="429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29059">
                                            <p:txEl>
                                              <p:pRg st="3" end="3"/>
                                            </p:txEl>
                                          </p:spTgt>
                                        </p:tgtEl>
                                        <p:attrNameLst>
                                          <p:attrName>style.visibility</p:attrName>
                                        </p:attrNameLst>
                                      </p:cBhvr>
                                      <p:to>
                                        <p:strVal val="visible"/>
                                      </p:to>
                                    </p:set>
                                    <p:animEffect transition="in" filter="box(in)">
                                      <p:cBhvr>
                                        <p:cTn id="17" dur="500"/>
                                        <p:tgtEl>
                                          <p:spTgt spid="4290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29059">
                                            <p:txEl>
                                              <p:pRg st="4" end="4"/>
                                            </p:txEl>
                                          </p:spTgt>
                                        </p:tgtEl>
                                        <p:attrNameLst>
                                          <p:attrName>style.visibility</p:attrName>
                                        </p:attrNameLst>
                                      </p:cBhvr>
                                      <p:to>
                                        <p:strVal val="visible"/>
                                      </p:to>
                                    </p:set>
                                    <p:animEffect transition="in" filter="box(in)">
                                      <p:cBhvr>
                                        <p:cTn id="22" dur="500"/>
                                        <p:tgtEl>
                                          <p:spTgt spid="4290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29059">
                                            <p:txEl>
                                              <p:pRg st="6" end="6"/>
                                            </p:txEl>
                                          </p:spTgt>
                                        </p:tgtEl>
                                        <p:attrNameLst>
                                          <p:attrName>style.visibility</p:attrName>
                                        </p:attrNameLst>
                                      </p:cBhvr>
                                      <p:to>
                                        <p:strVal val="visible"/>
                                      </p:to>
                                    </p:set>
                                    <p:animEffect transition="in" filter="box(in)">
                                      <p:cBhvr>
                                        <p:cTn id="27" dur="500"/>
                                        <p:tgtEl>
                                          <p:spTgt spid="42905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29059">
                                            <p:txEl>
                                              <p:pRg st="7" end="7"/>
                                            </p:txEl>
                                          </p:spTgt>
                                        </p:tgtEl>
                                        <p:attrNameLst>
                                          <p:attrName>style.visibility</p:attrName>
                                        </p:attrNameLst>
                                      </p:cBhvr>
                                      <p:to>
                                        <p:strVal val="visible"/>
                                      </p:to>
                                    </p:set>
                                    <p:animEffect transition="in" filter="box(in)">
                                      <p:cBhvr>
                                        <p:cTn id="32" dur="500"/>
                                        <p:tgtEl>
                                          <p:spTgt spid="429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da-DK" altLang="da-DK" dirty="0" smtClean="0"/>
              <a:t>III. Relevans</a:t>
            </a:r>
          </a:p>
        </p:txBody>
      </p:sp>
      <p:sp>
        <p:nvSpPr>
          <p:cNvPr id="36867" name="Rectangle 3"/>
          <p:cNvSpPr>
            <a:spLocks noGrp="1" noChangeArrowheads="1"/>
          </p:cNvSpPr>
          <p:nvPr>
            <p:ph type="body" idx="1"/>
          </p:nvPr>
        </p:nvSpPr>
        <p:spPr/>
        <p:txBody>
          <a:bodyPr/>
          <a:lstStyle/>
          <a:p>
            <a:pPr eaLnBrk="1" hangingPunct="1">
              <a:lnSpc>
                <a:spcPct val="80000"/>
              </a:lnSpc>
            </a:pPr>
            <a:r>
              <a:rPr lang="da-DK" altLang="da-DK" sz="2000" smtClean="0"/>
              <a:t>D. Relevans i meddelelsen til modtagerne:</a:t>
            </a:r>
          </a:p>
          <a:p>
            <a:pPr lvl="1" eaLnBrk="1" hangingPunct="1">
              <a:lnSpc>
                <a:spcPct val="80000"/>
              </a:lnSpc>
            </a:pPr>
            <a:r>
              <a:rPr lang="da-DK" altLang="da-DK" sz="1800" smtClean="0"/>
              <a:t>a. Meddelelsens tilgængelighed:</a:t>
            </a:r>
          </a:p>
          <a:p>
            <a:pPr lvl="2" eaLnBrk="1" hangingPunct="1">
              <a:lnSpc>
                <a:spcPct val="80000"/>
              </a:lnSpc>
            </a:pPr>
            <a:r>
              <a:rPr lang="da-DK" altLang="da-DK" sz="1600" smtClean="0"/>
              <a:t>præsuppositionsfejl (PS)</a:t>
            </a:r>
          </a:p>
          <a:p>
            <a:pPr lvl="1" eaLnBrk="1" hangingPunct="1">
              <a:lnSpc>
                <a:spcPct val="80000"/>
              </a:lnSpc>
            </a:pPr>
            <a:r>
              <a:rPr lang="da-DK" altLang="da-DK" sz="1800" smtClean="0"/>
              <a:t>b. Meddelelsen så informativ som muligt</a:t>
            </a:r>
          </a:p>
          <a:p>
            <a:pPr lvl="2" eaLnBrk="1" hangingPunct="1">
              <a:lnSpc>
                <a:spcPct val="80000"/>
              </a:lnSpc>
            </a:pPr>
            <a:r>
              <a:rPr lang="da-DK" altLang="da-DK" sz="1600" smtClean="0"/>
              <a:t>i. nyhed: </a:t>
            </a:r>
          </a:p>
          <a:p>
            <a:pPr lvl="2" eaLnBrk="1" hangingPunct="1">
              <a:lnSpc>
                <a:spcPct val="80000"/>
              </a:lnSpc>
            </a:pPr>
            <a:r>
              <a:rPr lang="da-DK" altLang="da-DK" sz="1600" smtClean="0"/>
              <a:t>gentagelse (IG), </a:t>
            </a:r>
          </a:p>
          <a:p>
            <a:pPr lvl="2" eaLnBrk="1" hangingPunct="1">
              <a:lnSpc>
                <a:spcPct val="80000"/>
              </a:lnSpc>
            </a:pPr>
            <a:r>
              <a:rPr lang="da-DK" altLang="da-DK" sz="1600" smtClean="0"/>
              <a:t>tomgang (TM), </a:t>
            </a:r>
          </a:p>
          <a:p>
            <a:pPr lvl="2" eaLnBrk="1" hangingPunct="1">
              <a:lnSpc>
                <a:spcPct val="80000"/>
              </a:lnSpc>
            </a:pPr>
            <a:r>
              <a:rPr lang="da-DK" altLang="da-DK" sz="1600" smtClean="0"/>
              <a:t>plathed (PT), </a:t>
            </a:r>
          </a:p>
          <a:p>
            <a:pPr lvl="2" eaLnBrk="1" hangingPunct="1">
              <a:lnSpc>
                <a:spcPct val="80000"/>
              </a:lnSpc>
            </a:pPr>
            <a:r>
              <a:rPr lang="da-DK" altLang="da-DK" sz="1600" smtClean="0"/>
              <a:t>ii. hele sandheden: svag formulering (SV)</a:t>
            </a:r>
          </a:p>
          <a:p>
            <a:pPr lvl="1" eaLnBrk="1" hangingPunct="1">
              <a:lnSpc>
                <a:spcPct val="80000"/>
              </a:lnSpc>
            </a:pPr>
            <a:r>
              <a:rPr lang="da-DK" altLang="da-DK" sz="1800" smtClean="0"/>
              <a:t>c. I modtagernes interesse: </a:t>
            </a:r>
          </a:p>
          <a:p>
            <a:pPr lvl="2" eaLnBrk="1" hangingPunct="1">
              <a:lnSpc>
                <a:spcPct val="80000"/>
              </a:lnSpc>
            </a:pPr>
            <a:r>
              <a:rPr lang="da-DK" altLang="da-DK" sz="1600" smtClean="0"/>
              <a:t>irrelevant oplysning (IR), </a:t>
            </a:r>
          </a:p>
          <a:p>
            <a:pPr lvl="2" eaLnBrk="1" hangingPunct="1">
              <a:lnSpc>
                <a:spcPct val="80000"/>
              </a:lnSpc>
            </a:pPr>
            <a:r>
              <a:rPr lang="da-DK" altLang="da-DK" sz="1600" smtClean="0"/>
              <a:t>vildledende sigte (VS)</a:t>
            </a:r>
          </a:p>
          <a:p>
            <a:pPr lvl="1" eaLnBrk="1" hangingPunct="1">
              <a:lnSpc>
                <a:spcPct val="80000"/>
              </a:lnSpc>
            </a:pPr>
            <a:r>
              <a:rPr lang="da-DK" altLang="da-DK" sz="1800" smtClean="0"/>
              <a:t>d. Dårlig disposition (DD)</a:t>
            </a:r>
          </a:p>
          <a:p>
            <a:pPr eaLnBrk="1" hangingPunct="1">
              <a:lnSpc>
                <a:spcPct val="80000"/>
              </a:lnSpc>
            </a:pPr>
            <a:endParaRPr lang="da-DK" altLang="da-DK" sz="2000" smtClean="0"/>
          </a:p>
        </p:txBody>
      </p:sp>
    </p:spTree>
    <p:extLst>
      <p:ext uri="{BB962C8B-B14F-4D97-AF65-F5344CB8AC3E}">
        <p14:creationId xmlns:p14="http://schemas.microsoft.com/office/powerpoint/2010/main" val="16027974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da-DK" altLang="da-DK" dirty="0" smtClean="0"/>
              <a:t>III. Relevans</a:t>
            </a:r>
          </a:p>
        </p:txBody>
      </p:sp>
      <p:sp>
        <p:nvSpPr>
          <p:cNvPr id="37891" name="Rectangle 3"/>
          <p:cNvSpPr>
            <a:spLocks noGrp="1" noChangeArrowheads="1"/>
          </p:cNvSpPr>
          <p:nvPr>
            <p:ph type="body" idx="1"/>
          </p:nvPr>
        </p:nvSpPr>
        <p:spPr/>
        <p:txBody>
          <a:bodyPr/>
          <a:lstStyle/>
          <a:p>
            <a:pPr eaLnBrk="1" hangingPunct="1">
              <a:lnSpc>
                <a:spcPct val="80000"/>
              </a:lnSpc>
            </a:pPr>
            <a:r>
              <a:rPr lang="da-DK" altLang="da-DK" sz="1400" smtClean="0"/>
              <a:t>F. Relevans i meddelelsen til modtagerne:</a:t>
            </a:r>
          </a:p>
          <a:p>
            <a:pPr eaLnBrk="1" hangingPunct="1">
              <a:lnSpc>
                <a:spcPct val="80000"/>
              </a:lnSpc>
            </a:pPr>
            <a:r>
              <a:rPr lang="da-DK" altLang="da-DK" sz="1400" b="1" u="sng" smtClean="0"/>
              <a:t>PS</a:t>
            </a:r>
            <a:r>
              <a:rPr lang="da-DK" altLang="da-DK" sz="1400" u="sng" smtClean="0"/>
              <a:t>	</a:t>
            </a:r>
            <a:r>
              <a:rPr lang="da-DK" altLang="da-DK" sz="1400" b="1" smtClean="0"/>
              <a:t>præsuppositionsfejl</a:t>
            </a:r>
            <a:r>
              <a:rPr lang="da-DK" altLang="da-DK" sz="1400" smtClean="0"/>
              <a:t>, utilgængelig oplysning,  forudsættelse af noget ikke kendt og ikke anerkendt, fx  </a:t>
            </a:r>
            <a:r>
              <a:rPr lang="da-DK" altLang="da-DK" sz="1400" i="1" smtClean="0"/>
              <a:t>Hvornår er De holdt op med at tæve Deres kone?</a:t>
            </a:r>
            <a:endParaRPr lang="da-DK" altLang="da-DK" sz="1400" smtClean="0"/>
          </a:p>
          <a:p>
            <a:pPr eaLnBrk="1" hangingPunct="1">
              <a:lnSpc>
                <a:spcPct val="80000"/>
              </a:lnSpc>
            </a:pPr>
            <a:r>
              <a:rPr lang="da-DK" altLang="da-DK" sz="1400" b="1" smtClean="0"/>
              <a:t>IG</a:t>
            </a:r>
            <a:r>
              <a:rPr lang="da-DK" altLang="da-DK" sz="1400" smtClean="0"/>
              <a:t>	</a:t>
            </a:r>
            <a:r>
              <a:rPr lang="da-DK" altLang="da-DK" sz="1400" b="1" smtClean="0"/>
              <a:t>gentagelse</a:t>
            </a:r>
            <a:r>
              <a:rPr lang="da-DK" altLang="da-DK" sz="1400" smtClean="0"/>
              <a:t>, meddelelse der slet ikke er informativ, fx </a:t>
            </a:r>
            <a:r>
              <a:rPr lang="da-DK" altLang="da-DK" sz="1400" i="1" smtClean="0"/>
              <a:t>Grunden til at jeg mener dette, skyldes hans kone</a:t>
            </a:r>
            <a:r>
              <a:rPr lang="da-DK" altLang="da-DK" sz="1400" smtClean="0"/>
              <a:t>.</a:t>
            </a:r>
          </a:p>
          <a:p>
            <a:pPr eaLnBrk="1" hangingPunct="1">
              <a:lnSpc>
                <a:spcPct val="80000"/>
              </a:lnSpc>
            </a:pPr>
            <a:r>
              <a:rPr lang="da-DK" altLang="da-DK" sz="1400" b="1" smtClean="0"/>
              <a:t>TM</a:t>
            </a:r>
            <a:r>
              <a:rPr lang="da-DK" altLang="da-DK" sz="1400" smtClean="0"/>
              <a:t>	</a:t>
            </a:r>
            <a:r>
              <a:rPr lang="da-DK" altLang="da-DK" sz="1400" b="1" smtClean="0"/>
              <a:t>tomgang</a:t>
            </a:r>
            <a:r>
              <a:rPr lang="da-DK" altLang="da-DK" sz="1400" smtClean="0"/>
              <a:t>, ikke informative metasproglige bemærkninger om planer og gentagelser, fx </a:t>
            </a:r>
            <a:r>
              <a:rPr lang="da-DK" altLang="da-DK" sz="1400" i="1" smtClean="0"/>
              <a:t>Som jeg allerede tidligere har nævnt ovenfor.</a:t>
            </a:r>
            <a:endParaRPr lang="da-DK" altLang="da-DK" sz="1400" smtClean="0"/>
          </a:p>
          <a:p>
            <a:pPr eaLnBrk="1" hangingPunct="1">
              <a:lnSpc>
                <a:spcPct val="80000"/>
              </a:lnSpc>
            </a:pPr>
            <a:r>
              <a:rPr lang="da-DK" altLang="da-DK" sz="1400" b="1" smtClean="0"/>
              <a:t>PT</a:t>
            </a:r>
            <a:r>
              <a:rPr lang="da-DK" altLang="da-DK" sz="1400" smtClean="0"/>
              <a:t>	</a:t>
            </a:r>
            <a:r>
              <a:rPr lang="da-DK" altLang="da-DK" sz="1400" b="1" smtClean="0"/>
              <a:t>plathed</a:t>
            </a:r>
            <a:r>
              <a:rPr lang="da-DK" altLang="da-DK" sz="1400" smtClean="0"/>
              <a:t>, ikke informativ, indholdstom og tautologisk formulering, fx </a:t>
            </a:r>
            <a:r>
              <a:rPr lang="da-DK" altLang="da-DK" sz="1400" i="1" smtClean="0"/>
              <a:t>Hvis forholdet kunne blive bedre, er det jo kun godt.</a:t>
            </a:r>
            <a:endParaRPr lang="da-DK" altLang="da-DK" sz="1400" smtClean="0"/>
          </a:p>
          <a:p>
            <a:pPr eaLnBrk="1" hangingPunct="1">
              <a:lnSpc>
                <a:spcPct val="80000"/>
              </a:lnSpc>
            </a:pPr>
            <a:r>
              <a:rPr lang="da-DK" altLang="da-DK" sz="1400" b="1" u="sng" smtClean="0"/>
              <a:t>SV</a:t>
            </a:r>
            <a:r>
              <a:rPr lang="da-DK" altLang="da-DK" sz="1400" u="sng" smtClean="0"/>
              <a:t>	</a:t>
            </a:r>
            <a:r>
              <a:rPr lang="da-DK" altLang="da-DK" sz="1400" b="1" smtClean="0"/>
              <a:t>svag formulering</a:t>
            </a:r>
            <a:r>
              <a:rPr lang="da-DK" altLang="da-DK" sz="1400" smtClean="0"/>
              <a:t>, ikke hele sandheden så kortfattet formuleret som muligt, fx: Med 6 flasker spiritus gennem tolden: </a:t>
            </a:r>
            <a:r>
              <a:rPr lang="da-DK" altLang="da-DK" sz="1400" i="1" smtClean="0"/>
              <a:t>Jeg har 4 flasker.</a:t>
            </a:r>
            <a:endParaRPr lang="da-DK" altLang="da-DK" sz="1400" smtClean="0"/>
          </a:p>
          <a:p>
            <a:pPr eaLnBrk="1" hangingPunct="1">
              <a:lnSpc>
                <a:spcPct val="80000"/>
              </a:lnSpc>
            </a:pPr>
            <a:r>
              <a:rPr lang="da-DK" altLang="da-DK" sz="1400" b="1" smtClean="0"/>
              <a:t>IR</a:t>
            </a:r>
            <a:r>
              <a:rPr lang="da-DK" altLang="da-DK" sz="1400" smtClean="0"/>
              <a:t>	</a:t>
            </a:r>
            <a:r>
              <a:rPr lang="da-DK" altLang="da-DK" sz="1400" b="1" smtClean="0"/>
              <a:t>irrelevant oplysning</a:t>
            </a:r>
            <a:r>
              <a:rPr lang="da-DK" altLang="da-DK" sz="1400" smtClean="0"/>
              <a:t>, ikke nødvendig for forståelsen af en senere konklusion i modtagernes interesse, fx </a:t>
            </a:r>
            <a:r>
              <a:rPr lang="da-DK" altLang="da-DK" sz="1400" i="1" smtClean="0"/>
              <a:t>...spanden var af ler og konen vasked' bleer...</a:t>
            </a:r>
            <a:endParaRPr lang="da-DK" altLang="da-DK" sz="1400" smtClean="0"/>
          </a:p>
          <a:p>
            <a:pPr eaLnBrk="1" hangingPunct="1">
              <a:lnSpc>
                <a:spcPct val="80000"/>
              </a:lnSpc>
            </a:pPr>
            <a:r>
              <a:rPr lang="da-DK" altLang="da-DK" sz="1400" b="1" u="sng" smtClean="0"/>
              <a:t>VS</a:t>
            </a:r>
            <a:r>
              <a:rPr lang="da-DK" altLang="da-DK" sz="1400" u="sng" smtClean="0"/>
              <a:t>	</a:t>
            </a:r>
            <a:r>
              <a:rPr lang="da-DK" altLang="da-DK" sz="1400" b="1" smtClean="0"/>
              <a:t>vildledende sigte</a:t>
            </a:r>
            <a:r>
              <a:rPr lang="da-DK" altLang="da-DK" sz="1400" smtClean="0"/>
              <a:t> med et fokuseret led, ikke i modtagernes interesse, fx </a:t>
            </a:r>
            <a:r>
              <a:rPr lang="da-DK" altLang="da-DK" sz="1400" i="1" smtClean="0"/>
              <a:t>Den første tand kommer i munden.</a:t>
            </a:r>
            <a:endParaRPr lang="da-DK" altLang="da-DK" sz="1400" smtClean="0"/>
          </a:p>
          <a:p>
            <a:pPr eaLnBrk="1" hangingPunct="1">
              <a:lnSpc>
                <a:spcPct val="80000"/>
              </a:lnSpc>
            </a:pPr>
            <a:r>
              <a:rPr lang="da-DK" altLang="da-DK" sz="1400" b="1" smtClean="0"/>
              <a:t>DD</a:t>
            </a:r>
            <a:r>
              <a:rPr lang="da-DK" altLang="da-DK" sz="1400" smtClean="0"/>
              <a:t>	</a:t>
            </a:r>
            <a:r>
              <a:rPr lang="da-DK" altLang="da-DK" sz="1400" b="1" smtClean="0"/>
              <a:t>dårlig disposition</a:t>
            </a:r>
            <a:r>
              <a:rPr lang="da-DK" altLang="da-DK" sz="1400" smtClean="0"/>
              <a:t>, manglende, unødvendig eller skæv afsnitinddeling , fx 'De lange for sig og de røde for sig'.</a:t>
            </a:r>
          </a:p>
          <a:p>
            <a:pPr eaLnBrk="1" hangingPunct="1">
              <a:lnSpc>
                <a:spcPct val="80000"/>
              </a:lnSpc>
            </a:pPr>
            <a:endParaRPr lang="da-DK" altLang="da-DK" sz="1400" smtClean="0"/>
          </a:p>
        </p:txBody>
      </p:sp>
    </p:spTree>
    <p:extLst>
      <p:ext uri="{BB962C8B-B14F-4D97-AF65-F5344CB8AC3E}">
        <p14:creationId xmlns:p14="http://schemas.microsoft.com/office/powerpoint/2010/main" val="23052812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IV. Rigtighed</a:t>
            </a:r>
            <a:endParaRPr lang="da-DK" dirty="0"/>
          </a:p>
        </p:txBody>
      </p:sp>
      <p:sp>
        <p:nvSpPr>
          <p:cNvPr id="3" name="Pladsholder til indhold 2"/>
          <p:cNvSpPr>
            <a:spLocks noGrp="1"/>
          </p:cNvSpPr>
          <p:nvPr>
            <p:ph idx="1"/>
          </p:nvPr>
        </p:nvSpPr>
        <p:spPr>
          <a:xfrm>
            <a:off x="457200" y="1628775"/>
            <a:ext cx="4474840" cy="3671888"/>
          </a:xfrm>
        </p:spPr>
        <p:txBody>
          <a:bodyPr/>
          <a:lstStyle/>
          <a:p>
            <a:r>
              <a:rPr lang="da-DK" sz="1600" dirty="0"/>
              <a:t>Tekst </a:t>
            </a:r>
            <a:r>
              <a:rPr lang="da-DK" sz="1600" dirty="0" smtClean="0"/>
              <a:t>er </a:t>
            </a:r>
            <a:r>
              <a:rPr lang="da-DK" sz="1600" dirty="0"/>
              <a:t>en aktualiseret komplet (mundtlig eller skriftlig) </a:t>
            </a:r>
            <a:r>
              <a:rPr lang="da-DK" sz="1600" dirty="0" err="1" smtClean="0"/>
              <a:t>kommuni-kativ</a:t>
            </a:r>
            <a:r>
              <a:rPr lang="da-DK" sz="1600" dirty="0" smtClean="0"/>
              <a:t> </a:t>
            </a:r>
            <a:r>
              <a:rPr lang="da-DK" sz="1600" dirty="0"/>
              <a:t>handling </a:t>
            </a:r>
            <a:r>
              <a:rPr lang="da-DK" sz="1600" dirty="0" smtClean="0"/>
              <a:t>med mange sætninger som </a:t>
            </a:r>
            <a:r>
              <a:rPr lang="da-DK" sz="1600" dirty="0"/>
              <a:t>i tid afgrænses af afsenderskift eller ved at være omgivet af ikke-sprog (stilhed eller blanktegn). </a:t>
            </a:r>
            <a:endParaRPr lang="da-DK" sz="1600" dirty="0" smtClean="0"/>
          </a:p>
          <a:p>
            <a:r>
              <a:rPr lang="da-DK" sz="1600" dirty="0" smtClean="0"/>
              <a:t>En </a:t>
            </a:r>
            <a:r>
              <a:rPr lang="da-DK" sz="1600" dirty="0"/>
              <a:t>tekst er som kommunikativ handling komplet hvis den </a:t>
            </a:r>
            <a:r>
              <a:rPr lang="da-DK" sz="1600" dirty="0" smtClean="0"/>
              <a:t>er en relevant social </a:t>
            </a:r>
            <a:r>
              <a:rPr lang="da-DK" sz="1600" dirty="0" smtClean="0">
                <a:solidFill>
                  <a:srgbClr val="FF0000"/>
                </a:solidFill>
              </a:rPr>
              <a:t>handling</a:t>
            </a:r>
            <a:r>
              <a:rPr lang="da-DK" sz="1600" dirty="0" smtClean="0"/>
              <a:t>, som er en ærlig ud</a:t>
            </a:r>
            <a:r>
              <a:rPr lang="da-DK" sz="1600" dirty="0" smtClean="0">
                <a:solidFill>
                  <a:srgbClr val="FF0000"/>
                </a:solidFill>
              </a:rPr>
              <a:t>form</a:t>
            </a:r>
            <a:r>
              <a:rPr lang="da-DK" sz="1600" dirty="0" smtClean="0"/>
              <a:t>ning af afsenderens hensigt og </a:t>
            </a:r>
            <a:r>
              <a:rPr lang="da-DK" sz="1600" dirty="0"/>
              <a:t>en </a:t>
            </a:r>
            <a:r>
              <a:rPr lang="da-DK" sz="1600" dirty="0" smtClean="0"/>
              <a:t>sand </a:t>
            </a:r>
            <a:r>
              <a:rPr lang="da-DK" sz="1600" dirty="0">
                <a:solidFill>
                  <a:srgbClr val="FF0000"/>
                </a:solidFill>
              </a:rPr>
              <a:t>repræsentation </a:t>
            </a:r>
            <a:r>
              <a:rPr lang="da-DK" sz="1600" dirty="0"/>
              <a:t>af </a:t>
            </a:r>
            <a:r>
              <a:rPr lang="da-DK" sz="1600"/>
              <a:t>et </a:t>
            </a:r>
            <a:r>
              <a:rPr lang="da-DK" sz="1600" smtClean="0"/>
              <a:t>sagforhold. </a:t>
            </a:r>
            <a:endParaRPr lang="da-DK" sz="3200"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844824"/>
            <a:ext cx="327183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94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da-DK" dirty="0" smtClean="0"/>
              <a:t>IV. Sagprosa, praktiske tekster og skønlitteratur</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
        <p:nvSpPr>
          <p:cNvPr id="6" name="Pladsholder til indhold 5"/>
          <p:cNvSpPr>
            <a:spLocks noGrp="1"/>
          </p:cNvSpPr>
          <p:nvPr>
            <p:ph idx="1"/>
          </p:nvPr>
        </p:nvSpPr>
        <p:spPr/>
        <p:txBody>
          <a:bodyPr/>
          <a:lstStyle/>
          <a:p>
            <a:endParaRPr lang="da-DK" dirty="0"/>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556792"/>
            <a:ext cx="4896544" cy="429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212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17411" name="Rectangle 2"/>
          <p:cNvSpPr>
            <a:spLocks noGrp="1" noChangeArrowheads="1"/>
          </p:cNvSpPr>
          <p:nvPr>
            <p:ph type="title"/>
          </p:nvPr>
        </p:nvSpPr>
        <p:spPr/>
        <p:txBody>
          <a:bodyPr/>
          <a:lstStyle/>
          <a:p>
            <a:pPr eaLnBrk="1" hangingPunct="1"/>
            <a:r>
              <a:rPr lang="da-DK" dirty="0" smtClean="0"/>
              <a:t>IV. Talepositioner i situationen</a:t>
            </a:r>
          </a:p>
        </p:txBody>
      </p:sp>
      <p:sp>
        <p:nvSpPr>
          <p:cNvPr id="17412" name="Tekstboks 4"/>
          <p:cNvSpPr txBox="1">
            <a:spLocks noChangeArrowheads="1"/>
          </p:cNvSpPr>
          <p:nvPr/>
        </p:nvSpPr>
        <p:spPr bwMode="auto">
          <a:xfrm>
            <a:off x="571500" y="1714500"/>
            <a:ext cx="83216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2800"/>
              <a:t>I situationen kan rollerne være: symmetriske eller asymmetriske, inden for viden eller magt</a:t>
            </a:r>
            <a:endParaRPr lang="da-DK"/>
          </a:p>
        </p:txBody>
      </p:sp>
      <p:pic>
        <p:nvPicPr>
          <p:cNvPr id="174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757488"/>
            <a:ext cx="7272338"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396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Tekstpyramiden </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5441019" cy="4538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467544" y="1687756"/>
            <a:ext cx="18002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boks 6"/>
          <p:cNvSpPr txBox="1"/>
          <p:nvPr/>
        </p:nvSpPr>
        <p:spPr>
          <a:xfrm>
            <a:off x="6084168" y="1412776"/>
            <a:ext cx="2880320" cy="4247317"/>
          </a:xfrm>
          <a:prstGeom prst="rect">
            <a:avLst/>
          </a:prstGeom>
          <a:noFill/>
        </p:spPr>
        <p:txBody>
          <a:bodyPr wrap="square" rtlCol="0">
            <a:spAutoFit/>
          </a:bodyPr>
          <a:lstStyle/>
          <a:p>
            <a:r>
              <a:rPr lang="da-DK" dirty="0" smtClean="0"/>
              <a:t>Skribenten tre roller:</a:t>
            </a:r>
          </a:p>
          <a:p>
            <a:endParaRPr lang="da-DK" dirty="0" smtClean="0"/>
          </a:p>
          <a:p>
            <a:endParaRPr lang="da-DK" dirty="0"/>
          </a:p>
          <a:p>
            <a:r>
              <a:rPr lang="da-DK" dirty="0" smtClean="0"/>
              <a:t>ansvarshavende redaktør</a:t>
            </a:r>
          </a:p>
          <a:p>
            <a:endParaRPr lang="da-DK" dirty="0"/>
          </a:p>
          <a:p>
            <a:endParaRPr lang="da-DK" dirty="0" smtClean="0"/>
          </a:p>
          <a:p>
            <a:endParaRPr lang="da-DK" dirty="0" smtClean="0"/>
          </a:p>
          <a:p>
            <a:endParaRPr lang="da-DK" dirty="0"/>
          </a:p>
          <a:p>
            <a:r>
              <a:rPr lang="da-DK" dirty="0" smtClean="0"/>
              <a:t>forfatter</a:t>
            </a:r>
          </a:p>
          <a:p>
            <a:endParaRPr lang="da-DK" dirty="0"/>
          </a:p>
          <a:p>
            <a:endParaRPr lang="da-DK" dirty="0" smtClean="0"/>
          </a:p>
          <a:p>
            <a:endParaRPr lang="da-DK" dirty="0"/>
          </a:p>
          <a:p>
            <a:endParaRPr lang="da-DK" dirty="0" smtClean="0"/>
          </a:p>
          <a:p>
            <a:r>
              <a:rPr lang="da-DK" dirty="0" smtClean="0"/>
              <a:t>skriver</a:t>
            </a:r>
          </a:p>
          <a:p>
            <a:endParaRPr lang="da-DK" dirty="0"/>
          </a:p>
        </p:txBody>
      </p:sp>
    </p:spTree>
    <p:extLst>
      <p:ext uri="{BB962C8B-B14F-4D97-AF65-F5344CB8AC3E}">
        <p14:creationId xmlns:p14="http://schemas.microsoft.com/office/powerpoint/2010/main" val="1674024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16387" name="Rectangle 2"/>
          <p:cNvSpPr>
            <a:spLocks noGrp="1" noChangeArrowheads="1"/>
          </p:cNvSpPr>
          <p:nvPr>
            <p:ph type="title"/>
          </p:nvPr>
        </p:nvSpPr>
        <p:spPr/>
        <p:txBody>
          <a:bodyPr/>
          <a:lstStyle/>
          <a:p>
            <a:pPr eaLnBrk="1" hangingPunct="1"/>
            <a:r>
              <a:rPr lang="da-DK" sz="3600" dirty="0" smtClean="0"/>
              <a:t>IV. Tekstens funktion i samfundet</a:t>
            </a:r>
            <a:br>
              <a:rPr lang="da-DK" sz="3600" dirty="0" smtClean="0"/>
            </a:br>
            <a:r>
              <a:rPr lang="da-DK" sz="2000" b="0" dirty="0" smtClean="0"/>
              <a:t>(nøglen i låsen)</a:t>
            </a:r>
            <a:endParaRPr lang="da-DK" sz="3600" dirty="0" smtClean="0"/>
          </a:p>
        </p:txBody>
      </p:sp>
      <p:sp>
        <p:nvSpPr>
          <p:cNvPr id="16388" name="Rectangle 3"/>
          <p:cNvSpPr>
            <a:spLocks noGrp="1" noChangeArrowheads="1"/>
          </p:cNvSpPr>
          <p:nvPr>
            <p:ph type="body" idx="1"/>
          </p:nvPr>
        </p:nvSpPr>
        <p:spPr>
          <a:xfrm>
            <a:off x="500063" y="1571625"/>
            <a:ext cx="4186237" cy="3671888"/>
          </a:xfrm>
        </p:spPr>
        <p:txBody>
          <a:bodyPr/>
          <a:lstStyle/>
          <a:p>
            <a:pPr eaLnBrk="1" hangingPunct="1">
              <a:lnSpc>
                <a:spcPct val="80000"/>
              </a:lnSpc>
            </a:pPr>
            <a:r>
              <a:rPr lang="da-DK" sz="1800" dirty="0" smtClean="0"/>
              <a:t>1. Talepositioner, fx debattører, forhandlere, </a:t>
            </a:r>
            <a:r>
              <a:rPr lang="da-DK" sz="1800" dirty="0" err="1" smtClean="0"/>
              <a:t>oplysere</a:t>
            </a:r>
            <a:r>
              <a:rPr lang="da-DK" sz="1800" dirty="0" smtClean="0"/>
              <a:t> og oplyste, </a:t>
            </a:r>
            <a:r>
              <a:rPr lang="da-DK" sz="1800" dirty="0" err="1" smtClean="0"/>
              <a:t>befalere</a:t>
            </a:r>
            <a:r>
              <a:rPr lang="da-DK" sz="1800" dirty="0" smtClean="0"/>
              <a:t> og </a:t>
            </a:r>
            <a:r>
              <a:rPr lang="da-DK" sz="1800" dirty="0" err="1" smtClean="0"/>
              <a:t>adlydere</a:t>
            </a:r>
            <a:endParaRPr lang="da-DK" sz="1800" dirty="0" smtClean="0"/>
          </a:p>
          <a:p>
            <a:pPr eaLnBrk="1" hangingPunct="1">
              <a:lnSpc>
                <a:spcPct val="80000"/>
              </a:lnSpc>
            </a:pPr>
            <a:r>
              <a:rPr lang="da-DK" sz="1800" dirty="0" smtClean="0"/>
              <a:t>2. Roller, fx lærer-elev,  køber-sælger, politiker-vælgere, dommere og dømte, forfatter-publikum</a:t>
            </a:r>
          </a:p>
          <a:p>
            <a:pPr eaLnBrk="1" hangingPunct="1">
              <a:lnSpc>
                <a:spcPct val="80000"/>
              </a:lnSpc>
            </a:pPr>
            <a:endParaRPr lang="da-DK" sz="1800" dirty="0" smtClean="0"/>
          </a:p>
        </p:txBody>
      </p:sp>
      <p:pic>
        <p:nvPicPr>
          <p:cNvPr id="163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01800"/>
            <a:ext cx="45720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4643438" y="1785938"/>
            <a:ext cx="4500562" cy="928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p:cNvSpPr/>
          <p:nvPr/>
        </p:nvSpPr>
        <p:spPr>
          <a:xfrm>
            <a:off x="4643438" y="2571750"/>
            <a:ext cx="1357312" cy="2071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8" name="Rektangel 7"/>
          <p:cNvSpPr/>
          <p:nvPr/>
        </p:nvSpPr>
        <p:spPr>
          <a:xfrm>
            <a:off x="8072438" y="2500313"/>
            <a:ext cx="1071562" cy="2214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9" name="Rektangel 8"/>
          <p:cNvSpPr/>
          <p:nvPr/>
        </p:nvSpPr>
        <p:spPr>
          <a:xfrm>
            <a:off x="6000750" y="3714750"/>
            <a:ext cx="2071688"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extLst>
      <p:ext uri="{BB962C8B-B14F-4D97-AF65-F5344CB8AC3E}">
        <p14:creationId xmlns:p14="http://schemas.microsoft.com/office/powerpoint/2010/main" val="9204097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18435" name="Rectangle 2"/>
          <p:cNvSpPr>
            <a:spLocks noGrp="1" noChangeArrowheads="1"/>
          </p:cNvSpPr>
          <p:nvPr>
            <p:ph type="title"/>
          </p:nvPr>
        </p:nvSpPr>
        <p:spPr/>
        <p:txBody>
          <a:bodyPr/>
          <a:lstStyle/>
          <a:p>
            <a:pPr eaLnBrk="1" hangingPunct="1"/>
            <a:r>
              <a:rPr lang="da-DK" dirty="0" smtClean="0"/>
              <a:t>IV. Tekstens funktion</a:t>
            </a:r>
          </a:p>
        </p:txBody>
      </p:sp>
      <p:sp>
        <p:nvSpPr>
          <p:cNvPr id="18436" name="Rectangle 3"/>
          <p:cNvSpPr>
            <a:spLocks noGrp="1" noChangeArrowheads="1"/>
          </p:cNvSpPr>
          <p:nvPr>
            <p:ph type="body" idx="1"/>
          </p:nvPr>
        </p:nvSpPr>
        <p:spPr>
          <a:xfrm>
            <a:off x="500063" y="1571625"/>
            <a:ext cx="4186237" cy="3671888"/>
          </a:xfrm>
        </p:spPr>
        <p:txBody>
          <a:bodyPr/>
          <a:lstStyle/>
          <a:p>
            <a:pPr eaLnBrk="1" hangingPunct="1">
              <a:lnSpc>
                <a:spcPct val="80000"/>
              </a:lnSpc>
            </a:pPr>
            <a:r>
              <a:rPr lang="da-DK" sz="1800" dirty="0"/>
              <a:t>1. Talepositioner, fx debattører, forhandlere, </a:t>
            </a:r>
            <a:r>
              <a:rPr lang="da-DK" sz="1800" dirty="0" err="1"/>
              <a:t>oplysere</a:t>
            </a:r>
            <a:r>
              <a:rPr lang="da-DK" sz="1800" dirty="0"/>
              <a:t> og oplyste, </a:t>
            </a:r>
            <a:r>
              <a:rPr lang="da-DK" sz="1800" dirty="0" err="1"/>
              <a:t>befalere</a:t>
            </a:r>
            <a:r>
              <a:rPr lang="da-DK" sz="1800" dirty="0"/>
              <a:t> og </a:t>
            </a:r>
            <a:r>
              <a:rPr lang="da-DK" sz="1800" dirty="0" err="1"/>
              <a:t>adlydere</a:t>
            </a:r>
            <a:endParaRPr lang="da-DK" sz="1800" dirty="0"/>
          </a:p>
          <a:p>
            <a:pPr eaLnBrk="1" hangingPunct="1">
              <a:lnSpc>
                <a:spcPct val="80000"/>
              </a:lnSpc>
            </a:pPr>
            <a:endParaRPr lang="da-DK" sz="1800" dirty="0" smtClean="0"/>
          </a:p>
          <a:p>
            <a:pPr eaLnBrk="1" hangingPunct="1">
              <a:lnSpc>
                <a:spcPct val="80000"/>
              </a:lnSpc>
            </a:pPr>
            <a:r>
              <a:rPr lang="da-DK" sz="1800" dirty="0"/>
              <a:t>2. Roller, fx lærer-elev,  køber-sælger, politiker-vælgere, dommere og dømte, forfatter-publikum</a:t>
            </a:r>
          </a:p>
          <a:p>
            <a:pPr eaLnBrk="1" hangingPunct="1">
              <a:lnSpc>
                <a:spcPct val="80000"/>
              </a:lnSpc>
            </a:pPr>
            <a:endParaRPr lang="da-DK" sz="1800" dirty="0" smtClean="0"/>
          </a:p>
          <a:p>
            <a:pPr eaLnBrk="1" hangingPunct="1">
              <a:lnSpc>
                <a:spcPct val="80000"/>
              </a:lnSpc>
            </a:pPr>
            <a:r>
              <a:rPr lang="da-DK" sz="1800" dirty="0" smtClean="0"/>
              <a:t>3.  En situation er forankret til en organisation, fx en skole, markedet, et parlament, et forlag</a:t>
            </a:r>
          </a:p>
          <a:p>
            <a:pPr eaLnBrk="1" hangingPunct="1">
              <a:lnSpc>
                <a:spcPct val="80000"/>
              </a:lnSpc>
            </a:pPr>
            <a:endParaRPr lang="da-DK" sz="1800" dirty="0" smtClean="0"/>
          </a:p>
        </p:txBody>
      </p:sp>
      <p:pic>
        <p:nvPicPr>
          <p:cNvPr id="184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01800"/>
            <a:ext cx="45720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4643438" y="1785938"/>
            <a:ext cx="4500562" cy="571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Rektangel 6"/>
          <p:cNvSpPr/>
          <p:nvPr/>
        </p:nvSpPr>
        <p:spPr>
          <a:xfrm>
            <a:off x="4643438" y="2214563"/>
            <a:ext cx="928687" cy="2428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8" name="Rektangel 7"/>
          <p:cNvSpPr/>
          <p:nvPr/>
        </p:nvSpPr>
        <p:spPr>
          <a:xfrm>
            <a:off x="8429625" y="2214563"/>
            <a:ext cx="714375" cy="2500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9" name="Rektangel 8"/>
          <p:cNvSpPr/>
          <p:nvPr/>
        </p:nvSpPr>
        <p:spPr>
          <a:xfrm>
            <a:off x="5429250" y="4071938"/>
            <a:ext cx="3071813" cy="642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extLst>
      <p:ext uri="{BB962C8B-B14F-4D97-AF65-F5344CB8AC3E}">
        <p14:creationId xmlns:p14="http://schemas.microsoft.com/office/powerpoint/2010/main" val="41037216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dsholder til sidefod 3"/>
          <p:cNvSpPr>
            <a:spLocks noGrp="1"/>
          </p:cNvSpPr>
          <p:nvPr>
            <p:ph type="ftr" sz="quarter" idx="10"/>
          </p:nvPr>
        </p:nvSpPr>
        <p:spPr>
          <a:xfrm>
            <a:off x="1547664" y="6165304"/>
            <a:ext cx="3133278" cy="628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19459" name="Rectangle 2"/>
          <p:cNvSpPr>
            <a:spLocks noGrp="1" noChangeArrowheads="1"/>
          </p:cNvSpPr>
          <p:nvPr>
            <p:ph type="title"/>
          </p:nvPr>
        </p:nvSpPr>
        <p:spPr/>
        <p:txBody>
          <a:bodyPr/>
          <a:lstStyle/>
          <a:p>
            <a:pPr eaLnBrk="1" hangingPunct="1"/>
            <a:r>
              <a:rPr lang="da-DK" dirty="0" smtClean="0"/>
              <a:t>IV. Organisationer og sfærer</a:t>
            </a:r>
          </a:p>
        </p:txBody>
      </p:sp>
      <p:sp>
        <p:nvSpPr>
          <p:cNvPr id="19460" name="Rectangle 3"/>
          <p:cNvSpPr>
            <a:spLocks noGrp="1" noChangeArrowheads="1"/>
          </p:cNvSpPr>
          <p:nvPr>
            <p:ph type="body" idx="1"/>
          </p:nvPr>
        </p:nvSpPr>
        <p:spPr/>
        <p:txBody>
          <a:bodyPr/>
          <a:lstStyle/>
          <a:p>
            <a:pPr eaLnBrk="1" hangingPunct="1"/>
            <a:r>
              <a:rPr lang="da-DK" smtClean="0"/>
              <a:t>	I den borgerlige offentlighed foregår kommunikationen forskelligt i samfundets forskellige </a:t>
            </a:r>
            <a:r>
              <a:rPr lang="da-DK" i="1" smtClean="0"/>
              <a:t>sfærer og organisationer</a:t>
            </a:r>
            <a:r>
              <a:rPr lang="da-DK" smtClean="0"/>
              <a:t>:</a:t>
            </a:r>
          </a:p>
          <a:p>
            <a:pPr lvl="1" eaLnBrk="1" hangingPunct="1"/>
            <a:r>
              <a:rPr lang="da-DK" smtClean="0"/>
              <a:t>offentlige  </a:t>
            </a:r>
          </a:p>
          <a:p>
            <a:pPr lvl="1" eaLnBrk="1" hangingPunct="1"/>
            <a:r>
              <a:rPr lang="da-DK" smtClean="0"/>
              <a:t>private, </a:t>
            </a:r>
          </a:p>
          <a:p>
            <a:pPr eaLnBrk="1" hangingPunct="1"/>
            <a:r>
              <a:rPr lang="da-DK" smtClean="0"/>
              <a:t>og handle om: </a:t>
            </a:r>
          </a:p>
          <a:p>
            <a:pPr lvl="1" eaLnBrk="1" hangingPunct="1"/>
            <a:r>
              <a:rPr lang="da-DK" smtClean="0"/>
              <a:t>mennesket  </a:t>
            </a:r>
          </a:p>
          <a:p>
            <a:pPr lvl="1" eaLnBrk="1" hangingPunct="1"/>
            <a:r>
              <a:rPr lang="da-DK" smtClean="0"/>
              <a:t>samfundet.</a:t>
            </a:r>
          </a:p>
          <a:p>
            <a:pPr eaLnBrk="1" hangingPunct="1"/>
            <a:endParaRPr lang="da-DK" smtClean="0"/>
          </a:p>
        </p:txBody>
      </p:sp>
      <p:pic>
        <p:nvPicPr>
          <p:cNvPr id="194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3214688"/>
            <a:ext cx="5483225"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4431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20483" name="Rectangle 2"/>
          <p:cNvSpPr>
            <a:spLocks noGrp="1" noChangeArrowheads="1"/>
          </p:cNvSpPr>
          <p:nvPr>
            <p:ph type="title"/>
          </p:nvPr>
        </p:nvSpPr>
        <p:spPr/>
        <p:txBody>
          <a:bodyPr/>
          <a:lstStyle/>
          <a:p>
            <a:pPr eaLnBrk="1" hangingPunct="1"/>
            <a:r>
              <a:rPr lang="da-DK" dirty="0" smtClean="0"/>
              <a:t>IV. Tekstens funktion</a:t>
            </a:r>
          </a:p>
        </p:txBody>
      </p:sp>
      <p:sp>
        <p:nvSpPr>
          <p:cNvPr id="20484" name="Rectangle 3"/>
          <p:cNvSpPr>
            <a:spLocks noGrp="1" noChangeArrowheads="1"/>
          </p:cNvSpPr>
          <p:nvPr>
            <p:ph type="body" idx="1"/>
          </p:nvPr>
        </p:nvSpPr>
        <p:spPr>
          <a:xfrm>
            <a:off x="500063" y="1571625"/>
            <a:ext cx="4186237" cy="3671888"/>
          </a:xfrm>
        </p:spPr>
        <p:txBody>
          <a:bodyPr/>
          <a:lstStyle/>
          <a:p>
            <a:pPr eaLnBrk="1" hangingPunct="1">
              <a:lnSpc>
                <a:spcPct val="80000"/>
              </a:lnSpc>
            </a:pPr>
            <a:r>
              <a:rPr lang="da-DK" sz="2000" dirty="0"/>
              <a:t>1. Talepositioner, fx debattører, forhandlere, </a:t>
            </a:r>
            <a:r>
              <a:rPr lang="da-DK" sz="2000" dirty="0" err="1"/>
              <a:t>oplysere</a:t>
            </a:r>
            <a:r>
              <a:rPr lang="da-DK" sz="2000" dirty="0"/>
              <a:t> og oplyste, </a:t>
            </a:r>
            <a:r>
              <a:rPr lang="da-DK" sz="2000" dirty="0" err="1"/>
              <a:t>befalere</a:t>
            </a:r>
            <a:r>
              <a:rPr lang="da-DK" sz="2000" dirty="0"/>
              <a:t> og </a:t>
            </a:r>
            <a:r>
              <a:rPr lang="da-DK" sz="2000" dirty="0" err="1"/>
              <a:t>adlydere</a:t>
            </a:r>
            <a:endParaRPr lang="da-DK" sz="2000" dirty="0"/>
          </a:p>
          <a:p>
            <a:pPr eaLnBrk="1" hangingPunct="1">
              <a:lnSpc>
                <a:spcPct val="80000"/>
              </a:lnSpc>
            </a:pPr>
            <a:r>
              <a:rPr lang="da-DK" sz="2000" dirty="0" smtClean="0"/>
              <a:t>2</a:t>
            </a:r>
            <a:r>
              <a:rPr lang="da-DK" sz="2000" dirty="0"/>
              <a:t>. Roller, fx lærer-elev,  køber-sælger, politiker-vælgere, dommere og dømte, forfatter-publikum</a:t>
            </a:r>
          </a:p>
          <a:p>
            <a:pPr eaLnBrk="1" hangingPunct="1">
              <a:lnSpc>
                <a:spcPct val="80000"/>
              </a:lnSpc>
            </a:pPr>
            <a:r>
              <a:rPr lang="da-DK" sz="2000" dirty="0" smtClean="0"/>
              <a:t>3</a:t>
            </a:r>
            <a:r>
              <a:rPr lang="da-DK" sz="2000" dirty="0"/>
              <a:t>.  En situation er forankret til en organisation, fx en skole, markedet, et parlament, et forlag</a:t>
            </a:r>
          </a:p>
          <a:p>
            <a:pPr eaLnBrk="1" hangingPunct="1">
              <a:lnSpc>
                <a:spcPct val="80000"/>
              </a:lnSpc>
            </a:pPr>
            <a:r>
              <a:rPr lang="da-DK" sz="2000" dirty="0"/>
              <a:t>4</a:t>
            </a:r>
            <a:r>
              <a:rPr lang="da-DK" sz="2000" dirty="0" smtClean="0"/>
              <a:t>. En organisation er en del af samfundet og udfylder sin plads i offentlighedens sfærer og epoken. </a:t>
            </a:r>
          </a:p>
          <a:p>
            <a:pPr eaLnBrk="1" hangingPunct="1">
              <a:lnSpc>
                <a:spcPct val="80000"/>
              </a:lnSpc>
            </a:pPr>
            <a:endParaRPr lang="da-DK" sz="2000" dirty="0" smtClean="0"/>
          </a:p>
          <a:p>
            <a:pPr eaLnBrk="1" hangingPunct="1">
              <a:lnSpc>
                <a:spcPct val="80000"/>
              </a:lnSpc>
            </a:pPr>
            <a:endParaRPr lang="da-DK" sz="1400" dirty="0" smtClean="0"/>
          </a:p>
          <a:p>
            <a:pPr eaLnBrk="1" hangingPunct="1">
              <a:lnSpc>
                <a:spcPct val="80000"/>
              </a:lnSpc>
            </a:pPr>
            <a:endParaRPr lang="da-DK" sz="1400" dirty="0" smtClean="0"/>
          </a:p>
        </p:txBody>
      </p:sp>
      <p:pic>
        <p:nvPicPr>
          <p:cNvPr id="2048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01800"/>
            <a:ext cx="45720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2084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dsholder til sidefod 1"/>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21507" name="Rectangle 37"/>
          <p:cNvSpPr>
            <a:spLocks noGrp="1" noChangeArrowheads="1"/>
          </p:cNvSpPr>
          <p:nvPr>
            <p:ph type="title" idx="4294967295"/>
          </p:nvPr>
        </p:nvSpPr>
        <p:spPr/>
        <p:txBody>
          <a:bodyPr lIns="90000" tIns="46800" rIns="90000" bIns="46800"/>
          <a:lstStyle/>
          <a:p>
            <a:pPr eaLnBrk="1" hangingPunct="1"/>
            <a:r>
              <a:rPr lang="da-DK" dirty="0" smtClean="0"/>
              <a:t>IV. Tekstens funktion</a:t>
            </a:r>
          </a:p>
        </p:txBody>
      </p:sp>
      <p:graphicFrame>
        <p:nvGraphicFramePr>
          <p:cNvPr id="783621" name="Group 261"/>
          <p:cNvGraphicFramePr>
            <a:graphicFrameLocks noGrp="1"/>
          </p:cNvGraphicFramePr>
          <p:nvPr>
            <p:ph idx="4294967295"/>
          </p:nvPr>
        </p:nvGraphicFramePr>
        <p:xfrm>
          <a:off x="457200" y="1628775"/>
          <a:ext cx="8226425" cy="3659188"/>
        </p:xfrm>
        <a:graphic>
          <a:graphicData uri="http://schemas.openxmlformats.org/drawingml/2006/table">
            <a:tbl>
              <a:tblPr/>
              <a:tblGrid>
                <a:gridCol w="1174750"/>
                <a:gridCol w="1176338"/>
                <a:gridCol w="901700"/>
                <a:gridCol w="3602037"/>
                <a:gridCol w="503238"/>
                <a:gridCol w="431800"/>
                <a:gridCol w="436562"/>
              </a:tblGrid>
              <a:tr h="571500">
                <a:tc gridSpan="7">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Samfundsmæssige sfære, </a:t>
                      </a:r>
                      <a:r>
                        <a:rPr kumimoji="0" lang="da-DK" sz="1600" b="0" i="0" u="none" strike="noStrike" cap="none" normalizeH="0" baseline="0" smtClean="0">
                          <a:ln>
                            <a:noFill/>
                          </a:ln>
                          <a:solidFill>
                            <a:schemeClr val="tx1"/>
                          </a:solidFill>
                          <a:effectLst/>
                          <a:latin typeface="Verdana" pitchFamily="34" charset="0"/>
                          <a:ea typeface="ＭＳ Ｐゴシック" charset="-128"/>
                        </a:rPr>
                        <a:t>fx skolesystemet</a:t>
                      </a: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r>
              <a:tr h="571500">
                <a:tc rowSpan="5">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5">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Institutionen </a:t>
                      </a:r>
                      <a:r>
                        <a:rPr kumimoji="0" lang="da-DK" sz="1800" b="0" i="0" u="none" strike="noStrike" cap="none" normalizeH="0" baseline="0" smtClean="0">
                          <a:ln>
                            <a:noFill/>
                          </a:ln>
                          <a:solidFill>
                            <a:schemeClr val="tx1"/>
                          </a:solidFill>
                          <a:effectLst/>
                          <a:latin typeface="Verdana" pitchFamily="34" charset="0"/>
                          <a:ea typeface="ＭＳ Ｐゴシック" charset="-128"/>
                        </a:rPr>
                        <a:t>fx et gymnasium</a:t>
                      </a: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rowSpan="6">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r h="571500">
                <a:tc vMerge="1">
                  <a:txBody>
                    <a:bodyPr/>
                    <a:lstStyle/>
                    <a:p>
                      <a:endParaRPr lang="da-DK"/>
                    </a:p>
                  </a:txBody>
                  <a:tcPr/>
                </a:tc>
                <a:tc rowSpan="3">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3">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Situationen </a:t>
                      </a:r>
                      <a:r>
                        <a:rPr kumimoji="0" lang="da-DK" sz="1800" b="0" i="0" u="none" strike="noStrike" cap="none" normalizeH="0" baseline="0" smtClean="0">
                          <a:ln>
                            <a:noFill/>
                          </a:ln>
                          <a:solidFill>
                            <a:schemeClr val="tx1"/>
                          </a:solidFill>
                          <a:effectLst/>
                          <a:latin typeface="Verdana" pitchFamily="34" charset="0"/>
                          <a:ea typeface="ＭＳ Ｐゴシック" charset="-128"/>
                        </a:rPr>
                        <a:t>fx en dansktime</a:t>
                      </a: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da-DK"/>
                    </a:p>
                  </a:txBody>
                  <a:tcPr/>
                </a:tc>
                <a:tc hMerge="1">
                  <a:txBody>
                    <a:bodyPr/>
                    <a:lstStyle/>
                    <a:p>
                      <a:endParaRPr lang="da-DK"/>
                    </a:p>
                  </a:txBody>
                  <a:tcPr/>
                </a:tc>
                <a:tc rowSpan="4">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a-DK"/>
                    </a:p>
                  </a:txBody>
                  <a:tcPr/>
                </a:tc>
              </a:tr>
              <a:tr h="573088">
                <a:tc vMerge="1">
                  <a:txBody>
                    <a:bodyPr/>
                    <a:lstStyle/>
                    <a:p>
                      <a:endParaRPr lang="da-DK"/>
                    </a:p>
                  </a:txBody>
                  <a:tcPr/>
                </a:tc>
                <a:tc vMerge="1">
                  <a:txBody>
                    <a:bodyPr/>
                    <a:lstStyle/>
                    <a:p>
                      <a:endParaRPr lang="da-DK"/>
                    </a:p>
                  </a:txBody>
                  <a:tcPr/>
                </a:tc>
                <a:tc rowSpan="2">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Teksten </a:t>
                      </a:r>
                      <a:r>
                        <a:rPr kumimoji="0" lang="da-DK" sz="1600" b="0" i="0" u="none" strike="noStrike" cap="none" normalizeH="0" baseline="0" smtClean="0">
                          <a:ln>
                            <a:noFill/>
                          </a:ln>
                          <a:solidFill>
                            <a:schemeClr val="tx1"/>
                          </a:solidFill>
                          <a:effectLst/>
                          <a:latin typeface="Verdana" pitchFamily="34" charset="0"/>
                          <a:ea typeface="ＭＳ Ｐゴシック" charset="-128"/>
                        </a:rPr>
                        <a:t>fx dansk stil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da-DK"/>
                    </a:p>
                  </a:txBody>
                  <a:tcPr/>
                </a:tc>
                <a:tc vMerge="1">
                  <a:txBody>
                    <a:bodyPr/>
                    <a:lstStyle/>
                    <a:p>
                      <a:endParaRPr lang="da-DK"/>
                    </a:p>
                  </a:txBody>
                  <a:tcPr/>
                </a:tc>
              </a:tr>
              <a:tr h="457200">
                <a:tc vMerge="1">
                  <a:txBody>
                    <a:bodyPr/>
                    <a:lstStyle/>
                    <a:p>
                      <a:endParaRPr lang="da-DK"/>
                    </a:p>
                  </a:txBody>
                  <a:tcPr/>
                </a:tc>
                <a:tc vMerge="1">
                  <a:txBody>
                    <a:bodyPr/>
                    <a:lstStyle/>
                    <a:p>
                      <a:endParaRPr lang="da-DK"/>
                    </a:p>
                  </a:txBody>
                  <a:tcPr/>
                </a:tc>
                <a:tc vMerge="1">
                  <a:txBody>
                    <a:bodyPr/>
                    <a:lstStyle/>
                    <a:p>
                      <a:endParaRPr lang="da-DK"/>
                    </a:p>
                  </a:txBody>
                  <a:tcPr/>
                </a:tc>
                <a:tc gridSpan="2">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a-DK"/>
                    </a:p>
                  </a:txBody>
                  <a:tcPr/>
                </a:tc>
                <a:tc vMerge="1">
                  <a:txBody>
                    <a:bodyPr/>
                    <a:lstStyle/>
                    <a:p>
                      <a:endParaRPr lang="da-DK"/>
                    </a:p>
                  </a:txBody>
                  <a:tcPr/>
                </a:tc>
                <a:tc vMerge="1">
                  <a:txBody>
                    <a:bodyPr/>
                    <a:lstStyle/>
                    <a:p>
                      <a:endParaRPr lang="da-DK"/>
                    </a:p>
                  </a:txBody>
                  <a:tcPr/>
                </a:tc>
              </a:tr>
              <a:tr h="457200">
                <a:tc vMerge="1">
                  <a:txBody>
                    <a:bodyPr/>
                    <a:lstStyle/>
                    <a:p>
                      <a:endParaRPr lang="da-DK"/>
                    </a:p>
                  </a:txBody>
                  <a:tcPr/>
                </a:tc>
                <a:tc gridSpan="4">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tc vMerge="1">
                  <a:txBody>
                    <a:bodyPr/>
                    <a:lstStyle/>
                    <a:p>
                      <a:endParaRPr lang="da-DK"/>
                    </a:p>
                  </a:txBody>
                  <a:tcPr/>
                </a:tc>
              </a:tr>
              <a:tr h="457200">
                <a:tc gridSpan="6">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tr>
            </a:tbl>
          </a:graphicData>
        </a:graphic>
      </p:graphicFrame>
    </p:spTree>
    <p:extLst>
      <p:ext uri="{BB962C8B-B14F-4D97-AF65-F5344CB8AC3E}">
        <p14:creationId xmlns:p14="http://schemas.microsoft.com/office/powerpoint/2010/main" val="13286289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dsholder til sidefod 1"/>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22531" name="Rectangle 37"/>
          <p:cNvSpPr>
            <a:spLocks noGrp="1" noChangeArrowheads="1"/>
          </p:cNvSpPr>
          <p:nvPr>
            <p:ph type="title" idx="4294967295"/>
          </p:nvPr>
        </p:nvSpPr>
        <p:spPr/>
        <p:txBody>
          <a:bodyPr lIns="90000" tIns="46800" rIns="90000" bIns="46800"/>
          <a:lstStyle/>
          <a:p>
            <a:pPr eaLnBrk="1" hangingPunct="1"/>
            <a:r>
              <a:rPr lang="da-DK" dirty="0" smtClean="0"/>
              <a:t>IV. Tekstens funktion</a:t>
            </a:r>
          </a:p>
        </p:txBody>
      </p:sp>
      <p:graphicFrame>
        <p:nvGraphicFramePr>
          <p:cNvPr id="233475" name="Group 3"/>
          <p:cNvGraphicFramePr>
            <a:graphicFrameLocks noGrp="1"/>
          </p:cNvGraphicFramePr>
          <p:nvPr>
            <p:ph idx="4294967295"/>
          </p:nvPr>
        </p:nvGraphicFramePr>
        <p:xfrm>
          <a:off x="457200" y="1628775"/>
          <a:ext cx="8226425" cy="3659188"/>
        </p:xfrm>
        <a:graphic>
          <a:graphicData uri="http://schemas.openxmlformats.org/drawingml/2006/table">
            <a:tbl>
              <a:tblPr/>
              <a:tblGrid>
                <a:gridCol w="1174750"/>
                <a:gridCol w="1176338"/>
                <a:gridCol w="901700"/>
                <a:gridCol w="3602037"/>
                <a:gridCol w="503238"/>
                <a:gridCol w="431800"/>
                <a:gridCol w="436562"/>
              </a:tblGrid>
              <a:tr h="571500">
                <a:tc gridSpan="7">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Samfundsmæssige sfære, </a:t>
                      </a:r>
                      <a:r>
                        <a:rPr kumimoji="0" lang="da-DK" sz="1600" b="0" i="0" u="none" strike="noStrike" cap="none" normalizeH="0" baseline="0" smtClean="0">
                          <a:ln>
                            <a:noFill/>
                          </a:ln>
                          <a:solidFill>
                            <a:schemeClr val="tx1"/>
                          </a:solidFill>
                          <a:effectLst/>
                          <a:latin typeface="Verdana" pitchFamily="34" charset="0"/>
                          <a:ea typeface="ＭＳ Ｐゴシック" charset="-128"/>
                        </a:rPr>
                        <a:t>fx den politiske offentlighed</a:t>
                      </a: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r>
              <a:tr h="571500">
                <a:tc rowSpan="5">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5">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Institutionen </a:t>
                      </a:r>
                      <a:r>
                        <a:rPr kumimoji="0" lang="da-DK" sz="1800" b="0" i="0" u="none" strike="noStrike" cap="none" normalizeH="0" baseline="0" smtClean="0">
                          <a:ln>
                            <a:noFill/>
                          </a:ln>
                          <a:solidFill>
                            <a:schemeClr val="tx1"/>
                          </a:solidFill>
                          <a:effectLst/>
                          <a:latin typeface="Verdana" pitchFamily="34" charset="0"/>
                          <a:ea typeface="ＭＳ Ｐゴシック" charset="-128"/>
                        </a:rPr>
                        <a:t>fx et dagblad, fx Politiken</a:t>
                      </a: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rowSpan="6">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r h="571500">
                <a:tc vMerge="1">
                  <a:txBody>
                    <a:bodyPr/>
                    <a:lstStyle/>
                    <a:p>
                      <a:endParaRPr lang="da-DK"/>
                    </a:p>
                  </a:txBody>
                  <a:tcPr/>
                </a:tc>
                <a:tc rowSpan="3">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3">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Situationen </a:t>
                      </a:r>
                      <a:r>
                        <a:rPr kumimoji="0" lang="da-DK" sz="1800" b="0" i="0" u="none" strike="noStrike" cap="none" normalizeH="0" baseline="0" smtClean="0">
                          <a:ln>
                            <a:noFill/>
                          </a:ln>
                          <a:solidFill>
                            <a:schemeClr val="tx1"/>
                          </a:solidFill>
                          <a:effectLst/>
                          <a:latin typeface="Verdana" pitchFamily="34" charset="0"/>
                          <a:ea typeface="ＭＳ Ｐゴシック" charset="-128"/>
                        </a:rPr>
                        <a:t>fx dagens avis</a:t>
                      </a: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da-DK"/>
                    </a:p>
                  </a:txBody>
                  <a:tcPr/>
                </a:tc>
                <a:tc hMerge="1">
                  <a:txBody>
                    <a:bodyPr/>
                    <a:lstStyle/>
                    <a:p>
                      <a:endParaRPr lang="da-DK"/>
                    </a:p>
                  </a:txBody>
                  <a:tcPr/>
                </a:tc>
                <a:tc rowSpan="4">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a-DK"/>
                    </a:p>
                  </a:txBody>
                  <a:tcPr/>
                </a:tc>
              </a:tr>
              <a:tr h="573088">
                <a:tc vMerge="1">
                  <a:txBody>
                    <a:bodyPr/>
                    <a:lstStyle/>
                    <a:p>
                      <a:endParaRPr lang="da-DK"/>
                    </a:p>
                  </a:txBody>
                  <a:tcPr/>
                </a:tc>
                <a:tc vMerge="1">
                  <a:txBody>
                    <a:bodyPr/>
                    <a:lstStyle/>
                    <a:p>
                      <a:endParaRPr lang="da-DK"/>
                    </a:p>
                  </a:txBody>
                  <a:tcPr/>
                </a:tc>
                <a:tc rowSpan="2">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a-DK" sz="2400" b="0" i="0" u="none" strike="noStrike" cap="none" normalizeH="0" baseline="0" smtClean="0">
                          <a:ln>
                            <a:noFill/>
                          </a:ln>
                          <a:solidFill>
                            <a:schemeClr val="tx1"/>
                          </a:solidFill>
                          <a:effectLst/>
                          <a:latin typeface="Verdana" pitchFamily="34" charset="0"/>
                          <a:ea typeface="ＭＳ Ｐゴシック" charset="-128"/>
                        </a:rPr>
                        <a:t>Teksten </a:t>
                      </a:r>
                      <a:r>
                        <a:rPr kumimoji="0" lang="da-DK" sz="1600" b="0" i="0" u="none" strike="noStrike" cap="none" normalizeH="0" baseline="0" smtClean="0">
                          <a:ln>
                            <a:noFill/>
                          </a:ln>
                          <a:solidFill>
                            <a:schemeClr val="tx1"/>
                          </a:solidFill>
                          <a:effectLst/>
                          <a:latin typeface="Verdana" pitchFamily="34" charset="0"/>
                          <a:ea typeface="ＭＳ Ｐゴシック" charset="-128"/>
                        </a:rPr>
                        <a:t>fx kronik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da-DK"/>
                    </a:p>
                  </a:txBody>
                  <a:tcPr/>
                </a:tc>
                <a:tc vMerge="1">
                  <a:txBody>
                    <a:bodyPr/>
                    <a:lstStyle/>
                    <a:p>
                      <a:endParaRPr lang="da-DK"/>
                    </a:p>
                  </a:txBody>
                  <a:tcPr/>
                </a:tc>
              </a:tr>
              <a:tr h="234950">
                <a:tc vMerge="1">
                  <a:txBody>
                    <a:bodyPr/>
                    <a:lstStyle/>
                    <a:p>
                      <a:endParaRPr lang="da-DK"/>
                    </a:p>
                  </a:txBody>
                  <a:tcPr/>
                </a:tc>
                <a:tc vMerge="1">
                  <a:txBody>
                    <a:bodyPr/>
                    <a:lstStyle/>
                    <a:p>
                      <a:endParaRPr lang="da-DK"/>
                    </a:p>
                  </a:txBody>
                  <a:tcPr/>
                </a:tc>
                <a:tc vMerge="1">
                  <a:txBody>
                    <a:bodyPr/>
                    <a:lstStyle/>
                    <a:p>
                      <a:endParaRPr lang="da-DK"/>
                    </a:p>
                  </a:txBody>
                  <a:tcPr/>
                </a:tc>
                <a:tc gridSpan="2">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a-DK"/>
                    </a:p>
                  </a:txBody>
                  <a:tcPr/>
                </a:tc>
                <a:tc vMerge="1">
                  <a:txBody>
                    <a:bodyPr/>
                    <a:lstStyle/>
                    <a:p>
                      <a:endParaRPr lang="da-DK"/>
                    </a:p>
                  </a:txBody>
                  <a:tcPr/>
                </a:tc>
                <a:tc vMerge="1">
                  <a:txBody>
                    <a:bodyPr/>
                    <a:lstStyle/>
                    <a:p>
                      <a:endParaRPr lang="da-DK"/>
                    </a:p>
                  </a:txBody>
                  <a:tcPr/>
                </a:tc>
              </a:tr>
              <a:tr h="211138">
                <a:tc vMerge="1">
                  <a:txBody>
                    <a:bodyPr/>
                    <a:lstStyle/>
                    <a:p>
                      <a:endParaRPr lang="da-DK"/>
                    </a:p>
                  </a:txBody>
                  <a:tcPr/>
                </a:tc>
                <a:tc gridSpan="4">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tc vMerge="1">
                  <a:txBody>
                    <a:bodyPr/>
                    <a:lstStyle/>
                    <a:p>
                      <a:endParaRPr lang="da-DK"/>
                    </a:p>
                  </a:txBody>
                  <a:tcPr/>
                </a:tc>
              </a:tr>
              <a:tr h="180975">
                <a:tc gridSpan="6">
                  <a:txBody>
                    <a:bodyPr/>
                    <a:lstStyle/>
                    <a:p>
                      <a:pPr marL="0" marR="0" lvl="0" indent="0" algn="l" defTabSz="449263"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da-DK" sz="2400" b="0" i="0" u="none" strike="noStrike" cap="none" normalizeH="0" baseline="0" smtClean="0">
                        <a:ln>
                          <a:noFill/>
                        </a:ln>
                        <a:solidFill>
                          <a:schemeClr val="tx1"/>
                        </a:solidFill>
                        <a:effectLst/>
                        <a:latin typeface="Verdana" pitchFamily="34" charset="0"/>
                        <a:ea typeface="ＭＳ Ｐゴシック" charset="-128"/>
                      </a:endParaRP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vMerge="1">
                  <a:txBody>
                    <a:bodyPr/>
                    <a:lstStyle/>
                    <a:p>
                      <a:endParaRPr lang="da-DK"/>
                    </a:p>
                  </a:txBody>
                  <a:tcPr/>
                </a:tc>
              </a:tr>
            </a:tbl>
          </a:graphicData>
        </a:graphic>
      </p:graphicFrame>
    </p:spTree>
    <p:extLst>
      <p:ext uri="{BB962C8B-B14F-4D97-AF65-F5344CB8AC3E}">
        <p14:creationId xmlns:p14="http://schemas.microsoft.com/office/powerpoint/2010/main" val="42320695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IV. Syrer i vores hverdag</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1763" y="2893189"/>
            <a:ext cx="6280473" cy="114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9777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IV. Syrer i vores hverdag</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5439" y="1628775"/>
            <a:ext cx="6813122" cy="367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3277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da-DK" altLang="da-DK" dirty="0" smtClean="0"/>
              <a:t>IV. Rigtighed	</a:t>
            </a:r>
          </a:p>
        </p:txBody>
      </p:sp>
      <p:sp>
        <p:nvSpPr>
          <p:cNvPr id="38915" name="Rectangle 3"/>
          <p:cNvSpPr>
            <a:spLocks noGrp="1" noChangeArrowheads="1"/>
          </p:cNvSpPr>
          <p:nvPr>
            <p:ph type="body" idx="1"/>
          </p:nvPr>
        </p:nvSpPr>
        <p:spPr/>
        <p:txBody>
          <a:bodyPr/>
          <a:lstStyle/>
          <a:p>
            <a:pPr eaLnBrk="1" hangingPunct="1">
              <a:lnSpc>
                <a:spcPct val="80000"/>
              </a:lnSpc>
            </a:pPr>
            <a:r>
              <a:rPr lang="da-DK" altLang="da-DK" sz="2400" smtClean="0"/>
              <a:t>E. Rigtighed i  kontakten gennem kanalen (det tekniske og sociale arrangement til kontakt):</a:t>
            </a:r>
          </a:p>
          <a:p>
            <a:pPr lvl="1" eaLnBrk="1" hangingPunct="1">
              <a:lnSpc>
                <a:spcPct val="80000"/>
              </a:lnSpc>
            </a:pPr>
            <a:r>
              <a:rPr lang="da-DK" altLang="da-DK" sz="2000" smtClean="0"/>
              <a:t>a. Sproghandlingen: </a:t>
            </a:r>
          </a:p>
          <a:p>
            <a:pPr lvl="2" eaLnBrk="1" hangingPunct="1">
              <a:lnSpc>
                <a:spcPct val="80000"/>
              </a:lnSpc>
            </a:pPr>
            <a:r>
              <a:rPr lang="da-DK" altLang="da-DK" sz="1800" smtClean="0"/>
              <a:t>dækket direkte tale (DT), </a:t>
            </a:r>
          </a:p>
          <a:p>
            <a:pPr lvl="2" eaLnBrk="1" hangingPunct="1">
              <a:lnSpc>
                <a:spcPct val="80000"/>
              </a:lnSpc>
            </a:pPr>
            <a:r>
              <a:rPr lang="da-DK" altLang="da-DK" sz="1800" smtClean="0"/>
              <a:t>metasprogsglidning (MG)</a:t>
            </a:r>
          </a:p>
          <a:p>
            <a:pPr lvl="1" eaLnBrk="1" hangingPunct="1">
              <a:lnSpc>
                <a:spcPct val="80000"/>
              </a:lnSpc>
            </a:pPr>
            <a:r>
              <a:rPr lang="da-DK" altLang="da-DK" sz="2000" smtClean="0"/>
              <a:t>b. Genren:</a:t>
            </a:r>
          </a:p>
          <a:p>
            <a:pPr lvl="2" eaLnBrk="1" hangingPunct="1">
              <a:lnSpc>
                <a:spcPct val="80000"/>
              </a:lnSpc>
            </a:pPr>
            <a:r>
              <a:rPr lang="da-DK" altLang="da-DK" sz="1800" smtClean="0"/>
              <a:t>kliché (KL), </a:t>
            </a:r>
          </a:p>
          <a:p>
            <a:pPr lvl="2" eaLnBrk="1" hangingPunct="1">
              <a:lnSpc>
                <a:spcPct val="80000"/>
              </a:lnSpc>
            </a:pPr>
            <a:r>
              <a:rPr lang="da-DK" altLang="da-DK" sz="1800" smtClean="0"/>
              <a:t>floskel (FL), </a:t>
            </a:r>
          </a:p>
          <a:p>
            <a:pPr lvl="2" eaLnBrk="1" hangingPunct="1">
              <a:lnSpc>
                <a:spcPct val="80000"/>
              </a:lnSpc>
            </a:pPr>
            <a:r>
              <a:rPr lang="da-DK" altLang="da-DK" sz="1800" smtClean="0"/>
              <a:t>stilbrud (SB)</a:t>
            </a:r>
          </a:p>
          <a:p>
            <a:pPr lvl="1" eaLnBrk="1" hangingPunct="1">
              <a:lnSpc>
                <a:spcPct val="80000"/>
              </a:lnSpc>
            </a:pPr>
            <a:r>
              <a:rPr lang="da-DK" altLang="da-DK" sz="2000" smtClean="0"/>
              <a:t>c. Relationen til modtagerne:</a:t>
            </a:r>
          </a:p>
          <a:p>
            <a:pPr lvl="2" eaLnBrk="1" hangingPunct="1">
              <a:lnSpc>
                <a:spcPct val="80000"/>
              </a:lnSpc>
            </a:pPr>
            <a:r>
              <a:rPr lang="da-DK" altLang="da-DK" sz="1800" smtClean="0"/>
              <a:t>møveri (MV), </a:t>
            </a:r>
          </a:p>
          <a:p>
            <a:pPr lvl="2" eaLnBrk="1" hangingPunct="1">
              <a:lnSpc>
                <a:spcPct val="80000"/>
              </a:lnSpc>
            </a:pPr>
            <a:r>
              <a:rPr lang="da-DK" altLang="da-DK" sz="1800" smtClean="0"/>
              <a:t>attitude (AT)</a:t>
            </a:r>
          </a:p>
          <a:p>
            <a:pPr eaLnBrk="1" hangingPunct="1">
              <a:lnSpc>
                <a:spcPct val="80000"/>
              </a:lnSpc>
            </a:pPr>
            <a:endParaRPr lang="da-DK" altLang="da-DK" sz="2400" smtClean="0"/>
          </a:p>
        </p:txBody>
      </p:sp>
    </p:spTree>
    <p:extLst>
      <p:ext uri="{BB962C8B-B14F-4D97-AF65-F5344CB8AC3E}">
        <p14:creationId xmlns:p14="http://schemas.microsoft.com/office/powerpoint/2010/main" val="28023861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da-DK" altLang="da-DK" dirty="0" smtClean="0"/>
              <a:t>IV. Rigtighed i social kontakt</a:t>
            </a:r>
          </a:p>
        </p:txBody>
      </p:sp>
      <p:sp>
        <p:nvSpPr>
          <p:cNvPr id="39939" name="Rectangle 3"/>
          <p:cNvSpPr>
            <a:spLocks noGrp="1" noChangeArrowheads="1"/>
          </p:cNvSpPr>
          <p:nvPr>
            <p:ph type="body" idx="1"/>
          </p:nvPr>
        </p:nvSpPr>
        <p:spPr/>
        <p:txBody>
          <a:bodyPr/>
          <a:lstStyle/>
          <a:p>
            <a:pPr eaLnBrk="1" hangingPunct="1">
              <a:lnSpc>
                <a:spcPct val="80000"/>
              </a:lnSpc>
            </a:pPr>
            <a:r>
              <a:rPr lang="da-DK" altLang="da-DK" sz="1600" smtClean="0"/>
              <a:t>G. Rigtighed i kontakten gennem kanalen (det tekniske og sociale arrangement til kontakt):</a:t>
            </a:r>
          </a:p>
          <a:p>
            <a:pPr eaLnBrk="1" hangingPunct="1">
              <a:lnSpc>
                <a:spcPct val="80000"/>
              </a:lnSpc>
            </a:pPr>
            <a:r>
              <a:rPr lang="da-DK" altLang="da-DK" sz="1600" b="1" smtClean="0"/>
              <a:t>DT</a:t>
            </a:r>
            <a:r>
              <a:rPr lang="da-DK" altLang="da-DK" sz="1600" smtClean="0"/>
              <a:t>	</a:t>
            </a:r>
            <a:r>
              <a:rPr lang="da-DK" altLang="da-DK" sz="1600" b="1" smtClean="0"/>
              <a:t>dækket direkte tale</a:t>
            </a:r>
            <a:r>
              <a:rPr lang="da-DK" altLang="da-DK" sz="1600" smtClean="0"/>
              <a:t>, sammenblanding af referenten og den refererede,  fx </a:t>
            </a:r>
            <a:r>
              <a:rPr lang="da-DK" altLang="da-DK" sz="1600" i="1" smtClean="0"/>
              <a:t>Hun mener at lidenskaben har vi jo fuldstændig glemt</a:t>
            </a:r>
            <a:r>
              <a:rPr lang="da-DK" altLang="da-DK" sz="1600" smtClean="0"/>
              <a:t>.</a:t>
            </a:r>
          </a:p>
          <a:p>
            <a:pPr eaLnBrk="1" hangingPunct="1">
              <a:lnSpc>
                <a:spcPct val="80000"/>
              </a:lnSpc>
            </a:pPr>
            <a:r>
              <a:rPr lang="da-DK" altLang="da-DK" sz="1600" b="1" u="sng" smtClean="0"/>
              <a:t>MG</a:t>
            </a:r>
            <a:r>
              <a:rPr lang="da-DK" altLang="da-DK" sz="1600" u="sng" smtClean="0"/>
              <a:t>	</a:t>
            </a:r>
            <a:r>
              <a:rPr lang="da-DK" altLang="da-DK" sz="1600" b="1" smtClean="0"/>
              <a:t>metaglidning</a:t>
            </a:r>
            <a:r>
              <a:rPr lang="da-DK" altLang="da-DK" sz="1600" smtClean="0"/>
              <a:t>, et led er gledet fra metaniveau til objektniveau , eller omvendt, fx  </a:t>
            </a:r>
            <a:r>
              <a:rPr lang="da-DK" altLang="da-DK" sz="1600" i="1" smtClean="0"/>
              <a:t>Hvis du er tørstig, er der øl i køleskabet.</a:t>
            </a:r>
            <a:endParaRPr lang="da-DK" altLang="da-DK" sz="1600" smtClean="0"/>
          </a:p>
          <a:p>
            <a:pPr eaLnBrk="1" hangingPunct="1">
              <a:lnSpc>
                <a:spcPct val="80000"/>
              </a:lnSpc>
            </a:pPr>
            <a:r>
              <a:rPr lang="da-DK" altLang="da-DK" sz="1600" b="1" smtClean="0"/>
              <a:t>KL</a:t>
            </a:r>
            <a:r>
              <a:rPr lang="da-DK" altLang="da-DK" sz="1600" smtClean="0"/>
              <a:t>	</a:t>
            </a:r>
            <a:r>
              <a:rPr lang="da-DK" altLang="da-DK" sz="1600" b="1" smtClean="0"/>
              <a:t>kliché</a:t>
            </a:r>
            <a:r>
              <a:rPr lang="da-DK" altLang="da-DK" sz="1600" smtClean="0"/>
              <a:t>, overforbrug af faste udtryk som ikke passer til situationen, fx </a:t>
            </a:r>
            <a:r>
              <a:rPr lang="da-DK" altLang="da-DK" sz="1600" i="1" smtClean="0"/>
              <a:t>Det er dog min opfattelse at ...</a:t>
            </a:r>
            <a:endParaRPr lang="da-DK" altLang="da-DK" sz="1600" smtClean="0"/>
          </a:p>
          <a:p>
            <a:pPr eaLnBrk="1" hangingPunct="1">
              <a:lnSpc>
                <a:spcPct val="80000"/>
              </a:lnSpc>
            </a:pPr>
            <a:r>
              <a:rPr lang="da-DK" altLang="da-DK" sz="1600" b="1" smtClean="0"/>
              <a:t>FL</a:t>
            </a:r>
            <a:r>
              <a:rPr lang="da-DK" altLang="da-DK" sz="1600" smtClean="0"/>
              <a:t>	</a:t>
            </a:r>
            <a:r>
              <a:rPr lang="da-DK" altLang="da-DK" sz="1600" b="1" smtClean="0"/>
              <a:t>floskel</a:t>
            </a:r>
            <a:r>
              <a:rPr lang="da-DK" altLang="da-DK" sz="1600" smtClean="0"/>
              <a:t>, misbrug af kliche, ved forvanskning, brug i en gal sammenhæng eller katakrese: </a:t>
            </a:r>
            <a:r>
              <a:rPr lang="da-DK" altLang="da-DK" sz="1600" i="1" smtClean="0"/>
              <a:t>Som man kan se tidens tand i spejlet...</a:t>
            </a:r>
            <a:endParaRPr lang="da-DK" altLang="da-DK" sz="1600" smtClean="0"/>
          </a:p>
          <a:p>
            <a:pPr eaLnBrk="1" hangingPunct="1">
              <a:lnSpc>
                <a:spcPct val="80000"/>
              </a:lnSpc>
            </a:pPr>
            <a:r>
              <a:rPr lang="da-DK" altLang="da-DK" sz="1600" b="1" u="sng" smtClean="0"/>
              <a:t>SB</a:t>
            </a:r>
            <a:r>
              <a:rPr lang="da-DK" altLang="da-DK" sz="1600" u="sng" smtClean="0"/>
              <a:t>	</a:t>
            </a:r>
            <a:r>
              <a:rPr lang="da-DK" altLang="da-DK" sz="1600" b="1" smtClean="0"/>
              <a:t>stilbrud</a:t>
            </a:r>
            <a:r>
              <a:rPr lang="da-DK" altLang="da-DK" sz="1600" smtClean="0"/>
              <a:t>, ord der stilistisk afviger fra den øvrige tekst, fx </a:t>
            </a:r>
            <a:r>
              <a:rPr lang="da-DK" altLang="da-DK" sz="1600" i="1" smtClean="0"/>
              <a:t>Må jeg bedeDem være så venlig at skride ad helvede til.</a:t>
            </a:r>
            <a:endParaRPr lang="da-DK" altLang="da-DK" sz="1600" smtClean="0"/>
          </a:p>
          <a:p>
            <a:pPr eaLnBrk="1" hangingPunct="1">
              <a:lnSpc>
                <a:spcPct val="80000"/>
              </a:lnSpc>
            </a:pPr>
            <a:r>
              <a:rPr lang="da-DK" altLang="da-DK" sz="1600" b="1" smtClean="0"/>
              <a:t>AT</a:t>
            </a:r>
            <a:r>
              <a:rPr lang="da-DK" altLang="da-DK" sz="1600" smtClean="0"/>
              <a:t>	</a:t>
            </a:r>
            <a:r>
              <a:rPr lang="da-DK" altLang="da-DK" sz="1600" b="1" smtClean="0"/>
              <a:t>attitude</a:t>
            </a:r>
            <a:r>
              <a:rPr lang="da-DK" altLang="da-DK" sz="1600" smtClean="0"/>
              <a:t>, skribenten vælger en forkert attitude  i forhold til kommunikationssituationen, fx </a:t>
            </a:r>
            <a:r>
              <a:rPr lang="da-DK" altLang="da-DK" sz="1600" i="1" smtClean="0"/>
              <a:t>Virkeligheden eksisterer heldigvis.</a:t>
            </a:r>
            <a:endParaRPr lang="da-DK" altLang="da-DK" sz="1600" smtClean="0"/>
          </a:p>
          <a:p>
            <a:pPr eaLnBrk="1" hangingPunct="1">
              <a:lnSpc>
                <a:spcPct val="80000"/>
              </a:lnSpc>
            </a:pPr>
            <a:r>
              <a:rPr lang="da-DK" altLang="da-DK" sz="1600" b="1" smtClean="0"/>
              <a:t>MV</a:t>
            </a:r>
            <a:r>
              <a:rPr lang="da-DK" altLang="da-DK" sz="1600" smtClean="0"/>
              <a:t>	</a:t>
            </a:r>
            <a:r>
              <a:rPr lang="da-DK" altLang="da-DK" sz="1600" b="1" smtClean="0"/>
              <a:t>møveri</a:t>
            </a:r>
            <a:r>
              <a:rPr lang="da-DK" altLang="da-DK" sz="1600" smtClean="0"/>
              <a:t>, bevidst præsupposition af noget som modtagerne ikke accepterer, namedropping, fx </a:t>
            </a:r>
            <a:r>
              <a:rPr lang="da-DK" altLang="da-DK" sz="1600" i="1" smtClean="0"/>
              <a:t>Jeg vil give Isabella ret.</a:t>
            </a:r>
          </a:p>
        </p:txBody>
      </p:sp>
    </p:spTree>
    <p:extLst>
      <p:ext uri="{BB962C8B-B14F-4D97-AF65-F5344CB8AC3E}">
        <p14:creationId xmlns:p14="http://schemas.microsoft.com/office/powerpoint/2010/main" val="2569026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Plan</a:t>
            </a:r>
            <a:endParaRPr lang="da-DK" dirty="0"/>
          </a:p>
        </p:txBody>
      </p:sp>
      <p:sp>
        <p:nvSpPr>
          <p:cNvPr id="3" name="Pladsholder til indhold 2"/>
          <p:cNvSpPr>
            <a:spLocks noGrp="1"/>
          </p:cNvSpPr>
          <p:nvPr>
            <p:ph idx="1"/>
          </p:nvPr>
        </p:nvSpPr>
        <p:spPr/>
        <p:txBody>
          <a:bodyPr/>
          <a:lstStyle/>
          <a:p>
            <a:r>
              <a:rPr lang="da-DK" dirty="0" smtClean="0"/>
              <a:t>I. Skriver- og forfatterfærdigheder </a:t>
            </a:r>
          </a:p>
          <a:p>
            <a:pPr lvl="1"/>
            <a:r>
              <a:rPr lang="da-DK" dirty="0" smtClean="0"/>
              <a:t>Korrekthed, syntaks, tegnsætning, sammenhæng</a:t>
            </a:r>
          </a:p>
          <a:p>
            <a:r>
              <a:rPr lang="da-DK" dirty="0" smtClean="0"/>
              <a:t>II. Sandhed</a:t>
            </a:r>
          </a:p>
          <a:p>
            <a:r>
              <a:rPr lang="da-DK" dirty="0" smtClean="0"/>
              <a:t>III. Relevans</a:t>
            </a:r>
          </a:p>
          <a:p>
            <a:r>
              <a:rPr lang="da-DK" dirty="0" smtClean="0"/>
              <a:t>IV. Rigtighed</a:t>
            </a:r>
          </a:p>
          <a:p>
            <a:r>
              <a:rPr lang="da-DK" dirty="0" smtClean="0"/>
              <a:t>V. Skriveundervisning og </a:t>
            </a:r>
            <a:r>
              <a:rPr lang="da-DK" dirty="0" err="1" smtClean="0"/>
              <a:t>rettepraksis</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2925316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da-DK" altLang="da-DK" b="1" dirty="0" smtClean="0"/>
              <a:t>V. Alternativer til den danske stil</a:t>
            </a:r>
          </a:p>
        </p:txBody>
      </p:sp>
      <p:sp>
        <p:nvSpPr>
          <p:cNvPr id="43011" name="Rectangle 3"/>
          <p:cNvSpPr>
            <a:spLocks noGrp="1" noChangeArrowheads="1"/>
          </p:cNvSpPr>
          <p:nvPr>
            <p:ph type="body" idx="1"/>
          </p:nvPr>
        </p:nvSpPr>
        <p:spPr/>
        <p:txBody>
          <a:bodyPr/>
          <a:lstStyle/>
          <a:p>
            <a:pPr eaLnBrk="1" hangingPunct="1">
              <a:lnSpc>
                <a:spcPct val="80000"/>
              </a:lnSpc>
            </a:pPr>
            <a:r>
              <a:rPr lang="da-DK" altLang="da-DK" dirty="0" smtClean="0"/>
              <a:t>I. Autentiske skrivesituationer </a:t>
            </a:r>
          </a:p>
          <a:p>
            <a:pPr lvl="1" eaLnBrk="1" hangingPunct="1">
              <a:lnSpc>
                <a:spcPct val="80000"/>
              </a:lnSpc>
            </a:pPr>
            <a:r>
              <a:rPr lang="da-DK" altLang="da-DK" dirty="0" smtClean="0"/>
              <a:t>A. Timereferat</a:t>
            </a:r>
          </a:p>
          <a:p>
            <a:pPr lvl="1" eaLnBrk="1" hangingPunct="1">
              <a:lnSpc>
                <a:spcPct val="80000"/>
              </a:lnSpc>
            </a:pPr>
            <a:r>
              <a:rPr lang="da-DK" altLang="da-DK" dirty="0" smtClean="0"/>
              <a:t>B. Bogreferater ved arbejdsdeling</a:t>
            </a:r>
          </a:p>
          <a:p>
            <a:pPr lvl="1" eaLnBrk="1" hangingPunct="1">
              <a:lnSpc>
                <a:spcPct val="80000"/>
              </a:lnSpc>
            </a:pPr>
            <a:r>
              <a:rPr lang="da-DK" altLang="da-DK" dirty="0" smtClean="0"/>
              <a:t>C. Dansklæreren underviser i fysikrapporter, og historieopgaver</a:t>
            </a:r>
          </a:p>
          <a:p>
            <a:pPr lvl="1" eaLnBrk="1" hangingPunct="1">
              <a:lnSpc>
                <a:spcPct val="80000"/>
              </a:lnSpc>
            </a:pPr>
            <a:r>
              <a:rPr lang="da-DK" altLang="da-DK" dirty="0" smtClean="0"/>
              <a:t>D. Fiktionsskrivning</a:t>
            </a:r>
          </a:p>
        </p:txBody>
      </p:sp>
    </p:spTree>
    <p:extLst>
      <p:ext uri="{BB962C8B-B14F-4D97-AF65-F5344CB8AC3E}">
        <p14:creationId xmlns:p14="http://schemas.microsoft.com/office/powerpoint/2010/main" val="35535095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Alternativer til dansk stil</a:t>
            </a:r>
            <a:endParaRPr lang="da-DK" dirty="0"/>
          </a:p>
        </p:txBody>
      </p:sp>
      <p:sp>
        <p:nvSpPr>
          <p:cNvPr id="3" name="Pladsholder til indhold 2"/>
          <p:cNvSpPr>
            <a:spLocks noGrp="1"/>
          </p:cNvSpPr>
          <p:nvPr>
            <p:ph idx="1"/>
          </p:nvPr>
        </p:nvSpPr>
        <p:spPr/>
        <p:txBody>
          <a:bodyPr/>
          <a:lstStyle/>
          <a:p>
            <a:pPr eaLnBrk="1" hangingPunct="1">
              <a:lnSpc>
                <a:spcPct val="80000"/>
              </a:lnSpc>
            </a:pPr>
            <a:r>
              <a:rPr lang="da-DK" altLang="da-DK" sz="2400" dirty="0"/>
              <a:t>II. Tekster på de elektroniske medier</a:t>
            </a:r>
          </a:p>
          <a:p>
            <a:pPr lvl="1" eaLnBrk="1" hangingPunct="1">
              <a:lnSpc>
                <a:spcPct val="80000"/>
              </a:lnSpc>
            </a:pPr>
            <a:r>
              <a:rPr lang="da-DK" altLang="da-DK" sz="2000" dirty="0"/>
              <a:t>Del holdet op i grupper på fem</a:t>
            </a:r>
          </a:p>
          <a:p>
            <a:pPr lvl="1" eaLnBrk="1" hangingPunct="1">
              <a:lnSpc>
                <a:spcPct val="80000"/>
              </a:lnSpc>
            </a:pPr>
            <a:r>
              <a:rPr lang="da-DK" altLang="da-DK" sz="2000" dirty="0"/>
              <a:t>Hver gruppe skal linke til fem </a:t>
            </a:r>
            <a:r>
              <a:rPr lang="da-DK" altLang="da-DK" sz="2000" dirty="0" smtClean="0"/>
              <a:t>relevante </a:t>
            </a:r>
            <a:r>
              <a:rPr lang="da-DK" altLang="da-DK" sz="2000" dirty="0" err="1" smtClean="0"/>
              <a:t>nettekster</a:t>
            </a:r>
            <a:r>
              <a:rPr lang="da-DK" altLang="da-DK" sz="2000" dirty="0" smtClean="0"/>
              <a:t> </a:t>
            </a:r>
            <a:r>
              <a:rPr lang="da-DK" altLang="da-DK" sz="2000" dirty="0"/>
              <a:t>og give dem overskrifter. </a:t>
            </a:r>
          </a:p>
          <a:p>
            <a:pPr lvl="1" eaLnBrk="1" hangingPunct="1">
              <a:lnSpc>
                <a:spcPct val="80000"/>
              </a:lnSpc>
            </a:pPr>
            <a:r>
              <a:rPr lang="da-DK" altLang="da-DK" sz="2000" dirty="0"/>
              <a:t>En af disse skal være en hjemmefabrikeret </a:t>
            </a:r>
            <a:r>
              <a:rPr lang="da-DK" altLang="da-DK" sz="2000" dirty="0" err="1"/>
              <a:t>fake</a:t>
            </a:r>
            <a:r>
              <a:rPr lang="da-DK" altLang="da-DK" sz="2000" dirty="0"/>
              <a:t> </a:t>
            </a:r>
            <a:r>
              <a:rPr lang="da-DK" altLang="da-DK" sz="2000" dirty="0" err="1"/>
              <a:t>news</a:t>
            </a:r>
            <a:endParaRPr lang="da-DK" altLang="da-DK" sz="2000" dirty="0"/>
          </a:p>
          <a:p>
            <a:pPr lvl="1" eaLnBrk="1" hangingPunct="1">
              <a:lnSpc>
                <a:spcPct val="80000"/>
              </a:lnSpc>
            </a:pPr>
            <a:r>
              <a:rPr lang="da-DK" altLang="da-DK" sz="2000" dirty="0"/>
              <a:t>Lad derefter de andre grupper lave </a:t>
            </a:r>
            <a:r>
              <a:rPr lang="da-DK" altLang="da-DK" sz="2000" dirty="0" err="1"/>
              <a:t>faktatjek</a:t>
            </a:r>
            <a:r>
              <a:rPr lang="da-DK" altLang="da-DK" sz="2000" dirty="0"/>
              <a:t> på gruppens fem </a:t>
            </a:r>
            <a:r>
              <a:rPr lang="da-DK" altLang="da-DK" sz="2000" dirty="0" err="1"/>
              <a:t>videresendelser</a:t>
            </a:r>
            <a:r>
              <a:rPr lang="da-DK" altLang="da-DK" sz="2000" dirty="0"/>
              <a:t>. </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10872112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a:t>
            </a:r>
            <a:r>
              <a:rPr lang="da-DK" dirty="0" err="1" smtClean="0"/>
              <a:t>Summative</a:t>
            </a:r>
            <a:r>
              <a:rPr lang="da-DK" dirty="0" smtClean="0"/>
              <a:t> rettelser</a:t>
            </a:r>
            <a:endParaRPr lang="da-DK" dirty="0"/>
          </a:p>
        </p:txBody>
      </p:sp>
      <p:sp>
        <p:nvSpPr>
          <p:cNvPr id="3" name="Pladsholder til indhold 2"/>
          <p:cNvSpPr>
            <a:spLocks noGrp="1"/>
          </p:cNvSpPr>
          <p:nvPr>
            <p:ph idx="1"/>
          </p:nvPr>
        </p:nvSpPr>
        <p:spPr/>
        <p:txBody>
          <a:bodyPr/>
          <a:lstStyle/>
          <a:p>
            <a:r>
              <a:rPr lang="da-DK" kern="1200" dirty="0" err="1" smtClean="0">
                <a:latin typeface="Arial" charset="0"/>
              </a:rPr>
              <a:t>Summative</a:t>
            </a:r>
            <a:r>
              <a:rPr lang="da-DK" kern="1200" dirty="0" smtClean="0">
                <a:latin typeface="Arial" charset="0"/>
              </a:rPr>
              <a:t> </a:t>
            </a:r>
            <a:r>
              <a:rPr lang="da-DK" kern="1200" dirty="0">
                <a:latin typeface="Arial" charset="0"/>
              </a:rPr>
              <a:t>rettelser skal opfattes som notater til en selv. Her skal alt bemærkelsesværdigt registreres, som ved eksamen. Disse registreringer danner grundlaget for karakteren. De skal også sammenfattes til en diagnose af eleven og overvejelser over de vigtigste årsager til de fejl og mangler der forekommer i elevens tekst.</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901261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a:t>
            </a:r>
            <a:r>
              <a:rPr lang="da-DK" dirty="0" err="1" smtClean="0"/>
              <a:t>Summative</a:t>
            </a:r>
            <a:r>
              <a:rPr lang="da-DK" dirty="0" smtClean="0"/>
              <a:t> rettelser</a:t>
            </a:r>
            <a:endParaRPr lang="da-DK" dirty="0"/>
          </a:p>
        </p:txBody>
      </p:sp>
      <p:sp>
        <p:nvSpPr>
          <p:cNvPr id="3" name="Pladsholder til indhold 2"/>
          <p:cNvSpPr>
            <a:spLocks noGrp="1"/>
          </p:cNvSpPr>
          <p:nvPr>
            <p:ph idx="1"/>
          </p:nvPr>
        </p:nvSpPr>
        <p:spPr/>
        <p:txBody>
          <a:bodyPr/>
          <a:lstStyle/>
          <a:p>
            <a:r>
              <a:rPr lang="da-DK" kern="1200" dirty="0">
                <a:latin typeface="Arial" charset="0"/>
              </a:rPr>
              <a:t>De formative rettelser er rettet til elevskriveren og bør også kommentere hvad der er godt. Af fejl  skal kun de stiletræk kommenteres som eleven skal instrueres i at forbedre, fx ved senere omskrivning i undervisningsforløbet. Men de formative rettelser skal også retfærdiggøre karakteren. </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19446441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a:t>
            </a:r>
            <a:r>
              <a:rPr lang="da-DK" dirty="0" err="1" smtClean="0"/>
              <a:t>Summative</a:t>
            </a:r>
            <a:r>
              <a:rPr lang="da-DK" dirty="0" smtClean="0"/>
              <a:t> rettelser</a:t>
            </a:r>
            <a:endParaRPr lang="da-DK" dirty="0"/>
          </a:p>
        </p:txBody>
      </p:sp>
      <p:sp>
        <p:nvSpPr>
          <p:cNvPr id="3" name="Pladsholder til indhold 2"/>
          <p:cNvSpPr>
            <a:spLocks noGrp="1"/>
          </p:cNvSpPr>
          <p:nvPr>
            <p:ph idx="1"/>
          </p:nvPr>
        </p:nvSpPr>
        <p:spPr/>
        <p:txBody>
          <a:bodyPr/>
          <a:lstStyle/>
          <a:p>
            <a:r>
              <a:rPr lang="da-DK" kern="1200" dirty="0">
                <a:latin typeface="Arial" charset="0"/>
              </a:rPr>
              <a:t>	Der kan på alle andre områder end retstavning være alternative normer, fx om hvordan det markeres at der er tale om titlen på en tekst: med kursiv, med enkelt anførselstegn eller med dobbelt anførselstegn.  Hvis eleven har valgt en konsekvent metode, bør man i det </a:t>
            </a:r>
            <a:r>
              <a:rPr lang="da-DK" kern="1200" dirty="0" err="1">
                <a:latin typeface="Arial" charset="0"/>
              </a:rPr>
              <a:t>summative</a:t>
            </a:r>
            <a:r>
              <a:rPr lang="da-DK" kern="1200" dirty="0">
                <a:latin typeface="Arial" charset="0"/>
              </a:rPr>
              <a:t> ikke rette selv om det er en anden metode end den man selv kender. Man bør altså acceptere at elever fra forskellige skoler kan følge forskellige normer. Et andet eksempel er om man må bruge ordet </a:t>
            </a:r>
            <a:r>
              <a:rPr lang="da-DK" i="1" kern="1200" dirty="0">
                <a:latin typeface="Arial" charset="0"/>
              </a:rPr>
              <a:t>jeg</a:t>
            </a:r>
            <a:r>
              <a:rPr lang="da-DK" kern="1200" dirty="0">
                <a:latin typeface="Arial" charset="0"/>
              </a:rPr>
              <a:t> i en opgavebesvarelse. Det er ikke sikkert at alle har den samme norm for det.</a:t>
            </a:r>
          </a:p>
          <a:p>
            <a:endParaRPr lang="da-DK" kern="1200" dirty="0">
              <a:latin typeface="Arial" charset="0"/>
            </a:endParaRP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933695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Formative rettelser</a:t>
            </a:r>
            <a:endParaRPr lang="da-DK" dirty="0"/>
          </a:p>
        </p:txBody>
      </p:sp>
      <p:sp>
        <p:nvSpPr>
          <p:cNvPr id="3" name="Pladsholder til indhold 2"/>
          <p:cNvSpPr>
            <a:spLocks noGrp="1"/>
          </p:cNvSpPr>
          <p:nvPr>
            <p:ph idx="1"/>
          </p:nvPr>
        </p:nvSpPr>
        <p:spPr/>
        <p:txBody>
          <a:bodyPr/>
          <a:lstStyle/>
          <a:p>
            <a:r>
              <a:rPr lang="da-DK" kern="1200" dirty="0">
                <a:latin typeface="Arial" charset="0"/>
              </a:rPr>
              <a:t>De formative rettelser er rettet til elevskriveren og bør også kommentere hvad der er godt. Af fejl  skal kun de stiletræk kommenteres som eleven skal instrueres i at forbedre, fx ved senere omskrivning i undervisningsforløbet. Men de formative rettelser skal også retfærdiggøre karakteren. </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38190940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Formative rettelser</a:t>
            </a:r>
            <a:endParaRPr lang="da-DK" dirty="0"/>
          </a:p>
        </p:txBody>
      </p:sp>
      <p:sp>
        <p:nvSpPr>
          <p:cNvPr id="3" name="Pladsholder til indhold 2"/>
          <p:cNvSpPr>
            <a:spLocks noGrp="1"/>
          </p:cNvSpPr>
          <p:nvPr>
            <p:ph idx="1"/>
          </p:nvPr>
        </p:nvSpPr>
        <p:spPr/>
        <p:txBody>
          <a:bodyPr/>
          <a:lstStyle/>
          <a:p>
            <a:r>
              <a:rPr lang="da-DK" kern="1200" dirty="0">
                <a:latin typeface="Arial" charset="0"/>
              </a:rPr>
              <a:t>De formative rettelser bør ikke være lakoniske, som fx </a:t>
            </a:r>
            <a:r>
              <a:rPr lang="da-DK" i="1" kern="1200" dirty="0">
                <a:latin typeface="Arial" charset="0"/>
              </a:rPr>
              <a:t>Slet!</a:t>
            </a:r>
            <a:r>
              <a:rPr lang="da-DK" kern="1200" dirty="0">
                <a:latin typeface="Arial" charset="0"/>
              </a:rPr>
              <a:t> eller </a:t>
            </a:r>
            <a:r>
              <a:rPr lang="da-DK" i="1" kern="1200" dirty="0">
                <a:latin typeface="Arial" charset="0"/>
              </a:rPr>
              <a:t>Omformulér</a:t>
            </a:r>
            <a:r>
              <a:rPr lang="da-DK" kern="1200" dirty="0">
                <a:latin typeface="Arial" charset="0"/>
              </a:rPr>
              <a:t>. Hvis grunden til fejlen er sjusk, kan man blot registrere dem, hvis fejlen skyldes manglende kendskab, bør det oplyses hvad normen er, og hvis fejlen skyldes  manglende evne, bør det forklares og trænes, fx ekstra kommaer.</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4240981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Formative rettelser</a:t>
            </a:r>
            <a:endParaRPr lang="da-DK" dirty="0"/>
          </a:p>
        </p:txBody>
      </p:sp>
      <p:sp>
        <p:nvSpPr>
          <p:cNvPr id="3" name="Pladsholder til indhold 2"/>
          <p:cNvSpPr>
            <a:spLocks noGrp="1"/>
          </p:cNvSpPr>
          <p:nvPr>
            <p:ph idx="1"/>
          </p:nvPr>
        </p:nvSpPr>
        <p:spPr/>
        <p:txBody>
          <a:bodyPr/>
          <a:lstStyle/>
          <a:p>
            <a:r>
              <a:rPr lang="da-DK" kern="1200" dirty="0">
                <a:latin typeface="Arial" charset="0"/>
              </a:rPr>
              <a:t>Man bør i det formative rettelser ikke blot stille spørgsmål om hvad eleven mener, eller diskutere substans med eleven; rettelsen skal altid være konstruktiv og normativ. </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6057523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Tekstpyramiden </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5441019" cy="4538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467544" y="1687756"/>
            <a:ext cx="18002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boks 6"/>
          <p:cNvSpPr txBox="1"/>
          <p:nvPr/>
        </p:nvSpPr>
        <p:spPr>
          <a:xfrm>
            <a:off x="6084168" y="1412776"/>
            <a:ext cx="2880320" cy="4247317"/>
          </a:xfrm>
          <a:prstGeom prst="rect">
            <a:avLst/>
          </a:prstGeom>
          <a:noFill/>
        </p:spPr>
        <p:txBody>
          <a:bodyPr wrap="square" rtlCol="0">
            <a:spAutoFit/>
          </a:bodyPr>
          <a:lstStyle/>
          <a:p>
            <a:r>
              <a:rPr lang="da-DK" dirty="0" smtClean="0"/>
              <a:t>Skribenten tre roller:</a:t>
            </a:r>
          </a:p>
          <a:p>
            <a:endParaRPr lang="da-DK" dirty="0" smtClean="0"/>
          </a:p>
          <a:p>
            <a:endParaRPr lang="da-DK" dirty="0"/>
          </a:p>
          <a:p>
            <a:r>
              <a:rPr lang="da-DK" dirty="0" smtClean="0"/>
              <a:t>ansvarshavende redaktør</a:t>
            </a:r>
          </a:p>
          <a:p>
            <a:endParaRPr lang="da-DK" dirty="0"/>
          </a:p>
          <a:p>
            <a:endParaRPr lang="da-DK" dirty="0" smtClean="0"/>
          </a:p>
          <a:p>
            <a:endParaRPr lang="da-DK" dirty="0" smtClean="0"/>
          </a:p>
          <a:p>
            <a:endParaRPr lang="da-DK" dirty="0"/>
          </a:p>
          <a:p>
            <a:r>
              <a:rPr lang="da-DK" dirty="0" smtClean="0"/>
              <a:t>forfatter</a:t>
            </a:r>
          </a:p>
          <a:p>
            <a:endParaRPr lang="da-DK" dirty="0"/>
          </a:p>
          <a:p>
            <a:endParaRPr lang="da-DK" dirty="0" smtClean="0"/>
          </a:p>
          <a:p>
            <a:endParaRPr lang="da-DK" dirty="0"/>
          </a:p>
          <a:p>
            <a:endParaRPr lang="da-DK" dirty="0" smtClean="0"/>
          </a:p>
          <a:p>
            <a:r>
              <a:rPr lang="da-DK" dirty="0" smtClean="0"/>
              <a:t>skriver</a:t>
            </a:r>
          </a:p>
          <a:p>
            <a:endParaRPr lang="da-DK" dirty="0"/>
          </a:p>
        </p:txBody>
      </p:sp>
    </p:spTree>
    <p:extLst>
      <p:ext uri="{BB962C8B-B14F-4D97-AF65-F5344CB8AC3E}">
        <p14:creationId xmlns:p14="http://schemas.microsoft.com/office/powerpoint/2010/main" val="848226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 Typer af normbrud</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340768"/>
            <a:ext cx="6310750" cy="4645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05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da-DK" altLang="da-DK" dirty="0" smtClean="0"/>
              <a:t>I. Korrekthed</a:t>
            </a:r>
          </a:p>
        </p:txBody>
      </p:sp>
      <p:sp>
        <p:nvSpPr>
          <p:cNvPr id="29699" name="Rectangle 3"/>
          <p:cNvSpPr>
            <a:spLocks noGrp="1" noChangeArrowheads="1"/>
          </p:cNvSpPr>
          <p:nvPr>
            <p:ph type="body" idx="1"/>
          </p:nvPr>
        </p:nvSpPr>
        <p:spPr/>
        <p:txBody>
          <a:bodyPr/>
          <a:lstStyle/>
          <a:p>
            <a:pPr eaLnBrk="1" hangingPunct="1">
              <a:lnSpc>
                <a:spcPct val="80000"/>
              </a:lnSpc>
            </a:pPr>
            <a:r>
              <a:rPr lang="da-DK" altLang="da-DK" sz="1800" smtClean="0"/>
              <a:t>A. Korrekthed i stavningen:</a:t>
            </a:r>
          </a:p>
          <a:p>
            <a:pPr eaLnBrk="1" hangingPunct="1">
              <a:lnSpc>
                <a:spcPct val="80000"/>
              </a:lnSpc>
            </a:pPr>
            <a:r>
              <a:rPr lang="da-DK" altLang="da-DK" sz="1800" b="1" smtClean="0"/>
              <a:t>RD</a:t>
            </a:r>
            <a:r>
              <a:rPr lang="da-DK" altLang="da-DK" sz="1800" smtClean="0"/>
              <a:t>	</a:t>
            </a:r>
            <a:r>
              <a:rPr lang="da-DK" altLang="da-DK" sz="1800" b="1" i="1" smtClean="0"/>
              <a:t>r</a:t>
            </a:r>
            <a:r>
              <a:rPr lang="da-DK" altLang="da-DK" sz="1800" b="1" smtClean="0"/>
              <a:t>-drop</a:t>
            </a:r>
            <a:r>
              <a:rPr lang="da-DK" altLang="da-DK" sz="1800" smtClean="0"/>
              <a:t> i stavelser med  </a:t>
            </a:r>
            <a:r>
              <a:rPr lang="da-DK" altLang="da-DK" sz="1800" i="1" smtClean="0"/>
              <a:t>r</a:t>
            </a:r>
            <a:r>
              <a:rPr lang="da-DK" altLang="da-DK" sz="1800" smtClean="0"/>
              <a:t>, fx  </a:t>
            </a:r>
            <a:r>
              <a:rPr lang="da-DK" altLang="da-DK" sz="1800" i="1" smtClean="0"/>
              <a:t>invandrene, jeg bære med smil min byrde</a:t>
            </a:r>
            <a:r>
              <a:rPr lang="da-DK" altLang="da-DK" sz="1800" smtClean="0"/>
              <a:t>.</a:t>
            </a:r>
          </a:p>
          <a:p>
            <a:pPr eaLnBrk="1" hangingPunct="1">
              <a:lnSpc>
                <a:spcPct val="80000"/>
              </a:lnSpc>
            </a:pPr>
            <a:r>
              <a:rPr lang="da-DK" altLang="da-DK" sz="1800" b="1" smtClean="0"/>
              <a:t>HR</a:t>
            </a:r>
            <a:r>
              <a:rPr lang="da-DK" altLang="da-DK" sz="1800" smtClean="0"/>
              <a:t>	</a:t>
            </a:r>
            <a:r>
              <a:rPr lang="da-DK" altLang="da-DK" sz="1800" b="1" smtClean="0"/>
              <a:t>hyperkorrektions-</a:t>
            </a:r>
            <a:r>
              <a:rPr lang="da-DK" altLang="da-DK" sz="1800" b="1" i="1" smtClean="0"/>
              <a:t>r</a:t>
            </a:r>
            <a:r>
              <a:rPr lang="da-DK" altLang="da-DK" sz="1800" smtClean="0"/>
              <a:t>, et </a:t>
            </a:r>
            <a:r>
              <a:rPr lang="da-DK" altLang="da-DK" sz="1800" i="1" smtClean="0"/>
              <a:t>r</a:t>
            </a:r>
            <a:r>
              <a:rPr lang="da-DK" altLang="da-DK" sz="1800" smtClean="0"/>
              <a:t> for meget, oftest i stavelser med  </a:t>
            </a:r>
            <a:r>
              <a:rPr lang="da-DK" altLang="da-DK" sz="1800" i="1" smtClean="0"/>
              <a:t>r</a:t>
            </a:r>
            <a:r>
              <a:rPr lang="da-DK" altLang="da-DK" sz="1800" smtClean="0"/>
              <a:t>, fx </a:t>
            </a:r>
            <a:r>
              <a:rPr lang="da-DK" altLang="da-DK" sz="1800" i="1" smtClean="0"/>
              <a:t>den kan endnu bærer</a:t>
            </a:r>
            <a:r>
              <a:rPr lang="da-DK" altLang="da-DK" sz="1800" smtClean="0"/>
              <a:t>.</a:t>
            </a:r>
          </a:p>
          <a:p>
            <a:pPr eaLnBrk="1" hangingPunct="1">
              <a:lnSpc>
                <a:spcPct val="80000"/>
              </a:lnSpc>
            </a:pPr>
            <a:r>
              <a:rPr lang="da-DK" altLang="da-DK" sz="1800" b="1" u="sng" smtClean="0"/>
              <a:t>SF</a:t>
            </a:r>
            <a:r>
              <a:rPr lang="da-DK" altLang="da-DK" sz="1800" u="sng" smtClean="0"/>
              <a:t>	</a:t>
            </a:r>
            <a:r>
              <a:rPr lang="da-DK" altLang="da-DK" sz="1800" b="1" smtClean="0"/>
              <a:t>stavning</a:t>
            </a:r>
            <a:r>
              <a:rPr lang="da-DK" altLang="da-DK" sz="1800" smtClean="0"/>
              <a:t>, stumme bogstaver, dobbeltkonsonant, forveksling af </a:t>
            </a:r>
            <a:r>
              <a:rPr lang="da-DK" altLang="da-DK" sz="1800" i="1" smtClean="0"/>
              <a:t>e</a:t>
            </a:r>
            <a:r>
              <a:rPr lang="da-DK" altLang="da-DK" sz="1800" smtClean="0"/>
              <a:t> og </a:t>
            </a:r>
            <a:r>
              <a:rPr lang="da-DK" altLang="da-DK" sz="1800" i="1" smtClean="0"/>
              <a:t>æ</a:t>
            </a:r>
            <a:r>
              <a:rPr lang="da-DK" altLang="da-DK" sz="1800" smtClean="0"/>
              <a:t>, </a:t>
            </a:r>
            <a:r>
              <a:rPr lang="da-DK" altLang="da-DK" sz="1800" i="1" smtClean="0"/>
              <a:t>g</a:t>
            </a:r>
            <a:r>
              <a:rPr lang="da-DK" altLang="da-DK" sz="1800" smtClean="0"/>
              <a:t> og </a:t>
            </a:r>
            <a:r>
              <a:rPr lang="da-DK" altLang="da-DK" sz="1800" i="1" smtClean="0"/>
              <a:t>k</a:t>
            </a:r>
            <a:r>
              <a:rPr lang="da-DK" altLang="da-DK" sz="1800" smtClean="0"/>
              <a:t>, </a:t>
            </a:r>
            <a:r>
              <a:rPr lang="da-DK" altLang="da-DK" sz="1800" i="1" smtClean="0"/>
              <a:t>b</a:t>
            </a:r>
            <a:r>
              <a:rPr lang="da-DK" altLang="da-DK" sz="1800" smtClean="0"/>
              <a:t> og </a:t>
            </a:r>
            <a:r>
              <a:rPr lang="da-DK" altLang="da-DK" sz="1800" i="1" smtClean="0"/>
              <a:t>p</a:t>
            </a:r>
            <a:r>
              <a:rPr lang="da-DK" altLang="da-DK" sz="1800" smtClean="0"/>
              <a:t>  (ikke </a:t>
            </a:r>
            <a:r>
              <a:rPr lang="da-DK" altLang="da-DK" sz="1800" i="1" smtClean="0"/>
              <a:t>r</a:t>
            </a:r>
            <a:r>
              <a:rPr lang="da-DK" altLang="da-DK" sz="1800" smtClean="0"/>
              <a:t>-fejl), fx </a:t>
            </a:r>
            <a:r>
              <a:rPr lang="da-DK" altLang="da-DK" sz="1800" i="1" smtClean="0"/>
              <a:t>diskution, fornæmmelse</a:t>
            </a:r>
            <a:r>
              <a:rPr lang="da-DK" altLang="da-DK" sz="1800" smtClean="0"/>
              <a:t>.</a:t>
            </a:r>
          </a:p>
          <a:p>
            <a:pPr eaLnBrk="1" hangingPunct="1">
              <a:lnSpc>
                <a:spcPct val="80000"/>
              </a:lnSpc>
            </a:pPr>
            <a:r>
              <a:rPr lang="da-DK" altLang="da-DK" sz="1800" b="1" smtClean="0"/>
              <a:t>BF</a:t>
            </a:r>
            <a:r>
              <a:rPr lang="da-DK" altLang="da-DK" sz="1800" smtClean="0"/>
              <a:t>	</a:t>
            </a:r>
            <a:r>
              <a:rPr lang="da-DK" altLang="da-DK" sz="1800" b="1" smtClean="0"/>
              <a:t>bøjning</a:t>
            </a:r>
            <a:r>
              <a:rPr lang="da-DK" altLang="da-DK" sz="1800" smtClean="0"/>
              <a:t> (dog ikke </a:t>
            </a:r>
            <a:r>
              <a:rPr lang="da-DK" altLang="da-DK" sz="1800" i="1" smtClean="0"/>
              <a:t>r</a:t>
            </a:r>
            <a:r>
              <a:rPr lang="da-DK" altLang="da-DK" sz="1800" smtClean="0"/>
              <a:t>-fejl), gale bøjningsformer, fx </a:t>
            </a:r>
            <a:r>
              <a:rPr lang="da-DK" altLang="da-DK" sz="1800" i="1" smtClean="0"/>
              <a:t>Jørgen's.</a:t>
            </a:r>
            <a:endParaRPr lang="da-DK" altLang="da-DK" sz="1800" smtClean="0"/>
          </a:p>
          <a:p>
            <a:pPr eaLnBrk="1" hangingPunct="1">
              <a:lnSpc>
                <a:spcPct val="80000"/>
              </a:lnSpc>
            </a:pPr>
            <a:r>
              <a:rPr lang="da-DK" altLang="da-DK" sz="1800" b="1" smtClean="0"/>
              <a:t>ST</a:t>
            </a:r>
            <a:r>
              <a:rPr lang="da-DK" altLang="da-DK" sz="1800" smtClean="0"/>
              <a:t>	</a:t>
            </a:r>
            <a:r>
              <a:rPr lang="da-DK" altLang="da-DK" sz="1800" b="1" smtClean="0"/>
              <a:t>stort begyndelsesbogstav</a:t>
            </a:r>
            <a:r>
              <a:rPr lang="da-DK" altLang="da-DK" sz="1800" smtClean="0"/>
              <a:t> i stedet for lille, eller omvendt, fx </a:t>
            </a:r>
            <a:r>
              <a:rPr lang="da-DK" altLang="da-DK" sz="1800" i="1" smtClean="0"/>
              <a:t>danmark</a:t>
            </a:r>
            <a:endParaRPr lang="da-DK" altLang="da-DK" sz="1800" smtClean="0"/>
          </a:p>
          <a:p>
            <a:pPr eaLnBrk="1" hangingPunct="1">
              <a:lnSpc>
                <a:spcPct val="80000"/>
              </a:lnSpc>
            </a:pPr>
            <a:r>
              <a:rPr lang="da-DK" altLang="da-DK" sz="1800" b="1" u="sng" smtClean="0"/>
              <a:t>FK</a:t>
            </a:r>
            <a:r>
              <a:rPr lang="da-DK" altLang="da-DK" sz="1800" u="sng" smtClean="0"/>
              <a:t>	</a:t>
            </a:r>
            <a:r>
              <a:rPr lang="da-DK" altLang="da-DK" sz="1800" b="1" smtClean="0"/>
              <a:t>forkortelse</a:t>
            </a:r>
            <a:r>
              <a:rPr lang="da-DK" altLang="da-DK" sz="1800" smtClean="0"/>
              <a:t>, fx </a:t>
            </a:r>
            <a:r>
              <a:rPr lang="da-DK" altLang="da-DK" sz="1800" i="1" smtClean="0"/>
              <a:t>jvf, o.s.v.</a:t>
            </a:r>
            <a:endParaRPr lang="da-DK" altLang="da-DK" sz="1800" smtClean="0"/>
          </a:p>
          <a:p>
            <a:pPr eaLnBrk="1" hangingPunct="1">
              <a:lnSpc>
                <a:spcPct val="80000"/>
              </a:lnSpc>
            </a:pPr>
            <a:r>
              <a:rPr lang="da-DK" altLang="da-DK" sz="1800" b="1" smtClean="0"/>
              <a:t>OD</a:t>
            </a:r>
            <a:r>
              <a:rPr lang="da-DK" altLang="da-DK" sz="1800" smtClean="0"/>
              <a:t>	</a:t>
            </a:r>
            <a:r>
              <a:rPr lang="da-DK" altLang="da-DK" sz="1800" b="1" smtClean="0"/>
              <a:t>orddeling</a:t>
            </a:r>
            <a:r>
              <a:rPr lang="da-DK" altLang="da-DK" sz="1800" smtClean="0"/>
              <a:t>, et ord skrevet i to ord med blanktegn, eller to ord skrevet sammen til ét uden blanktegn, fx </a:t>
            </a:r>
            <a:r>
              <a:rPr lang="da-DK" altLang="da-DK" sz="1800" i="1" smtClean="0"/>
              <a:t> i sin højrehånd; ret troende</a:t>
            </a:r>
            <a:r>
              <a:rPr lang="da-DK" altLang="da-DK" sz="1800" smtClean="0"/>
              <a:t>.</a:t>
            </a:r>
          </a:p>
          <a:p>
            <a:pPr eaLnBrk="1" hangingPunct="1">
              <a:lnSpc>
                <a:spcPct val="80000"/>
              </a:lnSpc>
            </a:pPr>
            <a:r>
              <a:rPr lang="da-DK" altLang="da-DK" sz="1800" b="1" smtClean="0"/>
              <a:t>MB</a:t>
            </a:r>
            <a:r>
              <a:rPr lang="da-DK" altLang="da-DK" sz="1800" smtClean="0"/>
              <a:t>	</a:t>
            </a:r>
            <a:r>
              <a:rPr lang="da-DK" altLang="da-DK" sz="1800" b="1" smtClean="0"/>
              <a:t>misbrug</a:t>
            </a:r>
            <a:r>
              <a:rPr lang="da-DK" altLang="da-DK" sz="1800" smtClean="0"/>
              <a:t>, fx af </a:t>
            </a:r>
            <a:r>
              <a:rPr lang="da-DK" altLang="da-DK" sz="1800" i="1" smtClean="0"/>
              <a:t>/</a:t>
            </a:r>
            <a:r>
              <a:rPr lang="da-DK" altLang="da-DK" sz="1800" smtClean="0"/>
              <a:t>, af </a:t>
            </a:r>
            <a:r>
              <a:rPr lang="da-DK" altLang="da-DK" sz="1800" i="1" smtClean="0"/>
              <a:t>".."</a:t>
            </a:r>
            <a:r>
              <a:rPr lang="da-DK" altLang="da-DK" sz="1800" smtClean="0"/>
              <a:t> eller andre tegn, fx </a:t>
            </a:r>
            <a:r>
              <a:rPr lang="da-DK" altLang="da-DK" sz="1800" i="1" smtClean="0"/>
              <a:t>flygtninge/indvandrere</a:t>
            </a:r>
            <a:r>
              <a:rPr lang="da-DK" altLang="da-DK" sz="1800" smtClean="0"/>
              <a:t>.</a:t>
            </a:r>
          </a:p>
        </p:txBody>
      </p:sp>
    </p:spTree>
    <p:extLst>
      <p:ext uri="{BB962C8B-B14F-4D97-AF65-F5344CB8AC3E}">
        <p14:creationId xmlns:p14="http://schemas.microsoft.com/office/powerpoint/2010/main" val="34079975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da-DK" altLang="da-DK" dirty="0" smtClean="0"/>
              <a:t>V. Eksempel 1</a:t>
            </a:r>
          </a:p>
        </p:txBody>
      </p:sp>
      <p:sp>
        <p:nvSpPr>
          <p:cNvPr id="3075" name="Rectangle 3"/>
          <p:cNvSpPr>
            <a:spLocks noGrp="1" noChangeArrowheads="1"/>
          </p:cNvSpPr>
          <p:nvPr>
            <p:ph type="body" idx="1"/>
          </p:nvPr>
        </p:nvSpPr>
        <p:spPr/>
        <p:txBody>
          <a:bodyPr/>
          <a:lstStyle/>
          <a:p>
            <a:pPr eaLnBrk="1" hangingPunct="1"/>
            <a:r>
              <a:rPr lang="da-DK" altLang="da-DK" i="1" smtClean="0"/>
              <a:t>Til sidst konkludere Carsten Jensen med en kritik af den udvikling, de gamle eventyrer medførte, da hele verden blev opdaget. som medførte at alle byer fik nogle veje eller gader med ubetydelige navne, der førhen ikke eksisterede, men kun bestod af små flækker, der var beboet af datidens urbefolkning.</a:t>
            </a:r>
          </a:p>
          <a:p>
            <a:pPr eaLnBrk="1" hangingPunct="1"/>
            <a:endParaRPr lang="da-DK" altLang="da-DK" smtClean="0"/>
          </a:p>
        </p:txBody>
      </p:sp>
    </p:spTree>
    <p:extLst>
      <p:ext uri="{BB962C8B-B14F-4D97-AF65-F5344CB8AC3E}">
        <p14:creationId xmlns:p14="http://schemas.microsoft.com/office/powerpoint/2010/main" val="16587678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da-DK" altLang="da-DK" dirty="0" smtClean="0"/>
              <a:t>V. Eksempel 2</a:t>
            </a:r>
          </a:p>
        </p:txBody>
      </p:sp>
      <p:sp>
        <p:nvSpPr>
          <p:cNvPr id="4099" name="Rectangle 3"/>
          <p:cNvSpPr>
            <a:spLocks noGrp="1" noChangeArrowheads="1"/>
          </p:cNvSpPr>
          <p:nvPr>
            <p:ph type="body" idx="1"/>
          </p:nvPr>
        </p:nvSpPr>
        <p:spPr/>
        <p:txBody>
          <a:bodyPr/>
          <a:lstStyle/>
          <a:p>
            <a:pPr eaLnBrk="1" hangingPunct="1">
              <a:lnSpc>
                <a:spcPct val="80000"/>
              </a:lnSpc>
            </a:pPr>
            <a:r>
              <a:rPr lang="da-DK" altLang="da-DK" sz="2400" i="1" smtClean="0"/>
              <a:t>Virkeligheden eksistere, de kan vi desværre ikke benægte, men man fortæller dog sjældent herom. Alle steder har en "anden" side, denne side er måske ens overalt, og måske er det denne side som udgør den virkelige virkelighed? Virkeligheden kan være grunden til at nogle mennesker opfatter det at rejse som formålsløst i dag. Hermed menes, at man pludselig føler afmagt og passivitet overfor omverdenen, og derfor forbliver i sine rejsedrømme. Man opretholder drømmen/ideen, og lader medierne overtage den aktive del af en selv.</a:t>
            </a:r>
            <a:endParaRPr lang="da-DK" altLang="da-DK" sz="2400" smtClean="0"/>
          </a:p>
        </p:txBody>
      </p:sp>
    </p:spTree>
    <p:extLst>
      <p:ext uri="{BB962C8B-B14F-4D97-AF65-F5344CB8AC3E}">
        <p14:creationId xmlns:p14="http://schemas.microsoft.com/office/powerpoint/2010/main" val="8828875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da-DK" altLang="da-DK" dirty="0" smtClean="0"/>
              <a:t>V. Normal </a:t>
            </a:r>
            <a:r>
              <a:rPr lang="da-DK" altLang="da-DK" dirty="0" err="1" smtClean="0"/>
              <a:t>rettepraksis</a:t>
            </a:r>
            <a:endParaRPr lang="da-DK" altLang="da-DK" dirty="0" smtClean="0"/>
          </a:p>
        </p:txBody>
      </p:sp>
      <p:sp>
        <p:nvSpPr>
          <p:cNvPr id="23555" name="Rectangle 3"/>
          <p:cNvSpPr>
            <a:spLocks noGrp="1" noChangeArrowheads="1"/>
          </p:cNvSpPr>
          <p:nvPr>
            <p:ph type="body" idx="1"/>
          </p:nvPr>
        </p:nvSpPr>
        <p:spPr>
          <a:xfrm>
            <a:off x="457200" y="1628775"/>
            <a:ext cx="8226425" cy="4321175"/>
          </a:xfrm>
        </p:spPr>
        <p:txBody>
          <a:bodyPr/>
          <a:lstStyle/>
          <a:p>
            <a:pPr eaLnBrk="1" hangingPunct="1">
              <a:lnSpc>
                <a:spcPct val="80000"/>
              </a:lnSpc>
            </a:pPr>
            <a:r>
              <a:rPr lang="da-DK" altLang="da-DK" sz="1800" i="1" smtClean="0"/>
              <a:t>Til sidst konklude</a:t>
            </a:r>
            <a:r>
              <a:rPr lang="da-DK" altLang="da-DK" sz="1800" i="1" u="sng" smtClean="0"/>
              <a:t>re </a:t>
            </a:r>
            <a:r>
              <a:rPr lang="da-DK" altLang="da-DK" sz="1800" i="1" smtClean="0"/>
              <a:t>Carsten Jensen med en kritik af den udvikling, de gamle eventy</a:t>
            </a:r>
            <a:r>
              <a:rPr lang="da-DK" altLang="da-DK" sz="1800" i="1" u="sng" smtClean="0"/>
              <a:t>rer </a:t>
            </a:r>
            <a:r>
              <a:rPr lang="da-DK" altLang="da-DK" sz="1800" i="1" smtClean="0"/>
              <a:t>medførte, da hele verden blev opdag</a:t>
            </a:r>
            <a:r>
              <a:rPr lang="da-DK" altLang="da-DK" sz="1800" i="1" u="sng" smtClean="0"/>
              <a:t>et. som </a:t>
            </a:r>
            <a:r>
              <a:rPr lang="da-DK" altLang="da-DK" sz="1800" i="1" smtClean="0"/>
              <a:t>medførte at alle byer fik nogle veje eller gader med ubetydelige navne, der førhen ikke eksisterede, men kun bestod af små flækker, der var beboet af datidens urbefolkning.</a:t>
            </a:r>
          </a:p>
          <a:p>
            <a:pPr eaLnBrk="1" hangingPunct="1">
              <a:lnSpc>
                <a:spcPct val="80000"/>
              </a:lnSpc>
            </a:pPr>
            <a:endParaRPr lang="da-DK" altLang="da-DK" sz="1800" i="1" smtClean="0"/>
          </a:p>
          <a:p>
            <a:pPr eaLnBrk="1" hangingPunct="1">
              <a:lnSpc>
                <a:spcPct val="80000"/>
              </a:lnSpc>
            </a:pPr>
            <a:r>
              <a:rPr lang="da-DK" altLang="da-DK" sz="1800" i="1" smtClean="0"/>
              <a:t>Virkeligheden eksiste</a:t>
            </a:r>
            <a:r>
              <a:rPr lang="da-DK" altLang="da-DK" sz="1800" i="1" u="sng" smtClean="0"/>
              <a:t>re</a:t>
            </a:r>
            <a:r>
              <a:rPr lang="da-DK" altLang="da-DK" sz="1800" i="1" smtClean="0"/>
              <a:t>, </a:t>
            </a:r>
            <a:r>
              <a:rPr lang="da-DK" altLang="da-DK" sz="1800" i="1" u="sng" smtClean="0"/>
              <a:t>de </a:t>
            </a:r>
            <a:r>
              <a:rPr lang="da-DK" altLang="da-DK" sz="1800" i="1" smtClean="0"/>
              <a:t>kan vi desværre ikke benægte, men man fortæller dog sjældent herom. Alle steder har en "anden" side, denne side er måske ens overalt, og måske er det denne side som udgør den virkelige virkelighed? Virkeligheden kan være grunden </a:t>
            </a:r>
            <a:r>
              <a:rPr lang="da-DK" altLang="da-DK" sz="1800" i="1" u="sng" smtClean="0"/>
              <a:t>til at</a:t>
            </a:r>
            <a:r>
              <a:rPr lang="da-DK" altLang="da-DK" sz="1800" i="1" smtClean="0"/>
              <a:t> nogle mennesker opfatter det at rejse som formålsløst i dag. Hermed menes, at man pludselig føler afmagt og passivitet overfor omverdenen, og derfor forbliver i sine rejsedrømme. Man opretholder drømmen/ideen, og lader medierne overtage den aktive del af en selv.</a:t>
            </a:r>
            <a:endParaRPr lang="da-DK" altLang="da-DK" sz="1800" smtClean="0"/>
          </a:p>
        </p:txBody>
      </p:sp>
    </p:spTree>
    <p:extLst>
      <p:ext uri="{BB962C8B-B14F-4D97-AF65-F5344CB8AC3E}">
        <p14:creationId xmlns:p14="http://schemas.microsoft.com/office/powerpoint/2010/main" val="20545752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da-DK" altLang="da-DK" dirty="0" smtClean="0"/>
              <a:t>V. Stiltræk i eksempel 1</a:t>
            </a:r>
          </a:p>
        </p:txBody>
      </p:sp>
      <p:sp>
        <p:nvSpPr>
          <p:cNvPr id="24579" name="Rectangle 3"/>
          <p:cNvSpPr>
            <a:spLocks noGrp="1" noChangeArrowheads="1"/>
          </p:cNvSpPr>
          <p:nvPr>
            <p:ph type="body" idx="1"/>
          </p:nvPr>
        </p:nvSpPr>
        <p:spPr/>
        <p:txBody>
          <a:bodyPr/>
          <a:lstStyle/>
          <a:p>
            <a:pPr eaLnBrk="1" hangingPunct="1"/>
            <a:r>
              <a:rPr lang="da-DK" altLang="da-DK" sz="2400" i="1" smtClean="0"/>
              <a:t>Til sidst konkludere(RD &amp; IG) Carsten Jensen med en kritik(FF) af den udvikling(PS), de gamle eventyrer(RD) medførte(GO), da hele(US) ver-den blev opdaget(PS).(PK) som(HF) medførte(IG &amp; KH &amp; MK) at alle byer fik nogle veje eller ga-der(VS &amp; TT) med ubetydelige(GO) navne, der(HF) førhen ikke eksisterede, men(PA) kun bestod af(LG) små flækker, der var beboet af datidens urbefolkning(TT &amp; DT  &amp; IG).</a:t>
            </a:r>
            <a:endParaRPr lang="da-DK" altLang="da-DK" sz="2400" smtClean="0"/>
          </a:p>
        </p:txBody>
      </p:sp>
    </p:spTree>
    <p:extLst>
      <p:ext uri="{BB962C8B-B14F-4D97-AF65-F5344CB8AC3E}">
        <p14:creationId xmlns:p14="http://schemas.microsoft.com/office/powerpoint/2010/main" val="22450507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da-DK" altLang="da-DK" dirty="0" smtClean="0"/>
              <a:t>V. Alternativ</a:t>
            </a:r>
          </a:p>
        </p:txBody>
      </p:sp>
      <p:sp>
        <p:nvSpPr>
          <p:cNvPr id="25603" name="Rectangle 3"/>
          <p:cNvSpPr>
            <a:spLocks noGrp="1" noChangeArrowheads="1"/>
          </p:cNvSpPr>
          <p:nvPr>
            <p:ph type="body" sz="half" idx="1"/>
          </p:nvPr>
        </p:nvSpPr>
        <p:spPr/>
        <p:txBody>
          <a:bodyPr/>
          <a:lstStyle/>
          <a:p>
            <a:pPr marL="342900" indent="-342900" eaLnBrk="1" hangingPunct="1">
              <a:lnSpc>
                <a:spcPct val="80000"/>
              </a:lnSpc>
              <a:spcBef>
                <a:spcPct val="20000"/>
              </a:spcBef>
              <a:buClr>
                <a:srgbClr val="000000"/>
              </a:buClr>
              <a:buFont typeface="Times New Roman" pitchFamily="18" charset="0"/>
              <a:buChar char="•"/>
            </a:pPr>
            <a:r>
              <a:rPr lang="da-DK" altLang="da-DK" sz="1800" i="1" smtClean="0"/>
              <a:t>Til sidst konkludere(RD &amp; IG) Carsten Jensen med en kritik(FF) af den udvikling(PS), de gamle eventyrer(RD) medførte(GO), da hele(US) ver-den blev opdaget(PS).(PK) som(HF) medførte(IG &amp; KH &amp; MK) at alle byer fik nogle veje eller ga-der(VS &amp; TT) med ubetydelige(GO) navne, der(HF) førhen ikke eksisterede, men(PA) kun bestod af(LG) små flækker, der var beboet af datidens urbefolkning(TT &amp; DT  &amp; IG).</a:t>
            </a:r>
            <a:endParaRPr lang="da-DK" altLang="da-DK" sz="1800" smtClean="0"/>
          </a:p>
        </p:txBody>
      </p:sp>
      <p:sp>
        <p:nvSpPr>
          <p:cNvPr id="25604" name="Rectangle 4"/>
          <p:cNvSpPr>
            <a:spLocks noGrp="1" noChangeArrowheads="1"/>
          </p:cNvSpPr>
          <p:nvPr>
            <p:ph type="body" sz="half" idx="2"/>
          </p:nvPr>
        </p:nvSpPr>
        <p:spPr>
          <a:xfrm>
            <a:off x="4646613" y="1628775"/>
            <a:ext cx="4037012" cy="4176713"/>
          </a:xfrm>
        </p:spPr>
        <p:txBody>
          <a:bodyPr/>
          <a:lstStyle/>
          <a:p>
            <a:pPr marL="342900" indent="-342900" eaLnBrk="1" hangingPunct="1">
              <a:lnSpc>
                <a:spcPct val="80000"/>
              </a:lnSpc>
              <a:spcBef>
                <a:spcPct val="20000"/>
              </a:spcBef>
              <a:buClr>
                <a:srgbClr val="000000"/>
              </a:buClr>
              <a:buFont typeface="Times New Roman" pitchFamily="18" charset="0"/>
              <a:buChar char="•"/>
            </a:pPr>
            <a:r>
              <a:rPr lang="da-DK" altLang="da-DK" sz="1800" i="1" smtClean="0"/>
              <a:t>Carsten Jensen kritiserer til sidst den udvikling, som blev sat i gang da de gamle eventyrere opdagede de nye verdensdele.  Alle steder blev kortlagt og civiliseret, og   byplanlæggere har, også i Patagonien, givet  nye veje og  gader navne, som ikke fortæller stedernes historie, og er uden mening for deres beboere. De oprindelige steder findes ikke mere; selv  deres historie er blevet glemt.</a:t>
            </a:r>
          </a:p>
        </p:txBody>
      </p:sp>
    </p:spTree>
    <p:extLst>
      <p:ext uri="{BB962C8B-B14F-4D97-AF65-F5344CB8AC3E}">
        <p14:creationId xmlns:p14="http://schemas.microsoft.com/office/powerpoint/2010/main" val="9093896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da-DK" altLang="da-DK" dirty="0" smtClean="0"/>
              <a:t>V. Stiltræk i eksempel 2</a:t>
            </a:r>
          </a:p>
        </p:txBody>
      </p:sp>
      <p:sp>
        <p:nvSpPr>
          <p:cNvPr id="26627" name="Rectangle 3"/>
          <p:cNvSpPr>
            <a:spLocks noGrp="1" noChangeArrowheads="1"/>
          </p:cNvSpPr>
          <p:nvPr>
            <p:ph type="body" idx="1"/>
          </p:nvPr>
        </p:nvSpPr>
        <p:spPr/>
        <p:txBody>
          <a:bodyPr/>
          <a:lstStyle/>
          <a:p>
            <a:pPr eaLnBrk="1" hangingPunct="1">
              <a:lnSpc>
                <a:spcPct val="90000"/>
              </a:lnSpc>
            </a:pPr>
            <a:r>
              <a:rPr lang="da-DK" altLang="da-DK" sz="2000" i="1" smtClean="0"/>
              <a:t>Virkeligheden eksistere(RD &amp; PT), de(BF) kan vi desværre(AT) ikke benægte(PT), men(PA) man(HF) fortæller dog sjældent herom(US). Alle steder har en "anden"(MB) side,(KP) denne side er måske(AT &amp; SV) ens(SV) overalt, og måske er det denne side som udgør den virkelige virkelighed(IG)? Virkeligheden(HF) kan være grunden(PS) til(MK) at nogle mennesker opfatter det at rejse som formålsløst i dag(OS &amp; VS). (PK) Hermed menes(TM) , at man(HF) pludselig føler afmagt(FF) og passivitet(PA) overfor(GP) omverdenen (SV), og derfor forbliver i sine rejsedrømme(KH). Man opretholder drømmen/ideen(MB), og lader medierne overtage den aktive del(KH) af en selv(LG &amp; LG).</a:t>
            </a:r>
            <a:endParaRPr lang="da-DK" altLang="da-DK" sz="2000" smtClean="0"/>
          </a:p>
          <a:p>
            <a:pPr eaLnBrk="1" hangingPunct="1">
              <a:lnSpc>
                <a:spcPct val="90000"/>
              </a:lnSpc>
            </a:pPr>
            <a:endParaRPr lang="da-DK" altLang="da-DK" sz="2000" smtClean="0"/>
          </a:p>
        </p:txBody>
      </p:sp>
    </p:spTree>
    <p:extLst>
      <p:ext uri="{BB962C8B-B14F-4D97-AF65-F5344CB8AC3E}">
        <p14:creationId xmlns:p14="http://schemas.microsoft.com/office/powerpoint/2010/main" val="4944074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da-DK" altLang="da-DK" smtClean="0"/>
              <a:t>Alternativ</a:t>
            </a:r>
          </a:p>
        </p:txBody>
      </p:sp>
      <p:sp>
        <p:nvSpPr>
          <p:cNvPr id="27651" name="Rectangle 3"/>
          <p:cNvSpPr>
            <a:spLocks noGrp="1" noChangeArrowheads="1"/>
          </p:cNvSpPr>
          <p:nvPr>
            <p:ph type="body" sz="half" idx="1"/>
          </p:nvPr>
        </p:nvSpPr>
        <p:spPr>
          <a:xfrm>
            <a:off x="468313" y="1628775"/>
            <a:ext cx="4037012" cy="4105275"/>
          </a:xfrm>
        </p:spPr>
        <p:txBody>
          <a:bodyPr/>
          <a:lstStyle/>
          <a:p>
            <a:pPr marL="342900" indent="-342900" eaLnBrk="1" hangingPunct="1">
              <a:lnSpc>
                <a:spcPct val="80000"/>
              </a:lnSpc>
              <a:spcBef>
                <a:spcPct val="20000"/>
              </a:spcBef>
              <a:buClr>
                <a:srgbClr val="000000"/>
              </a:buClr>
              <a:buFont typeface="Times New Roman" pitchFamily="18" charset="0"/>
              <a:buChar char="•"/>
            </a:pPr>
            <a:r>
              <a:rPr lang="da-DK" altLang="da-DK" sz="1400" i="1" smtClean="0"/>
              <a:t>Virkeligheden eksistere(RD &amp; PT), de(BF) kan vi desværre(AT) ikke benægte(PT), men(PA) man(HF) fortæller dog sjældent herom(US). Alle steder har en "anden"(MB) side,(KP) denne side er måske(AT &amp; SV) ens(SV) overalt, og måske er det denne side som udgør den virkelige virkelighed(IG)? Virkeligheden(HF) kan være grunden(PS) til(MK) at nogle mennesker opfatter det at rejse som formålsløst i dag(OS &amp; VS). (PK) Hermed menes(TM) , at man(HF) pludselig føler afmagt(FF) og passivitet(PA) overfor(GP) omverdenen (SV), og derfor forbliver i sine rejsedrømme(KH). Man opretholder drømmen/ideen(MB), og lader medierne overtage den aktive del(KH) af en selv(LG &amp; LG).</a:t>
            </a:r>
            <a:endParaRPr lang="da-DK" altLang="da-DK" sz="1400" smtClean="0"/>
          </a:p>
          <a:p>
            <a:pPr marL="342900" indent="-342900" eaLnBrk="1" hangingPunct="1">
              <a:lnSpc>
                <a:spcPct val="80000"/>
              </a:lnSpc>
              <a:spcBef>
                <a:spcPct val="20000"/>
              </a:spcBef>
              <a:buClr>
                <a:srgbClr val="000000"/>
              </a:buClr>
              <a:buFont typeface="Times New Roman" pitchFamily="18" charset="0"/>
              <a:buChar char="•"/>
            </a:pPr>
            <a:endParaRPr lang="da-DK" altLang="da-DK" sz="1400" b="1" smtClean="0"/>
          </a:p>
        </p:txBody>
      </p:sp>
      <p:sp>
        <p:nvSpPr>
          <p:cNvPr id="27652" name="Rectangle 4"/>
          <p:cNvSpPr>
            <a:spLocks noGrp="1" noChangeArrowheads="1"/>
          </p:cNvSpPr>
          <p:nvPr>
            <p:ph type="body" sz="half" idx="2"/>
          </p:nvPr>
        </p:nvSpPr>
        <p:spPr/>
        <p:txBody>
          <a:bodyPr/>
          <a:lstStyle/>
          <a:p>
            <a:pPr marL="342900" indent="-342900" eaLnBrk="1" hangingPunct="1">
              <a:lnSpc>
                <a:spcPct val="80000"/>
              </a:lnSpc>
              <a:spcBef>
                <a:spcPct val="20000"/>
              </a:spcBef>
              <a:buClr>
                <a:srgbClr val="000000"/>
              </a:buClr>
              <a:buFont typeface="Times New Roman" pitchFamily="18" charset="0"/>
              <a:buChar char="•"/>
            </a:pPr>
            <a:r>
              <a:rPr lang="da-DK" altLang="da-DK" sz="1600" i="1" smtClean="0"/>
              <a:t>Turisterne  fortæller sjældent om  virkeligheden bag facaderne. De spændende steder har også en bagside, og den er af samme trøstesløse karakter overalt. Det kan være på grund af denne ensformighed at nogle mennesker i dag opfatter det som formålsløst at rejse; de bliver passive og vil  hellere drømme, læse bøger og se fjernsyn om at rejse, end gøre det selv.</a:t>
            </a:r>
            <a:endParaRPr lang="da-DK" altLang="da-DK" sz="1600" b="1" smtClean="0"/>
          </a:p>
        </p:txBody>
      </p:sp>
    </p:spTree>
    <p:extLst>
      <p:ext uri="{BB962C8B-B14F-4D97-AF65-F5344CB8AC3E}">
        <p14:creationId xmlns:p14="http://schemas.microsoft.com/office/powerpoint/2010/main" val="12439863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7200" dirty="0" err="1" smtClean="0"/>
              <a:t>Retteopgave</a:t>
            </a:r>
            <a:endParaRPr lang="da-DK" sz="7200" dirty="0"/>
          </a:p>
        </p:txBody>
      </p:sp>
      <p:sp>
        <p:nvSpPr>
          <p:cNvPr id="6" name="Pladsholder til indhold 5"/>
          <p:cNvSpPr>
            <a:spLocks noGrp="1"/>
          </p:cNvSpPr>
          <p:nvPr>
            <p:ph idx="1"/>
          </p:nvPr>
        </p:nvSpPr>
        <p:spPr/>
        <p:txBody>
          <a:bodyPr/>
          <a:lstStyle/>
          <a:p>
            <a:r>
              <a:rPr lang="da-DK" dirty="0"/>
              <a:t>Lav først </a:t>
            </a:r>
            <a:r>
              <a:rPr lang="da-DK" dirty="0" err="1"/>
              <a:t>summative</a:t>
            </a:r>
            <a:r>
              <a:rPr lang="da-DK" dirty="0"/>
              <a:t> </a:t>
            </a:r>
            <a:r>
              <a:rPr lang="da-DK" dirty="0" smtClean="0"/>
              <a:t>rettelser</a:t>
            </a:r>
          </a:p>
          <a:p>
            <a:r>
              <a:rPr lang="da-DK" dirty="0" smtClean="0"/>
              <a:t>og </a:t>
            </a:r>
            <a:r>
              <a:rPr lang="da-DK" dirty="0"/>
              <a:t>dernæst formative rettelser </a:t>
            </a:r>
            <a:endParaRPr lang="da-DK" dirty="0" smtClean="0"/>
          </a:p>
          <a:p>
            <a:r>
              <a:rPr lang="da-DK" dirty="0" smtClean="0"/>
              <a:t>af </a:t>
            </a:r>
            <a:r>
              <a:rPr lang="da-DK" dirty="0"/>
              <a:t>følgende to afsnit fra </a:t>
            </a:r>
            <a:r>
              <a:rPr lang="da-DK" dirty="0" smtClean="0"/>
              <a:t>en stil </a:t>
            </a:r>
            <a:r>
              <a:rPr lang="da-DK" dirty="0"/>
              <a:t>om </a:t>
            </a:r>
            <a:endParaRPr lang="da-DK" dirty="0" smtClean="0"/>
          </a:p>
          <a:p>
            <a:r>
              <a:rPr lang="da-DK" i="1" dirty="0" smtClean="0"/>
              <a:t>Hvor </a:t>
            </a:r>
            <a:r>
              <a:rPr lang="da-DK" i="1" dirty="0"/>
              <a:t>blev lidenskaben af?</a:t>
            </a:r>
          </a:p>
          <a:p>
            <a:endParaRPr lang="da-DK" dirty="0"/>
          </a:p>
        </p:txBody>
      </p:sp>
      <p:sp>
        <p:nvSpPr>
          <p:cNvPr id="5" name="Pladsholder til sidefod 4"/>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15124706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da-DK" altLang="da-DK" dirty="0" smtClean="0"/>
              <a:t>Opgave</a:t>
            </a:r>
          </a:p>
        </p:txBody>
      </p:sp>
      <p:sp>
        <p:nvSpPr>
          <p:cNvPr id="7171" name="Rectangle 3"/>
          <p:cNvSpPr>
            <a:spLocks noGrp="1" noChangeArrowheads="1"/>
          </p:cNvSpPr>
          <p:nvPr>
            <p:ph type="body" idx="1"/>
          </p:nvPr>
        </p:nvSpPr>
        <p:spPr/>
        <p:txBody>
          <a:bodyPr/>
          <a:lstStyle/>
          <a:p>
            <a:pPr eaLnBrk="1" hangingPunct="1">
              <a:lnSpc>
                <a:spcPct val="80000"/>
              </a:lnSpc>
            </a:pPr>
            <a:r>
              <a:rPr lang="da-DK" altLang="da-DK" sz="2000" b="1" u="sng" smtClean="0"/>
              <a:t>Hvor blev lidenskaben af?</a:t>
            </a:r>
            <a:endParaRPr lang="da-DK" altLang="da-DK" sz="2000" b="1" smtClean="0"/>
          </a:p>
          <a:p>
            <a:pPr eaLnBrk="1" hangingPunct="1">
              <a:lnSpc>
                <a:spcPct val="80000"/>
              </a:lnSpc>
            </a:pPr>
            <a:endParaRPr lang="da-DK" altLang="da-DK" sz="2000" b="1" smtClean="0"/>
          </a:p>
          <a:p>
            <a:pPr eaLnBrk="1" hangingPunct="1">
              <a:lnSpc>
                <a:spcPct val="80000"/>
              </a:lnSpc>
            </a:pPr>
            <a:r>
              <a:rPr lang="da-DK" altLang="da-DK" sz="2000" smtClean="0"/>
              <a:t>Mennekets livsformer har drastisk ændret sig med tiden, og i dag er det svært at forstå, hvad det er befolningen kalder for "den ægte vare". Er man i dag blot tryghedsnarkomaner, der søger en stabil tilværelse med hus, hund og volvo, fremfor at tænke pa ens indre tilråb?</a:t>
            </a:r>
          </a:p>
          <a:p>
            <a:pPr eaLnBrk="1" hangingPunct="1">
              <a:lnSpc>
                <a:spcPct val="80000"/>
              </a:lnSpc>
            </a:pPr>
            <a:r>
              <a:rPr lang="da-DK" altLang="da-DK" sz="2000" smtClean="0"/>
              <a:t>Med udgangspunkt i Isabella Smiths artikel </a:t>
            </a:r>
            <a:r>
              <a:rPr lang="da-DK" altLang="da-DK" sz="2000" b="1" i="1" smtClean="0"/>
              <a:t>"Hvor blev lidenskaben af"</a:t>
            </a:r>
            <a:r>
              <a:rPr lang="da-DK" altLang="da-DK" sz="2000" smtClean="0"/>
              <a:t>, vil jeg prøve at belyse generationens livsformer, samt prøve at sammenligne artiklen med reklamefotoet der er taget fra mandemagasinet, </a:t>
            </a:r>
            <a:r>
              <a:rPr lang="da-DK" altLang="da-DK" sz="2000" b="1" i="1" smtClean="0"/>
              <a:t>Euroman.</a:t>
            </a:r>
            <a:endParaRPr lang="da-DK" altLang="da-DK" sz="2000" smtClean="0"/>
          </a:p>
          <a:p>
            <a:pPr eaLnBrk="1" hangingPunct="1">
              <a:lnSpc>
                <a:spcPct val="80000"/>
              </a:lnSpc>
            </a:pPr>
            <a:r>
              <a:rPr lang="da-DK" altLang="da-DK" sz="2000" smtClean="0"/>
              <a:t>Dernæst vil jeg til slut komme ind på min egen vurdering af artiklen.</a:t>
            </a:r>
          </a:p>
          <a:p>
            <a:pPr eaLnBrk="1" hangingPunct="1">
              <a:lnSpc>
                <a:spcPct val="80000"/>
              </a:lnSpc>
            </a:pPr>
            <a:endParaRPr lang="da-DK" altLang="da-DK" sz="2000" smtClean="0"/>
          </a:p>
        </p:txBody>
      </p:sp>
    </p:spTree>
    <p:extLst>
      <p:ext uri="{BB962C8B-B14F-4D97-AF65-F5344CB8AC3E}">
        <p14:creationId xmlns:p14="http://schemas.microsoft.com/office/powerpoint/2010/main" val="36374547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da-DK" altLang="da-DK" dirty="0" smtClean="0"/>
              <a:t>Opgave</a:t>
            </a:r>
          </a:p>
        </p:txBody>
      </p:sp>
      <p:sp>
        <p:nvSpPr>
          <p:cNvPr id="8195" name="Rectangle 3"/>
          <p:cNvSpPr>
            <a:spLocks noGrp="1" noChangeArrowheads="1"/>
          </p:cNvSpPr>
          <p:nvPr>
            <p:ph type="body" idx="1"/>
          </p:nvPr>
        </p:nvSpPr>
        <p:spPr>
          <a:xfrm>
            <a:off x="457200" y="1628775"/>
            <a:ext cx="8226425" cy="4392613"/>
          </a:xfrm>
        </p:spPr>
        <p:txBody>
          <a:bodyPr/>
          <a:lstStyle/>
          <a:p>
            <a:pPr eaLnBrk="1" hangingPunct="1">
              <a:lnSpc>
                <a:spcPct val="90000"/>
              </a:lnSpc>
            </a:pPr>
            <a:r>
              <a:rPr lang="da-DK" altLang="da-DK" sz="2000" smtClean="0"/>
              <a:t>Artiklen </a:t>
            </a:r>
            <a:r>
              <a:rPr lang="da-DK" altLang="da-DK" sz="2000" b="1" i="1" smtClean="0"/>
              <a:t>"Hvor blev lidenskaben af"</a:t>
            </a:r>
            <a:r>
              <a:rPr lang="da-DK" altLang="da-DK" sz="2000" smtClean="0"/>
              <a:t> gennemgår tre generationers syn på parforhold. Førhen, hvor manden var en nødvendighed, til en generation, hvor man skulle opføre sig så neutralt som muligt, og til sidst en generation, der stadig har en uvis fremtid, hvor ingenting endnu er båndlagt.</a:t>
            </a:r>
          </a:p>
          <a:p>
            <a:pPr eaLnBrk="1" hangingPunct="1">
              <a:lnSpc>
                <a:spcPct val="90000"/>
              </a:lnSpc>
            </a:pPr>
            <a:r>
              <a:rPr lang="da-DK" altLang="da-DK" sz="2000" smtClean="0"/>
              <a:t>Isabella Smith prøver at fortælle om befolkningens manglende spændings element i tilværelsen. Illusionerne bliver i dag misforstået på grundlag af folks uopmærksomhed overfor, hvad et parforhold virkelig indebærer. Selvfølgelig bliver man revet med af kærligheden, men som der bliver nævnt i artiklen, er man tilbøjelig til at tilpasse sig denne tryghedsfornemmelse og indordne sig den pålagte livsform, selvom det modsiger ens indre behov og ønsker. </a:t>
            </a:r>
          </a:p>
          <a:p>
            <a:pPr eaLnBrk="1" hangingPunct="1">
              <a:lnSpc>
                <a:spcPct val="90000"/>
              </a:lnSpc>
            </a:pPr>
            <a:endParaRPr lang="da-DK" altLang="da-DK" sz="2000" smtClean="0"/>
          </a:p>
        </p:txBody>
      </p:sp>
    </p:spTree>
    <p:extLst>
      <p:ext uri="{BB962C8B-B14F-4D97-AF65-F5344CB8AC3E}">
        <p14:creationId xmlns:p14="http://schemas.microsoft.com/office/powerpoint/2010/main" val="3619873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Stavefejl</a:t>
            </a:r>
            <a:endParaRPr lang="da-DK" dirty="0"/>
          </a:p>
        </p:txBody>
      </p:sp>
      <p:pic>
        <p:nvPicPr>
          <p:cNvPr id="5" name="Pladsholder til indhol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277595" y="-551487"/>
            <a:ext cx="2930542" cy="8155212"/>
          </a:xfrm>
        </p:spPr>
      </p:pic>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14679665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da-DK" altLang="da-DK" dirty="0"/>
              <a:t>O</a:t>
            </a:r>
            <a:r>
              <a:rPr lang="da-DK" altLang="da-DK" dirty="0" smtClean="0"/>
              <a:t>pgave </a:t>
            </a:r>
          </a:p>
        </p:txBody>
      </p:sp>
      <p:sp>
        <p:nvSpPr>
          <p:cNvPr id="9219" name="Rectangle 3"/>
          <p:cNvSpPr>
            <a:spLocks noGrp="1" noChangeArrowheads="1"/>
          </p:cNvSpPr>
          <p:nvPr>
            <p:ph type="body" idx="1"/>
          </p:nvPr>
        </p:nvSpPr>
        <p:spPr>
          <a:xfrm>
            <a:off x="457200" y="1628775"/>
            <a:ext cx="8226425" cy="4321175"/>
          </a:xfrm>
        </p:spPr>
        <p:txBody>
          <a:bodyPr/>
          <a:lstStyle/>
          <a:p>
            <a:pPr eaLnBrk="1" hangingPunct="1">
              <a:lnSpc>
                <a:spcPct val="90000"/>
              </a:lnSpc>
            </a:pPr>
            <a:r>
              <a:rPr lang="da-DK" altLang="da-DK" sz="2000" smtClean="0"/>
              <a:t>70'er generationen opfatter deres egen eksistens som et odjekt, der er nødt til at tilpasse sig samfundets leveformer uden at komme i cambolage med befolkningens livsfilosofi. Den grundlæggende filosofi er tryghed, og denne tryghed er med til at skabe irritation og utroskab i forholdene. Vi er tilbøjelige til at søge kærligheden med henblik på en absolut tryghed, og det lyder til at være det vigtigste grundelement i 70'er generationens kærlighedsforhold. Man har svært ved at være åbne overfor hinanden og give udtryk for, hvad man egentlig tanker og ønsker. Det er nemlig ikke naturligt at vise sine følelser og tanker offentlig, dog heller ikke privat. </a:t>
            </a:r>
          </a:p>
        </p:txBody>
      </p:sp>
    </p:spTree>
    <p:extLst>
      <p:ext uri="{BB962C8B-B14F-4D97-AF65-F5344CB8AC3E}">
        <p14:creationId xmlns:p14="http://schemas.microsoft.com/office/powerpoint/2010/main" val="19096844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da-DK" altLang="da-DK" dirty="0" smtClean="0"/>
              <a:t>Opgavebesvarelse</a:t>
            </a:r>
          </a:p>
        </p:txBody>
      </p:sp>
      <p:sp>
        <p:nvSpPr>
          <p:cNvPr id="11267" name="Rectangle 3"/>
          <p:cNvSpPr>
            <a:spLocks noGrp="1" noChangeArrowheads="1"/>
          </p:cNvSpPr>
          <p:nvPr>
            <p:ph type="body" idx="1"/>
          </p:nvPr>
        </p:nvSpPr>
        <p:spPr/>
        <p:txBody>
          <a:bodyPr/>
          <a:lstStyle/>
          <a:p>
            <a:pPr eaLnBrk="1" hangingPunct="1">
              <a:lnSpc>
                <a:spcPct val="90000"/>
              </a:lnSpc>
              <a:buFont typeface="Wingdings" pitchFamily="2" charset="2"/>
              <a:buNone/>
            </a:pPr>
            <a:r>
              <a:rPr lang="da-DK" altLang="da-DK" sz="2000" i="1" dirty="0" smtClean="0"/>
              <a:t>	</a:t>
            </a:r>
            <a:r>
              <a:rPr lang="da-DK" altLang="da-DK" sz="2000" i="1" dirty="0" err="1" smtClean="0"/>
              <a:t>Mennekets</a:t>
            </a:r>
            <a:r>
              <a:rPr lang="da-DK" altLang="da-DK" sz="2000" i="1" dirty="0" smtClean="0"/>
              <a:t>(SF) livsformer har drastisk ændret sig med tiden(PT), og i dag er det svært at forstå, hvad det er </a:t>
            </a:r>
            <a:r>
              <a:rPr lang="da-DK" altLang="da-DK" sz="2000" i="1" dirty="0" err="1" smtClean="0"/>
              <a:t>befolningen</a:t>
            </a:r>
            <a:r>
              <a:rPr lang="da-DK" altLang="da-DK" sz="2000" i="1" dirty="0" smtClean="0"/>
              <a:t>(SF) kalder for "den ægte vare"(KL, MB, SV &amp; PS). Er man (HF) i dag blot tryghedsnarkomaner, der søger en stabil tilværelse med hus, hund og </a:t>
            </a:r>
            <a:r>
              <a:rPr lang="da-DK" altLang="da-DK" sz="2000" i="1" dirty="0" err="1" smtClean="0"/>
              <a:t>volvo</a:t>
            </a:r>
            <a:r>
              <a:rPr lang="da-DK" altLang="da-DK" sz="2000" i="1" dirty="0" smtClean="0"/>
              <a:t>(CF), fremfor(PA) at tænke pa (SF) ens indre tilråb (GO)?</a:t>
            </a:r>
          </a:p>
          <a:p>
            <a:pPr eaLnBrk="1" hangingPunct="1">
              <a:lnSpc>
                <a:spcPct val="90000"/>
              </a:lnSpc>
            </a:pPr>
            <a:r>
              <a:rPr lang="da-DK" altLang="da-DK" sz="2000" i="1" dirty="0" smtClean="0"/>
              <a:t>Med(DD) udgangspunkt i Isabella Smiths artikel </a:t>
            </a:r>
            <a:r>
              <a:rPr lang="da-DK" altLang="da-DK" sz="2000" b="1" i="1" dirty="0" smtClean="0"/>
              <a:t>"Hvor blev lidenskaben af"</a:t>
            </a:r>
            <a:r>
              <a:rPr lang="da-DK" altLang="da-DK" sz="2000" i="1" dirty="0" smtClean="0"/>
              <a:t>(CF), vil jeg prøve(SV) at belyse generationens(PS) livsformer, samt(SB) prøve(SV) at sammenligne artiklen med reklamefotoet(MK) der er taget fra mandemagasinet,(EK) </a:t>
            </a:r>
            <a:r>
              <a:rPr lang="da-DK" altLang="da-DK" sz="2000" b="1" i="1" dirty="0" smtClean="0"/>
              <a:t>Euroman.</a:t>
            </a:r>
            <a:r>
              <a:rPr lang="da-DK" altLang="da-DK" sz="2000" i="1" dirty="0" smtClean="0"/>
              <a:t>(VS)</a:t>
            </a:r>
          </a:p>
          <a:p>
            <a:pPr eaLnBrk="1" hangingPunct="1">
              <a:lnSpc>
                <a:spcPct val="90000"/>
              </a:lnSpc>
            </a:pPr>
            <a:r>
              <a:rPr lang="da-DK" altLang="da-DK" sz="2000" i="1" dirty="0"/>
              <a:t>Dernæst(DD) vil jeg til slut (IG) komme ind på min egen vurdering af artiklen.</a:t>
            </a:r>
          </a:p>
          <a:p>
            <a:pPr eaLnBrk="1" hangingPunct="1">
              <a:lnSpc>
                <a:spcPct val="90000"/>
              </a:lnSpc>
            </a:pPr>
            <a:endParaRPr lang="da-DK" altLang="da-DK" sz="2000" i="1" dirty="0" smtClean="0"/>
          </a:p>
        </p:txBody>
      </p:sp>
    </p:spTree>
    <p:extLst>
      <p:ext uri="{BB962C8B-B14F-4D97-AF65-F5344CB8AC3E}">
        <p14:creationId xmlns:p14="http://schemas.microsoft.com/office/powerpoint/2010/main" val="34121873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da-DK" altLang="da-DK" dirty="0"/>
              <a:t>Opgavebesvarelse</a:t>
            </a:r>
            <a:endParaRPr lang="da-DK" altLang="da-DK" dirty="0" smtClean="0"/>
          </a:p>
        </p:txBody>
      </p:sp>
      <p:sp>
        <p:nvSpPr>
          <p:cNvPr id="12291" name="Rectangle 3"/>
          <p:cNvSpPr>
            <a:spLocks noGrp="1" noChangeArrowheads="1"/>
          </p:cNvSpPr>
          <p:nvPr>
            <p:ph type="body" idx="1"/>
          </p:nvPr>
        </p:nvSpPr>
        <p:spPr/>
        <p:txBody>
          <a:bodyPr/>
          <a:lstStyle/>
          <a:p>
            <a:pPr eaLnBrk="1" hangingPunct="1">
              <a:lnSpc>
                <a:spcPct val="90000"/>
              </a:lnSpc>
            </a:pPr>
            <a:r>
              <a:rPr lang="da-DK" altLang="da-DK" sz="2400" i="1" dirty="0" smtClean="0"/>
              <a:t>Artiklen </a:t>
            </a:r>
            <a:r>
              <a:rPr lang="da-DK" altLang="da-DK" sz="2400" b="1" i="1" dirty="0" smtClean="0"/>
              <a:t>"Hvor blev lidenskaben af"</a:t>
            </a:r>
            <a:r>
              <a:rPr lang="da-DK" altLang="da-DK" sz="2400" i="1" dirty="0" smtClean="0"/>
              <a:t>(IG &amp; CF) gennemgår tre generationers syn på parforhold.(PK) Førhen(SV), hvor manden var en nødvendighed(IR, PT &amp; TT), til en generation, hvor man skulle opføre sig så neutralt(SV &amp; TT) som muligt, og til sidst en generation, der stadig(PS) har en uvis fremtid (PT &amp; TT), hvor ingenting endnu er båndlagt(GO &amp; IG).</a:t>
            </a:r>
          </a:p>
          <a:p>
            <a:pPr eaLnBrk="1" hangingPunct="1">
              <a:lnSpc>
                <a:spcPct val="90000"/>
              </a:lnSpc>
            </a:pPr>
            <a:endParaRPr lang="da-DK" altLang="da-DK" sz="2400" dirty="0" smtClean="0"/>
          </a:p>
        </p:txBody>
      </p:sp>
    </p:spTree>
    <p:extLst>
      <p:ext uri="{BB962C8B-B14F-4D97-AF65-F5344CB8AC3E}">
        <p14:creationId xmlns:p14="http://schemas.microsoft.com/office/powerpoint/2010/main" val="39069639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Grp="1" noChangeAspect="1"/>
          </p:cNvGraphicFramePr>
          <p:nvPr>
            <p:ph idx="1"/>
          </p:nvPr>
        </p:nvGraphicFramePr>
        <p:xfrm>
          <a:off x="900113" y="0"/>
          <a:ext cx="6838950" cy="6332538"/>
        </p:xfrm>
        <a:graphic>
          <a:graphicData uri="http://schemas.openxmlformats.org/presentationml/2006/ole">
            <mc:AlternateContent xmlns:mc="http://schemas.openxmlformats.org/markup-compatibility/2006">
              <mc:Choice xmlns:v="urn:schemas-microsoft-com:vml" Requires="v">
                <p:oleObj spid="_x0000_s3099" name="Dokument" r:id="rId4" imgW="5534025" imgH="5124450" progId="WP9Doc">
                  <p:embed/>
                </p:oleObj>
              </mc:Choice>
              <mc:Fallback>
                <p:oleObj name="Dokument" r:id="rId4" imgW="5534025" imgH="5124450" progId="WP9Doc">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0"/>
                        <a:ext cx="6838950" cy="633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3098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da-DK" altLang="da-DK" dirty="0" smtClean="0"/>
              <a:t>Opgavebesvarelse: Alternativ</a:t>
            </a:r>
          </a:p>
        </p:txBody>
      </p:sp>
      <p:sp>
        <p:nvSpPr>
          <p:cNvPr id="14339" name="Rectangle 3"/>
          <p:cNvSpPr>
            <a:spLocks noGrp="1" noChangeArrowheads="1"/>
          </p:cNvSpPr>
          <p:nvPr>
            <p:ph type="body" idx="1"/>
          </p:nvPr>
        </p:nvSpPr>
        <p:spPr>
          <a:xfrm>
            <a:off x="457200" y="1628775"/>
            <a:ext cx="8226425" cy="4392613"/>
          </a:xfrm>
        </p:spPr>
        <p:txBody>
          <a:bodyPr/>
          <a:lstStyle/>
          <a:p>
            <a:pPr eaLnBrk="1" hangingPunct="1">
              <a:lnSpc>
                <a:spcPct val="90000"/>
              </a:lnSpc>
              <a:buFont typeface="Wingdings" pitchFamily="2" charset="2"/>
              <a:buNone/>
            </a:pPr>
            <a:r>
              <a:rPr lang="da-DK" altLang="da-DK" sz="2000" i="1" smtClean="0"/>
              <a:t>	Hvad er egentlig den fremherskende livsform i dag? Er vi alle tryghedsnarkomaner, der søger en stabil tilværelse med villa, Volvo og voldsom vovse, eller  følger vi umiddelbart vores lidenskaber?</a:t>
            </a:r>
          </a:p>
          <a:p>
            <a:pPr eaLnBrk="1" hangingPunct="1">
              <a:lnSpc>
                <a:spcPct val="90000"/>
              </a:lnSpc>
            </a:pPr>
            <a:r>
              <a:rPr lang="da-DK" altLang="da-DK" sz="2000" i="1" smtClean="0"/>
              <a:t>   Med udgangspunkt i Isabella Smiths artikel "Hvor blev lidenskaben af?" vil jeg belyse min generations livsformer, sammenligne artiklen med reklamefotoet fra opgavehæftets forside, og til slut komme ind på min egen vurdering af artiklen.</a:t>
            </a:r>
          </a:p>
          <a:p>
            <a:pPr eaLnBrk="1" hangingPunct="1">
              <a:lnSpc>
                <a:spcPct val="90000"/>
              </a:lnSpc>
            </a:pPr>
            <a:r>
              <a:rPr lang="da-DK" altLang="da-DK" sz="2000" i="1" smtClean="0"/>
              <a:t>   I artiklen gennemgås tre generationers syn på parforholdet: Før kvindefrigørelsen var kvinders begær forbundet med usikkerhed, længsel og fornedrelse. I 70'erne skulle kærlighed bestå af lige dele tryghed, venskab og sex. Og nu vil de unge igen være vilde, outrerede og perverse.</a:t>
            </a:r>
          </a:p>
          <a:p>
            <a:pPr eaLnBrk="1" hangingPunct="1">
              <a:lnSpc>
                <a:spcPct val="90000"/>
              </a:lnSpc>
            </a:pPr>
            <a:endParaRPr lang="da-DK" altLang="da-DK" sz="2000" smtClean="0"/>
          </a:p>
        </p:txBody>
      </p:sp>
    </p:spTree>
    <p:extLst>
      <p:ext uri="{BB962C8B-B14F-4D97-AF65-F5344CB8AC3E}">
        <p14:creationId xmlns:p14="http://schemas.microsoft.com/office/powerpoint/2010/main" val="20474106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Genretransponering</a:t>
            </a:r>
            <a:endParaRPr lang="da-DK" dirty="0"/>
          </a:p>
        </p:txBody>
      </p:sp>
      <p:sp>
        <p:nvSpPr>
          <p:cNvPr id="3" name="Pladsholder til indhold 2"/>
          <p:cNvSpPr>
            <a:spLocks noGrp="1"/>
          </p:cNvSpPr>
          <p:nvPr>
            <p:ph idx="1"/>
          </p:nvPr>
        </p:nvSpPr>
        <p:spPr>
          <a:xfrm>
            <a:off x="457200" y="1628775"/>
            <a:ext cx="8229600" cy="2736329"/>
          </a:xfrm>
        </p:spPr>
        <p:txBody>
          <a:bodyPr/>
          <a:lstStyle/>
          <a:p>
            <a:r>
              <a:rPr lang="da-DK" b="1" dirty="0" smtClean="0"/>
              <a:t>Øvelse</a:t>
            </a:r>
            <a:r>
              <a:rPr lang="da-DK" dirty="0" smtClean="0"/>
              <a:t> </a:t>
            </a:r>
          </a:p>
          <a:p>
            <a:r>
              <a:rPr lang="da-DK" dirty="0" smtClean="0"/>
              <a:t>Hvad er form og funktion af en avisnotits om en lokalnyhed, </a:t>
            </a:r>
          </a:p>
          <a:p>
            <a:r>
              <a:rPr lang="da-DK" dirty="0"/>
              <a:t>Hvad er form og funktion af </a:t>
            </a:r>
            <a:r>
              <a:rPr lang="da-DK" dirty="0" smtClean="0"/>
              <a:t>en lille beretning?</a:t>
            </a:r>
          </a:p>
          <a:p>
            <a:r>
              <a:rPr lang="da-DK" dirty="0" smtClean="0"/>
              <a:t>Omskriv </a:t>
            </a:r>
            <a:r>
              <a:rPr lang="da-DK" i="1" dirty="0"/>
              <a:t>Dræbt ved påkørsel af ko </a:t>
            </a:r>
            <a:r>
              <a:rPr lang="da-DK" dirty="0"/>
              <a:t>til en lille beretning, </a:t>
            </a:r>
            <a:endParaRPr lang="da-DK" dirty="0" smtClean="0"/>
          </a:p>
          <a:p>
            <a:r>
              <a:rPr lang="da-DK" dirty="0" smtClean="0"/>
              <a:t>og </a:t>
            </a:r>
            <a:r>
              <a:rPr lang="da-DK" dirty="0"/>
              <a:t>omskriv </a:t>
            </a:r>
            <a:r>
              <a:rPr lang="da-DK" i="1" dirty="0"/>
              <a:t>Min lillebror og jeg </a:t>
            </a:r>
            <a:r>
              <a:rPr lang="da-DK" dirty="0"/>
              <a:t>til en lille avisnotits</a:t>
            </a:r>
            <a:r>
              <a:rPr lang="da-DK" dirty="0" smtClean="0"/>
              <a:t>!</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4319400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Dræbt ved påkørsel af </a:t>
            </a:r>
            <a:r>
              <a:rPr lang="da-DK" dirty="0" smtClean="0"/>
              <a:t>ko</a:t>
            </a:r>
            <a:endParaRPr lang="da-DK" dirty="0"/>
          </a:p>
        </p:txBody>
      </p:sp>
      <p:sp>
        <p:nvSpPr>
          <p:cNvPr id="3" name="Pladsholder til indhold 2"/>
          <p:cNvSpPr>
            <a:spLocks noGrp="1"/>
          </p:cNvSpPr>
          <p:nvPr>
            <p:ph idx="1"/>
          </p:nvPr>
        </p:nvSpPr>
        <p:spPr/>
        <p:txBody>
          <a:bodyPr/>
          <a:lstStyle/>
          <a:p>
            <a:r>
              <a:rPr lang="da-DK" sz="2000" dirty="0" smtClean="0"/>
              <a:t>En </a:t>
            </a:r>
            <a:r>
              <a:rPr lang="da-DK" sz="2000" dirty="0"/>
              <a:t>49-årig kvinde fra Thyborøn døde tidligt søndag aften af de kvæstelser, hun pådrog sig natten forinden, da hun påkørte en ko. Ulykken skete på Fabjergvej i Gudum tæt ved Lemvig, hvor personer fra området, der var i gang med at indfange koen, forgæves forsøgte at advare kvinden.</a:t>
            </a:r>
          </a:p>
          <a:p>
            <a:r>
              <a:rPr lang="da-DK" sz="2000" dirty="0"/>
              <a:t>Den 600 kilo tunge ko løb ud foran bilen og blev slynget op på kølerhjelmen, så frontruden blev knust. Med livsfarlige </a:t>
            </a:r>
            <a:r>
              <a:rPr lang="da-DK" sz="2000" dirty="0" smtClean="0"/>
              <a:t>kvæstelser </a:t>
            </a:r>
            <a:r>
              <a:rPr lang="da-DK" sz="2000" dirty="0"/>
              <a:t>i hovedet blev kvinden kørt til Holstebro Sygehus, hvor hun ikke stod til at redde, oplyser den vagthavende hos Holstebro Politi. Af hensyn til de pårørende tilbageholder politiet kvindens navn. (</a:t>
            </a:r>
            <a:r>
              <a:rPr lang="da-DK" sz="2000" dirty="0" smtClean="0"/>
              <a:t>Ritzau)</a:t>
            </a:r>
          </a:p>
          <a:p>
            <a:pPr lvl="1"/>
            <a:r>
              <a:rPr lang="da-DK" sz="1600" dirty="0" smtClean="0"/>
              <a:t>Politiken </a:t>
            </a:r>
            <a:r>
              <a:rPr lang="da-DK" sz="1600" dirty="0"/>
              <a:t>tirsdag 1. juni 2004. 1. sektion side 2.</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33660688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Min lillebror og </a:t>
            </a:r>
            <a:r>
              <a:rPr lang="da-DK" dirty="0" smtClean="0"/>
              <a:t>jeg</a:t>
            </a:r>
            <a:endParaRPr lang="da-DK" dirty="0"/>
          </a:p>
        </p:txBody>
      </p:sp>
      <p:sp>
        <p:nvSpPr>
          <p:cNvPr id="3" name="Pladsholder til indhold 2"/>
          <p:cNvSpPr>
            <a:spLocks noGrp="1"/>
          </p:cNvSpPr>
          <p:nvPr>
            <p:ph idx="1"/>
          </p:nvPr>
        </p:nvSpPr>
        <p:spPr/>
        <p:txBody>
          <a:bodyPr/>
          <a:lstStyle/>
          <a:p>
            <a:r>
              <a:rPr lang="da-DK" dirty="0" smtClean="0"/>
              <a:t>Min </a:t>
            </a:r>
            <a:r>
              <a:rPr lang="da-DK" dirty="0"/>
              <a:t>lillebror og jeg gik en gang ude på en mark; så skulle han tisse og samtidig så vi et hus der brændte. Min lillebror tissede hen mod ilden, men han kunne ikke nå. Så løb han hen og tissede på ilden, og så var ilden slukket. Det reddede huset.</a:t>
            </a:r>
          </a:p>
          <a:p>
            <a:r>
              <a:rPr lang="da-DK" dirty="0"/>
              <a:t>Hindbærbrus og Kragetæer, nr. 9 1972.</a:t>
            </a:r>
          </a:p>
          <a:p>
            <a:endParaRPr lang="da-DK" dirty="0"/>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8843076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Opgaver med formkrav: </a:t>
            </a:r>
            <a:endParaRPr lang="da-DK" dirty="0"/>
          </a:p>
        </p:txBody>
      </p:sp>
      <p:sp>
        <p:nvSpPr>
          <p:cNvPr id="3" name="Pladsholder til indhold 2"/>
          <p:cNvSpPr>
            <a:spLocks noGrp="1"/>
          </p:cNvSpPr>
          <p:nvPr>
            <p:ph idx="1"/>
          </p:nvPr>
        </p:nvSpPr>
        <p:spPr/>
        <p:txBody>
          <a:bodyPr/>
          <a:lstStyle/>
          <a:p>
            <a:pPr marL="0" indent="0">
              <a:buNone/>
            </a:pPr>
            <a:r>
              <a:rPr lang="da-DK" sz="1600" b="1" dirty="0" smtClean="0"/>
              <a:t>1. Lav et anagram på dit eget navn!</a:t>
            </a:r>
          </a:p>
          <a:p>
            <a:pPr marL="0" indent="0">
              <a:buNone/>
            </a:pPr>
            <a:r>
              <a:rPr lang="da-DK" sz="1600" dirty="0" smtClean="0"/>
              <a:t>Fx: </a:t>
            </a:r>
            <a:r>
              <a:rPr lang="da-DK" sz="1600" i="1" dirty="0" smtClean="0"/>
              <a:t>Ole – Leo, Ole Togeby – </a:t>
            </a:r>
            <a:r>
              <a:rPr lang="da-DK" sz="1600" i="1" dirty="0" err="1" smtClean="0"/>
              <a:t>ey</a:t>
            </a:r>
            <a:r>
              <a:rPr lang="da-DK" sz="1600" i="1" dirty="0" smtClean="0"/>
              <a:t> blot ego</a:t>
            </a:r>
            <a:endParaRPr lang="da-DK" sz="1600" i="1" dirty="0"/>
          </a:p>
          <a:p>
            <a:pPr marL="0" indent="0">
              <a:buNone/>
            </a:pPr>
            <a:r>
              <a:rPr lang="da-DK" sz="1600" b="1" dirty="0" smtClean="0"/>
              <a:t>2. Lav palindromer</a:t>
            </a:r>
          </a:p>
          <a:p>
            <a:pPr marL="0" indent="0">
              <a:buNone/>
            </a:pPr>
            <a:r>
              <a:rPr lang="da-DK" sz="1600" dirty="0" smtClean="0"/>
              <a:t>fx </a:t>
            </a:r>
            <a:r>
              <a:rPr lang="da-DK" sz="1600" i="1" dirty="0" smtClean="0"/>
              <a:t>Ebbe, Otto, En af dem der tit red med fane, Åge lo da </a:t>
            </a:r>
            <a:r>
              <a:rPr lang="da-DK" sz="1600" i="1" dirty="0" err="1" smtClean="0"/>
              <a:t>banoresse</a:t>
            </a:r>
            <a:r>
              <a:rPr lang="da-DK" sz="1600" i="1" dirty="0" smtClean="0"/>
              <a:t> Nora bad Ole gå</a:t>
            </a:r>
            <a:endParaRPr lang="da-DK" sz="1600" i="1" dirty="0"/>
          </a:p>
          <a:p>
            <a:pPr marL="0" indent="0">
              <a:buNone/>
            </a:pPr>
            <a:r>
              <a:rPr lang="da-DK" sz="1600" b="1" dirty="0"/>
              <a:t>3</a:t>
            </a:r>
            <a:r>
              <a:rPr lang="da-DK" sz="1600" b="1" dirty="0" smtClean="0"/>
              <a:t>. </a:t>
            </a:r>
            <a:r>
              <a:rPr lang="da-DK" sz="1600" b="1" dirty="0"/>
              <a:t>Lav en vittighed af typen: </a:t>
            </a:r>
            <a:r>
              <a:rPr lang="da-DK" sz="1600" b="1" dirty="0" smtClean="0"/>
              <a:t>Hvad er forskellen …</a:t>
            </a:r>
            <a:endParaRPr lang="da-DK" sz="1600" b="1" dirty="0"/>
          </a:p>
          <a:p>
            <a:pPr marL="0" indent="0">
              <a:buNone/>
            </a:pPr>
            <a:r>
              <a:rPr lang="da-DK" sz="1600" dirty="0" smtClean="0"/>
              <a:t>Fx: </a:t>
            </a:r>
            <a:r>
              <a:rPr lang="da-DK" sz="1600" i="1" dirty="0" smtClean="0"/>
              <a:t>Hvad </a:t>
            </a:r>
            <a:r>
              <a:rPr lang="da-DK" sz="1600" i="1" dirty="0"/>
              <a:t>er forskellen på en oceandamper og en boksehandske?</a:t>
            </a:r>
          </a:p>
          <a:p>
            <a:pPr marL="0" indent="0">
              <a:buNone/>
            </a:pPr>
            <a:r>
              <a:rPr lang="da-DK" sz="1600" i="1" dirty="0" smtClean="0"/>
              <a:t>-- Damperen </a:t>
            </a:r>
            <a:r>
              <a:rPr lang="da-DK" sz="1600" i="1" dirty="0"/>
              <a:t>tuder i havnen og boksehandsken havner i tuden. </a:t>
            </a:r>
            <a:endParaRPr lang="da-DK" sz="1600" i="1" dirty="0" smtClean="0"/>
          </a:p>
          <a:p>
            <a:pPr marL="0" indent="0">
              <a:buNone/>
            </a:pPr>
            <a:r>
              <a:rPr lang="da-DK" sz="1600" b="1" dirty="0"/>
              <a:t>4</a:t>
            </a:r>
            <a:r>
              <a:rPr lang="da-DK" sz="1600" b="1" dirty="0" smtClean="0"/>
              <a:t>. </a:t>
            </a:r>
            <a:r>
              <a:rPr lang="da-DK" sz="1600" b="1" dirty="0"/>
              <a:t>Lav en vittighed af typen</a:t>
            </a:r>
            <a:r>
              <a:rPr lang="da-DK" sz="1600" b="1" dirty="0" smtClean="0"/>
              <a:t>: </a:t>
            </a:r>
            <a:r>
              <a:rPr lang="da-DK" sz="1600" b="1" i="1" dirty="0"/>
              <a:t>Alle børnene </a:t>
            </a:r>
            <a:r>
              <a:rPr lang="da-DK" sz="1600" b="1" dirty="0"/>
              <a:t>med fornavnene på </a:t>
            </a:r>
            <a:r>
              <a:rPr lang="da-DK" sz="1600" b="1" dirty="0" smtClean="0"/>
              <a:t>dem I kender</a:t>
            </a:r>
            <a:endParaRPr lang="da-DK" sz="1600" b="1" dirty="0"/>
          </a:p>
          <a:p>
            <a:pPr marL="0" indent="0">
              <a:buNone/>
            </a:pPr>
            <a:r>
              <a:rPr lang="da-DK" sz="1600" dirty="0" smtClean="0"/>
              <a:t>Fx: </a:t>
            </a:r>
            <a:r>
              <a:rPr lang="da-DK" sz="1600" i="1" dirty="0"/>
              <a:t>Alle børnene kom sikkert </a:t>
            </a:r>
            <a:r>
              <a:rPr lang="da-DK" sz="1600" i="1" dirty="0" smtClean="0"/>
              <a:t>ud fra krokodillefarmen, undtagen </a:t>
            </a:r>
            <a:r>
              <a:rPr lang="da-DK" sz="1600" i="1" dirty="0"/>
              <a:t>Asger </a:t>
            </a:r>
            <a:r>
              <a:rPr lang="da-DK" sz="1600" i="1" dirty="0" smtClean="0"/>
              <a:t>og Bo; de kom ud som tasker og sko. </a:t>
            </a:r>
            <a:endParaRPr lang="da-DK" i="1" dirty="0"/>
          </a:p>
          <a:p>
            <a:pPr marL="0" indent="0">
              <a:buNone/>
            </a:pPr>
            <a:endParaRPr lang="da-DK" b="1" dirty="0"/>
          </a:p>
          <a:p>
            <a:r>
              <a:rPr lang="da-DK" dirty="0" smtClean="0"/>
              <a:t> </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8866850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Opgave: </a:t>
            </a:r>
            <a:r>
              <a:rPr lang="da-DK" dirty="0" err="1"/>
              <a:t>F</a:t>
            </a:r>
            <a:r>
              <a:rPr lang="da-DK" dirty="0" err="1" smtClean="0"/>
              <a:t>ake</a:t>
            </a:r>
            <a:r>
              <a:rPr lang="da-DK" dirty="0" smtClean="0"/>
              <a:t> </a:t>
            </a:r>
            <a:r>
              <a:rPr lang="da-DK" dirty="0" err="1" smtClean="0"/>
              <a:t>news</a:t>
            </a:r>
            <a:endParaRPr lang="da-DK" dirty="0"/>
          </a:p>
        </p:txBody>
      </p:sp>
      <p:sp>
        <p:nvSpPr>
          <p:cNvPr id="3" name="Pladsholder til indhold 2"/>
          <p:cNvSpPr>
            <a:spLocks noGrp="1"/>
          </p:cNvSpPr>
          <p:nvPr>
            <p:ph idx="1"/>
          </p:nvPr>
        </p:nvSpPr>
        <p:spPr/>
        <p:txBody>
          <a:bodyPr/>
          <a:lstStyle/>
          <a:p>
            <a:r>
              <a:rPr lang="da-DK" sz="2400" dirty="0" smtClean="0"/>
              <a:t>1 Holdet deles op i grupper på fem.</a:t>
            </a:r>
          </a:p>
          <a:p>
            <a:r>
              <a:rPr lang="da-DK" sz="2400" dirty="0" smtClean="0"/>
              <a:t>2. Hver gruppe skal lave fem links til nyheder som de vil dele med andre på </a:t>
            </a:r>
            <a:r>
              <a:rPr lang="da-DK" sz="2400" dirty="0"/>
              <a:t>F</a:t>
            </a:r>
            <a:r>
              <a:rPr lang="da-DK" sz="2400" dirty="0" smtClean="0"/>
              <a:t>acebook fordi de er interessante </a:t>
            </a:r>
            <a:r>
              <a:rPr lang="da-DK" sz="2400" dirty="0"/>
              <a:t>o</a:t>
            </a:r>
            <a:r>
              <a:rPr lang="da-DK" sz="2400" dirty="0" smtClean="0"/>
              <a:t>g relevante. De overskrifter til alle fem .En af disse links skal være en </a:t>
            </a:r>
            <a:r>
              <a:rPr lang="da-DK" sz="2400" dirty="0" err="1" smtClean="0"/>
              <a:t>fake</a:t>
            </a:r>
            <a:r>
              <a:rPr lang="da-DK" sz="2400" dirty="0" smtClean="0"/>
              <a:t> </a:t>
            </a:r>
            <a:r>
              <a:rPr lang="da-DK" sz="2400" dirty="0" err="1" smtClean="0"/>
              <a:t>news</a:t>
            </a:r>
            <a:r>
              <a:rPr lang="da-DK" sz="2400" dirty="0"/>
              <a:t> </a:t>
            </a:r>
            <a:r>
              <a:rPr lang="da-DK" sz="2400" dirty="0" smtClean="0"/>
              <a:t>som gruppen skriver. </a:t>
            </a:r>
          </a:p>
          <a:p>
            <a:r>
              <a:rPr lang="da-DK" sz="2400" dirty="0"/>
              <a:t>3</a:t>
            </a:r>
            <a:r>
              <a:rPr lang="da-DK" sz="2400" dirty="0" smtClean="0"/>
              <a:t>. De andre grupper skal så lave </a:t>
            </a:r>
            <a:r>
              <a:rPr lang="da-DK" sz="2400" dirty="0" err="1" smtClean="0"/>
              <a:t>faktatjek</a:t>
            </a:r>
            <a:r>
              <a:rPr lang="da-DK" sz="2400" dirty="0" smtClean="0"/>
              <a:t> på gruppens links. </a:t>
            </a:r>
          </a:p>
          <a:p>
            <a:r>
              <a:rPr lang="da-DK" sz="2400" dirty="0" smtClean="0"/>
              <a:t>5. En gruppe får hemmeligt instruktion om ikke at lave nogen </a:t>
            </a:r>
            <a:r>
              <a:rPr lang="da-DK" sz="2400" dirty="0" err="1" smtClean="0"/>
              <a:t>fake</a:t>
            </a:r>
            <a:r>
              <a:rPr lang="da-DK" sz="2400" dirty="0" smtClean="0"/>
              <a:t> </a:t>
            </a:r>
            <a:r>
              <a:rPr lang="da-DK" sz="2400" dirty="0" err="1" smtClean="0"/>
              <a:t>news</a:t>
            </a:r>
            <a:r>
              <a:rPr lang="da-DK" sz="2400" dirty="0" smtClean="0"/>
              <a:t>. </a:t>
            </a:r>
            <a:r>
              <a:rPr lang="da-DK" sz="2400" dirty="0" smtClean="0"/>
              <a:t> </a:t>
            </a:r>
            <a:endParaRPr lang="da-DK" sz="2400"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1828405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da-DK" altLang="da-DK" dirty="0" smtClean="0"/>
              <a:t>I. Syntaks</a:t>
            </a:r>
          </a:p>
        </p:txBody>
      </p:sp>
      <p:sp>
        <p:nvSpPr>
          <p:cNvPr id="30723" name="Rectangle 3"/>
          <p:cNvSpPr>
            <a:spLocks noGrp="1" noChangeArrowheads="1"/>
          </p:cNvSpPr>
          <p:nvPr>
            <p:ph type="body" idx="1"/>
          </p:nvPr>
        </p:nvSpPr>
        <p:spPr/>
        <p:txBody>
          <a:bodyPr/>
          <a:lstStyle/>
          <a:p>
            <a:pPr eaLnBrk="1" hangingPunct="1">
              <a:lnSpc>
                <a:spcPct val="80000"/>
              </a:lnSpc>
            </a:pPr>
            <a:r>
              <a:rPr lang="da-DK" altLang="da-DK" sz="1400" smtClean="0"/>
              <a:t>B.Entydighed i kombinationen af ord til led og sætninger:</a:t>
            </a:r>
          </a:p>
          <a:p>
            <a:pPr eaLnBrk="1" hangingPunct="1">
              <a:lnSpc>
                <a:spcPct val="80000"/>
              </a:lnSpc>
            </a:pPr>
            <a:r>
              <a:rPr lang="da-DK" altLang="da-DK" sz="1400" b="1" smtClean="0"/>
              <a:t>FF</a:t>
            </a:r>
            <a:r>
              <a:rPr lang="da-DK" altLang="da-DK" sz="1400" smtClean="0"/>
              <a:t>	</a:t>
            </a:r>
            <a:r>
              <a:rPr lang="da-DK" altLang="da-DK" sz="1400" b="1" smtClean="0"/>
              <a:t>fejl i faste forbindelser</a:t>
            </a:r>
            <a:r>
              <a:rPr lang="da-DK" altLang="da-DK" sz="1400" smtClean="0"/>
              <a:t> (ikke KL eller FL), gal kollokation, fx </a:t>
            </a:r>
            <a:r>
              <a:rPr lang="da-DK" altLang="da-DK" sz="1400" i="1" smtClean="0"/>
              <a:t>Hans ironi til at sætte spørgsmålstegn ved alt</a:t>
            </a:r>
            <a:r>
              <a:rPr lang="da-DK" altLang="da-DK" sz="1400" smtClean="0"/>
              <a:t>.</a:t>
            </a:r>
          </a:p>
          <a:p>
            <a:pPr eaLnBrk="1" hangingPunct="1">
              <a:lnSpc>
                <a:spcPct val="80000"/>
              </a:lnSpc>
            </a:pPr>
            <a:r>
              <a:rPr lang="da-DK" altLang="da-DK" sz="1400" b="1" smtClean="0"/>
              <a:t>GP</a:t>
            </a:r>
            <a:r>
              <a:rPr lang="da-DK" altLang="da-DK" sz="1400" smtClean="0"/>
              <a:t>	</a:t>
            </a:r>
            <a:r>
              <a:rPr lang="da-DK" altLang="da-DK" sz="1400" b="1" smtClean="0"/>
              <a:t>gal præposition</a:t>
            </a:r>
            <a:r>
              <a:rPr lang="da-DK" altLang="da-DK" sz="1400" smtClean="0"/>
              <a:t>, i en frase, eller gal bundet præposition efter et verbum, fx </a:t>
            </a:r>
            <a:r>
              <a:rPr lang="da-DK" altLang="da-DK" sz="1400" i="1" smtClean="0"/>
              <a:t>respekt overfor folk.</a:t>
            </a:r>
            <a:endParaRPr lang="da-DK" altLang="da-DK" sz="1400" smtClean="0"/>
          </a:p>
          <a:p>
            <a:pPr eaLnBrk="1" hangingPunct="1">
              <a:lnSpc>
                <a:spcPct val="80000"/>
              </a:lnSpc>
            </a:pPr>
            <a:r>
              <a:rPr lang="da-DK" altLang="da-DK" sz="1400" b="1" smtClean="0"/>
              <a:t>SY</a:t>
            </a:r>
            <a:r>
              <a:rPr lang="da-DK" altLang="da-DK" sz="1400" smtClean="0"/>
              <a:t>	</a:t>
            </a:r>
            <a:r>
              <a:rPr lang="da-DK" altLang="da-DK" sz="1400" b="1" smtClean="0"/>
              <a:t>syntaks</a:t>
            </a:r>
            <a:r>
              <a:rPr lang="da-DK" altLang="da-DK" sz="1400" smtClean="0"/>
              <a:t>, fejl i rektion eller kongruens, eller  forveksling af  </a:t>
            </a:r>
            <a:r>
              <a:rPr lang="da-DK" altLang="da-DK" sz="1400" i="1" smtClean="0"/>
              <a:t>sig</a:t>
            </a:r>
            <a:r>
              <a:rPr lang="da-DK" altLang="da-DK" sz="1400" smtClean="0"/>
              <a:t> og </a:t>
            </a:r>
            <a:r>
              <a:rPr lang="da-DK" altLang="da-DK" sz="1400" i="1" smtClean="0"/>
              <a:t>hans</a:t>
            </a:r>
            <a:r>
              <a:rPr lang="da-DK" altLang="da-DK" sz="1400" smtClean="0"/>
              <a:t>, </a:t>
            </a:r>
            <a:r>
              <a:rPr lang="da-DK" altLang="da-DK" sz="1400" i="1" smtClean="0"/>
              <a:t>nogle</a:t>
            </a:r>
            <a:r>
              <a:rPr lang="da-DK" altLang="da-DK" sz="1400" smtClean="0"/>
              <a:t> og </a:t>
            </a:r>
            <a:r>
              <a:rPr lang="da-DK" altLang="da-DK" sz="1400" i="1" smtClean="0"/>
              <a:t>nogen</a:t>
            </a:r>
            <a:r>
              <a:rPr lang="da-DK" altLang="da-DK" sz="1400" smtClean="0"/>
              <a:t>.</a:t>
            </a:r>
          </a:p>
          <a:p>
            <a:pPr eaLnBrk="1" hangingPunct="1">
              <a:lnSpc>
                <a:spcPct val="80000"/>
              </a:lnSpc>
            </a:pPr>
            <a:r>
              <a:rPr lang="da-DK" altLang="da-DK" sz="1400" b="1" u="sng" smtClean="0"/>
              <a:t>HF</a:t>
            </a:r>
            <a:r>
              <a:rPr lang="da-DK" altLang="da-DK" sz="1400" u="sng" smtClean="0"/>
              <a:t>	</a:t>
            </a:r>
            <a:r>
              <a:rPr lang="da-DK" altLang="da-DK" sz="1400" b="1" smtClean="0"/>
              <a:t>henvisningsfejl</a:t>
            </a:r>
            <a:r>
              <a:rPr lang="da-DK" altLang="da-DK" sz="1400" smtClean="0"/>
              <a:t>, uklart hvilket tidligere nomen et pronomen har samme henvisning som, fx </a:t>
            </a:r>
            <a:r>
              <a:rPr lang="da-DK" altLang="da-DK" sz="1400" i="1" smtClean="0"/>
              <a:t>De forvekslede dem med hinanden fordi disse lignede dem</a:t>
            </a:r>
            <a:r>
              <a:rPr lang="da-DK" altLang="da-DK" sz="1400" smtClean="0"/>
              <a:t>.</a:t>
            </a:r>
          </a:p>
          <a:p>
            <a:pPr eaLnBrk="1" hangingPunct="1">
              <a:lnSpc>
                <a:spcPct val="80000"/>
              </a:lnSpc>
            </a:pPr>
            <a:r>
              <a:rPr lang="da-DK" altLang="da-DK" sz="1400" b="1" smtClean="0"/>
              <a:t>PA</a:t>
            </a:r>
            <a:r>
              <a:rPr lang="da-DK" altLang="da-DK" sz="1400" smtClean="0"/>
              <a:t>	</a:t>
            </a:r>
            <a:r>
              <a:rPr lang="da-DK" altLang="da-DK" sz="1400" b="1" smtClean="0"/>
              <a:t>parallelisering</a:t>
            </a:r>
            <a:r>
              <a:rPr lang="da-DK" altLang="da-DK" sz="1400" smtClean="0"/>
              <a:t>, sideordning af to ord eller led som ikke er parallelle, dvs. på samme syntaktiske eller semantiske niveau, fx </a:t>
            </a:r>
            <a:r>
              <a:rPr lang="da-DK" altLang="da-DK" sz="1400" i="1" smtClean="0"/>
              <a:t>Dan faldt i kamp og sin rustning.</a:t>
            </a:r>
            <a:endParaRPr lang="da-DK" altLang="da-DK" sz="1400" smtClean="0"/>
          </a:p>
          <a:p>
            <a:pPr eaLnBrk="1" hangingPunct="1">
              <a:lnSpc>
                <a:spcPct val="80000"/>
              </a:lnSpc>
            </a:pPr>
            <a:r>
              <a:rPr lang="da-DK" altLang="da-DK" sz="1400" b="1" smtClean="0"/>
              <a:t>LS</a:t>
            </a:r>
            <a:r>
              <a:rPr lang="da-DK" altLang="da-DK" sz="1400" smtClean="0"/>
              <a:t>	</a:t>
            </a:r>
            <a:r>
              <a:rPr lang="da-DK" altLang="da-DK" sz="1400" b="1" smtClean="0"/>
              <a:t>ledsætningsordstilling</a:t>
            </a:r>
            <a:r>
              <a:rPr lang="da-DK" altLang="da-DK" sz="1400" smtClean="0"/>
              <a:t>, ledsætning med helsætningsordstilling, Fvna, fx </a:t>
            </a:r>
            <a:r>
              <a:rPr lang="da-DK" altLang="da-DK" sz="1400" i="1" smtClean="0"/>
              <a:t>Det er ikke usandsynligt at i går så vi ham</a:t>
            </a:r>
            <a:endParaRPr lang="da-DK" altLang="da-DK" sz="1400" smtClean="0"/>
          </a:p>
          <a:p>
            <a:pPr eaLnBrk="1" hangingPunct="1">
              <a:lnSpc>
                <a:spcPct val="80000"/>
              </a:lnSpc>
            </a:pPr>
            <a:endParaRPr lang="da-DK" altLang="da-DK" sz="1400" smtClean="0"/>
          </a:p>
          <a:p>
            <a:pPr eaLnBrk="1" hangingPunct="1">
              <a:lnSpc>
                <a:spcPct val="80000"/>
              </a:lnSpc>
            </a:pPr>
            <a:r>
              <a:rPr lang="da-DK" altLang="da-DK" sz="1400" b="1" smtClean="0"/>
              <a:t>OS</a:t>
            </a:r>
            <a:r>
              <a:rPr lang="da-DK" altLang="da-DK" sz="1400" smtClean="0"/>
              <a:t>	</a:t>
            </a:r>
            <a:r>
              <a:rPr lang="da-DK" altLang="da-DK" sz="1400" b="1" smtClean="0"/>
              <a:t>ordstilling</a:t>
            </a:r>
            <a:r>
              <a:rPr lang="da-DK" altLang="da-DK" sz="1400" smtClean="0"/>
              <a:t> som afviger fra sætningsskemaerne (af andre typer end LS), fx </a:t>
            </a:r>
            <a:r>
              <a:rPr lang="da-DK" altLang="da-DK" sz="1400" i="1" smtClean="0"/>
              <a:t>Han giver i sit billede os et indtryk af...</a:t>
            </a:r>
            <a:r>
              <a:rPr lang="da-DK" altLang="da-DK" sz="1400" smtClean="0"/>
              <a:t>.</a:t>
            </a:r>
          </a:p>
          <a:p>
            <a:pPr eaLnBrk="1" hangingPunct="1">
              <a:lnSpc>
                <a:spcPct val="80000"/>
              </a:lnSpc>
            </a:pPr>
            <a:r>
              <a:rPr lang="da-DK" altLang="da-DK" sz="1400" b="1" u="sng" smtClean="0"/>
              <a:t>AN</a:t>
            </a:r>
            <a:r>
              <a:rPr lang="da-DK" altLang="da-DK" sz="1400" u="sng" smtClean="0"/>
              <a:t>	</a:t>
            </a:r>
            <a:r>
              <a:rPr lang="da-DK" altLang="da-DK" sz="1400" b="1" smtClean="0"/>
              <a:t>anakoluti</a:t>
            </a:r>
            <a:r>
              <a:rPr lang="da-DK" altLang="da-DK" sz="1400" smtClean="0"/>
              <a:t>, ugrammatisk konstruktion,  kontamination af to konstruktioner, ufuldendte grammatiske konstruktioner, fx </a:t>
            </a:r>
            <a:r>
              <a:rPr lang="da-DK" altLang="da-DK" sz="1400" i="1" smtClean="0"/>
              <a:t>Manden, som hvis jeg ser, så kommer jeg</a:t>
            </a:r>
            <a:r>
              <a:rPr lang="da-DK" altLang="da-DK" sz="1400" smtClean="0"/>
              <a:t>.</a:t>
            </a:r>
          </a:p>
          <a:p>
            <a:pPr eaLnBrk="1" hangingPunct="1">
              <a:lnSpc>
                <a:spcPct val="80000"/>
              </a:lnSpc>
            </a:pPr>
            <a:r>
              <a:rPr lang="da-DK" altLang="da-DK" sz="1400" b="1" smtClean="0"/>
              <a:t>KN</a:t>
            </a:r>
            <a:r>
              <a:rPr lang="da-DK" altLang="da-DK" sz="1400" smtClean="0"/>
              <a:t>	</a:t>
            </a:r>
            <a:r>
              <a:rPr lang="da-DK" altLang="da-DK" sz="1400" b="1" smtClean="0"/>
              <a:t>konjunktional</a:t>
            </a:r>
            <a:r>
              <a:rPr lang="da-DK" altLang="da-DK" sz="1400" smtClean="0"/>
              <a:t> (ofte </a:t>
            </a:r>
            <a:r>
              <a:rPr lang="da-DK" altLang="da-DK" sz="1400" i="1" smtClean="0"/>
              <a:t>idet</a:t>
            </a:r>
            <a:r>
              <a:rPr lang="da-DK" altLang="da-DK" sz="1400" smtClean="0"/>
              <a:t> og </a:t>
            </a:r>
            <a:r>
              <a:rPr lang="da-DK" altLang="da-DK" sz="1400" i="1" smtClean="0"/>
              <a:t>hvilket</a:t>
            </a:r>
            <a:r>
              <a:rPr lang="da-DK" altLang="da-DK" sz="1400" smtClean="0"/>
              <a:t>) der ikke svarer til det semantiske forhold mellem sætningerne, fx </a:t>
            </a:r>
            <a:r>
              <a:rPr lang="da-DK" altLang="da-DK" sz="1400" i="1" smtClean="0"/>
              <a:t>Han kom ikke, idet han var syg, hvilket ærgrede ham</a:t>
            </a:r>
          </a:p>
        </p:txBody>
      </p:sp>
    </p:spTree>
    <p:extLst>
      <p:ext uri="{BB962C8B-B14F-4D97-AF65-F5344CB8AC3E}">
        <p14:creationId xmlns:p14="http://schemas.microsoft.com/office/powerpoint/2010/main" val="31859339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Updateopgave</a:t>
            </a:r>
            <a:endParaRPr lang="da-DK" dirty="0"/>
          </a:p>
        </p:txBody>
      </p:sp>
      <p:sp>
        <p:nvSpPr>
          <p:cNvPr id="3" name="Pladsholder til indhold 2"/>
          <p:cNvSpPr>
            <a:spLocks noGrp="1"/>
          </p:cNvSpPr>
          <p:nvPr>
            <p:ph idx="1"/>
          </p:nvPr>
        </p:nvSpPr>
        <p:spPr/>
        <p:txBody>
          <a:bodyPr/>
          <a:lstStyle/>
          <a:p>
            <a:r>
              <a:rPr lang="da-DK" dirty="0" smtClean="0"/>
              <a:t>Til </a:t>
            </a:r>
            <a:r>
              <a:rPr lang="da-DK" dirty="0" err="1" smtClean="0"/>
              <a:t>opdateholdet</a:t>
            </a:r>
            <a:r>
              <a:rPr lang="da-DK" dirty="0" smtClean="0"/>
              <a:t>: </a:t>
            </a:r>
          </a:p>
          <a:p>
            <a:r>
              <a:rPr lang="da-DK" dirty="0" smtClean="0"/>
              <a:t>Lav to links på </a:t>
            </a:r>
            <a:r>
              <a:rPr lang="da-DK" dirty="0" err="1" smtClean="0"/>
              <a:t>facebook</a:t>
            </a:r>
            <a:r>
              <a:rPr lang="da-DK" dirty="0" smtClean="0"/>
              <a:t>, hvoraf den ene skal være hjemmeproduceret </a:t>
            </a:r>
            <a:r>
              <a:rPr lang="da-DK" dirty="0" err="1" smtClean="0"/>
              <a:t>fake</a:t>
            </a:r>
            <a:r>
              <a:rPr lang="da-DK" dirty="0" smtClean="0"/>
              <a:t>. </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dirty="0"/>
          </a:p>
        </p:txBody>
      </p:sp>
    </p:spTree>
    <p:extLst>
      <p:ext uri="{BB962C8B-B14F-4D97-AF65-F5344CB8AC3E}">
        <p14:creationId xmlns:p14="http://schemas.microsoft.com/office/powerpoint/2010/main" val="5764158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Æstetik og Kommunikation</a:t>
            </a:r>
            <a:endParaRPr lang="da-DK" smtClean="0">
              <a:latin typeface="Futura Medium" pitchFamily="34" charset="0"/>
            </a:endParaRPr>
          </a:p>
        </p:txBody>
      </p:sp>
      <p:sp>
        <p:nvSpPr>
          <p:cNvPr id="46083" name="Rectangle 2"/>
          <p:cNvSpPr>
            <a:spLocks noGrp="1" noChangeArrowheads="1"/>
          </p:cNvSpPr>
          <p:nvPr>
            <p:ph type="title"/>
          </p:nvPr>
        </p:nvSpPr>
        <p:spPr/>
        <p:txBody>
          <a:bodyPr/>
          <a:lstStyle/>
          <a:p>
            <a:pPr eaLnBrk="1" hangingPunct="1"/>
            <a:r>
              <a:rPr lang="da-DK" smtClean="0"/>
              <a:t>Litteraturliste</a:t>
            </a:r>
          </a:p>
        </p:txBody>
      </p:sp>
      <p:sp>
        <p:nvSpPr>
          <p:cNvPr id="46084" name="Rectangle 3"/>
          <p:cNvSpPr>
            <a:spLocks noGrp="1" noChangeArrowheads="1"/>
          </p:cNvSpPr>
          <p:nvPr>
            <p:ph type="body" idx="1"/>
          </p:nvPr>
        </p:nvSpPr>
        <p:spPr/>
        <p:txBody>
          <a:bodyPr/>
          <a:lstStyle/>
          <a:p>
            <a:pPr eaLnBrk="1" hangingPunct="1">
              <a:lnSpc>
                <a:spcPct val="80000"/>
              </a:lnSpc>
            </a:pPr>
            <a:r>
              <a:rPr lang="da-DK" sz="1200" dirty="0" smtClean="0"/>
              <a:t>Andersson, jan &amp; Mats </a:t>
            </a:r>
            <a:r>
              <a:rPr lang="da-DK" sz="1200" dirty="0" err="1" smtClean="0"/>
              <a:t>Furberg</a:t>
            </a:r>
            <a:r>
              <a:rPr lang="da-DK" sz="1200" dirty="0" smtClean="0"/>
              <a:t> (1969): </a:t>
            </a:r>
            <a:r>
              <a:rPr lang="da-DK" sz="1200" i="1" dirty="0" smtClean="0"/>
              <a:t>Sprog og påvirkning. Om argumentationens semantik</a:t>
            </a:r>
            <a:r>
              <a:rPr lang="da-DK" sz="1200" dirty="0" smtClean="0"/>
              <a:t>, Nyt Nordisk Forlag Arnold Busck, København.</a:t>
            </a:r>
          </a:p>
          <a:p>
            <a:pPr eaLnBrk="1" hangingPunct="1">
              <a:lnSpc>
                <a:spcPct val="80000"/>
              </a:lnSpc>
            </a:pPr>
            <a:r>
              <a:rPr lang="da-DK" sz="1200" dirty="0" err="1" smtClean="0"/>
              <a:t>Beaugrande</a:t>
            </a:r>
            <a:r>
              <a:rPr lang="da-DK" sz="1200" dirty="0" smtClean="0"/>
              <a:t>, Robert de, and Wolfgang Dressler (1972) 1981. </a:t>
            </a:r>
            <a:r>
              <a:rPr lang="da-DK" sz="1200" i="1" dirty="0" err="1" smtClean="0"/>
              <a:t>Introduction</a:t>
            </a:r>
            <a:r>
              <a:rPr lang="da-DK" sz="1200" i="1" dirty="0" smtClean="0"/>
              <a:t> to </a:t>
            </a:r>
            <a:r>
              <a:rPr lang="da-DK" sz="1200" i="1" dirty="0" err="1" smtClean="0"/>
              <a:t>Text</a:t>
            </a:r>
            <a:r>
              <a:rPr lang="da-DK" sz="1200" i="1" dirty="0" smtClean="0"/>
              <a:t> </a:t>
            </a:r>
            <a:r>
              <a:rPr lang="da-DK" sz="1200" i="1" dirty="0" err="1" smtClean="0"/>
              <a:t>Linguistics</a:t>
            </a:r>
            <a:r>
              <a:rPr lang="da-DK" sz="1200" dirty="0" smtClean="0"/>
              <a:t>. London: Longman.</a:t>
            </a:r>
          </a:p>
          <a:p>
            <a:pPr eaLnBrk="1" hangingPunct="1">
              <a:lnSpc>
                <a:spcPct val="80000"/>
              </a:lnSpc>
            </a:pPr>
            <a:r>
              <a:rPr lang="da-DK" sz="1200" dirty="0" smtClean="0"/>
              <a:t>Berger, Peter L. og Thomas </a:t>
            </a:r>
            <a:r>
              <a:rPr lang="da-DK" sz="1200" dirty="0" err="1" smtClean="0"/>
              <a:t>Luckmann</a:t>
            </a:r>
            <a:r>
              <a:rPr lang="da-DK" sz="1200" dirty="0" smtClean="0"/>
              <a:t> (1966) 1967: </a:t>
            </a:r>
            <a:r>
              <a:rPr lang="da-DK" sz="1200" i="1" dirty="0" smtClean="0"/>
              <a:t>The Social Construction of Reality. A </a:t>
            </a:r>
            <a:r>
              <a:rPr lang="da-DK" sz="1200" i="1" dirty="0" err="1" smtClean="0"/>
              <a:t>treatise</a:t>
            </a:r>
            <a:r>
              <a:rPr lang="da-DK" sz="1200" i="1" dirty="0" smtClean="0"/>
              <a:t> in the </a:t>
            </a:r>
            <a:r>
              <a:rPr lang="da-DK" sz="1200" i="1" dirty="0" err="1" smtClean="0"/>
              <a:t>sociology</a:t>
            </a:r>
            <a:r>
              <a:rPr lang="da-DK" sz="1200" i="1" dirty="0" smtClean="0"/>
              <a:t> of </a:t>
            </a:r>
            <a:r>
              <a:rPr lang="da-DK" sz="1200" i="1" dirty="0" err="1" smtClean="0"/>
              <a:t>knowledge</a:t>
            </a:r>
            <a:r>
              <a:rPr lang="da-DK" sz="1200" dirty="0" smtClean="0"/>
              <a:t>, New York: </a:t>
            </a:r>
            <a:r>
              <a:rPr lang="da-DK" sz="1200" dirty="0" err="1" smtClean="0"/>
              <a:t>Doubleday</a:t>
            </a:r>
            <a:r>
              <a:rPr lang="da-DK" sz="1200" dirty="0" smtClean="0"/>
              <a:t> </a:t>
            </a:r>
            <a:r>
              <a:rPr lang="da-DK" sz="1200" dirty="0" err="1" smtClean="0"/>
              <a:t>Anchor</a:t>
            </a:r>
            <a:r>
              <a:rPr lang="da-DK" sz="1200" dirty="0" smtClean="0"/>
              <a:t> Book.</a:t>
            </a:r>
          </a:p>
          <a:p>
            <a:pPr eaLnBrk="1" hangingPunct="1">
              <a:lnSpc>
                <a:spcPct val="80000"/>
              </a:lnSpc>
            </a:pPr>
            <a:r>
              <a:rPr lang="da-DK" sz="1200" dirty="0" smtClean="0"/>
              <a:t>Engberg, Jan 1998: </a:t>
            </a:r>
            <a:r>
              <a:rPr lang="da-DK" sz="1200" i="1" dirty="0" smtClean="0"/>
              <a:t>Fagsprogslingvistikken</a:t>
            </a:r>
            <a:r>
              <a:rPr lang="da-DK" sz="1200" dirty="0" smtClean="0"/>
              <a:t>, Århus: Systime.</a:t>
            </a:r>
          </a:p>
          <a:p>
            <a:pPr eaLnBrk="1" hangingPunct="1">
              <a:lnSpc>
                <a:spcPct val="80000"/>
              </a:lnSpc>
            </a:pPr>
            <a:r>
              <a:rPr lang="da-DK" sz="1200" dirty="0" err="1" smtClean="0"/>
              <a:t>Grice</a:t>
            </a:r>
            <a:r>
              <a:rPr lang="da-DK" sz="1200" dirty="0" smtClean="0"/>
              <a:t>, H. P. (1967) 1975. “</a:t>
            </a:r>
            <a:r>
              <a:rPr lang="da-DK" sz="1200" dirty="0" err="1" smtClean="0"/>
              <a:t>Logic</a:t>
            </a:r>
            <a:r>
              <a:rPr lang="da-DK" sz="1200" dirty="0" smtClean="0"/>
              <a:t> and </a:t>
            </a:r>
            <a:r>
              <a:rPr lang="da-DK" sz="1200" dirty="0" err="1" smtClean="0"/>
              <a:t>conversation</a:t>
            </a:r>
            <a:r>
              <a:rPr lang="da-DK" sz="1200" dirty="0" smtClean="0"/>
              <a:t>” in Cole, Peter, &amp; Jerry Morgan 1975. </a:t>
            </a:r>
            <a:r>
              <a:rPr lang="da-DK" sz="1200" i="1" dirty="0" err="1" smtClean="0"/>
              <a:t>Syntax</a:t>
            </a:r>
            <a:r>
              <a:rPr lang="da-DK" sz="1200" i="1" dirty="0" smtClean="0"/>
              <a:t> and </a:t>
            </a:r>
            <a:r>
              <a:rPr lang="da-DK" sz="1200" i="1" dirty="0" err="1" smtClean="0"/>
              <a:t>Semantics</a:t>
            </a:r>
            <a:r>
              <a:rPr lang="da-DK" sz="1200" i="1" dirty="0" smtClean="0"/>
              <a:t>, </a:t>
            </a:r>
            <a:r>
              <a:rPr lang="da-DK" sz="1200" i="1" dirty="0" err="1" smtClean="0"/>
              <a:t>vol</a:t>
            </a:r>
            <a:r>
              <a:rPr lang="da-DK" sz="1200" i="1" dirty="0" smtClean="0"/>
              <a:t> 3, Speech </a:t>
            </a:r>
            <a:r>
              <a:rPr lang="da-DK" sz="1200" i="1" dirty="0" err="1" smtClean="0"/>
              <a:t>Acts</a:t>
            </a:r>
            <a:r>
              <a:rPr lang="da-DK" sz="1200" dirty="0" smtClean="0"/>
              <a:t>. New York: Academic </a:t>
            </a:r>
            <a:r>
              <a:rPr lang="da-DK" sz="1200" dirty="0" err="1" smtClean="0"/>
              <a:t>press</a:t>
            </a:r>
            <a:r>
              <a:rPr lang="da-DK" sz="1200" dirty="0" smtClean="0"/>
              <a:t>. </a:t>
            </a:r>
          </a:p>
          <a:p>
            <a:pPr eaLnBrk="1" hangingPunct="1">
              <a:lnSpc>
                <a:spcPct val="80000"/>
              </a:lnSpc>
            </a:pPr>
            <a:r>
              <a:rPr lang="da-DK" sz="1200" dirty="0" smtClean="0"/>
              <a:t>Harder, Peter, &amp; Christian Kock 1976. “The </a:t>
            </a:r>
            <a:r>
              <a:rPr lang="da-DK" sz="1200" dirty="0" err="1" smtClean="0"/>
              <a:t>Theory</a:t>
            </a:r>
            <a:r>
              <a:rPr lang="da-DK" sz="1200" dirty="0" smtClean="0"/>
              <a:t> of </a:t>
            </a:r>
            <a:r>
              <a:rPr lang="da-DK" sz="1200" dirty="0" err="1" smtClean="0"/>
              <a:t>Presupposition</a:t>
            </a:r>
            <a:r>
              <a:rPr lang="da-DK" sz="1200" dirty="0" smtClean="0"/>
              <a:t> </a:t>
            </a:r>
            <a:r>
              <a:rPr lang="da-DK" sz="1200" dirty="0" err="1" smtClean="0"/>
              <a:t>Failure</a:t>
            </a:r>
            <a:r>
              <a:rPr lang="da-DK" sz="1200" dirty="0" smtClean="0"/>
              <a:t>”. </a:t>
            </a:r>
            <a:r>
              <a:rPr lang="da-DK" sz="1200" i="1" dirty="0" err="1" smtClean="0"/>
              <a:t>Travaux</a:t>
            </a:r>
            <a:r>
              <a:rPr lang="da-DK" sz="1200" i="1" dirty="0" smtClean="0"/>
              <a:t> du </a:t>
            </a:r>
            <a:r>
              <a:rPr lang="da-DK" sz="1200" i="1" dirty="0" err="1" smtClean="0"/>
              <a:t>cercle</a:t>
            </a:r>
            <a:r>
              <a:rPr lang="da-DK" sz="1200" i="1" dirty="0" smtClean="0"/>
              <a:t> </a:t>
            </a:r>
            <a:r>
              <a:rPr lang="da-DK" sz="1200" i="1" dirty="0" err="1" smtClean="0"/>
              <a:t>linguistique</a:t>
            </a:r>
            <a:r>
              <a:rPr lang="da-DK" sz="1200" i="1" dirty="0" smtClean="0"/>
              <a:t> de </a:t>
            </a:r>
            <a:r>
              <a:rPr lang="da-DK" sz="1200" i="1" dirty="0" err="1" smtClean="0"/>
              <a:t>Copenhague</a:t>
            </a:r>
            <a:r>
              <a:rPr lang="da-DK" sz="1200" dirty="0" smtClean="0"/>
              <a:t> </a:t>
            </a:r>
            <a:r>
              <a:rPr lang="da-DK" sz="1200" dirty="0" err="1" smtClean="0"/>
              <a:t>vol</a:t>
            </a:r>
            <a:r>
              <a:rPr lang="da-DK" sz="1200" dirty="0" smtClean="0"/>
              <a:t> XVII. København: Akademisk Forlag.  </a:t>
            </a:r>
          </a:p>
          <a:p>
            <a:pPr eaLnBrk="1" hangingPunct="1">
              <a:lnSpc>
                <a:spcPct val="80000"/>
              </a:lnSpc>
            </a:pPr>
            <a:r>
              <a:rPr lang="da-DK" sz="1200" dirty="0" smtClean="0"/>
              <a:t>Harder, Peter 2007: "Grundtræk af en funktionel-pragmatisk </a:t>
            </a:r>
            <a:r>
              <a:rPr lang="da-DK" sz="1200" dirty="0" err="1" smtClean="0"/>
              <a:t>diskursanalkyse</a:t>
            </a:r>
            <a:r>
              <a:rPr lang="da-DK" sz="1200" dirty="0" smtClean="0"/>
              <a:t>" i Henrik Jørgensen og Peter </a:t>
            </a:r>
            <a:r>
              <a:rPr lang="da-DK" sz="1200" dirty="0" err="1" smtClean="0"/>
              <a:t>Widell</a:t>
            </a:r>
            <a:r>
              <a:rPr lang="da-DK" sz="1200" dirty="0" smtClean="0"/>
              <a:t> (red) 2007: </a:t>
            </a:r>
            <a:r>
              <a:rPr lang="da-DK" sz="1200" i="1" dirty="0" smtClean="0"/>
              <a:t>Det bedre argument, </a:t>
            </a:r>
            <a:r>
              <a:rPr lang="da-DK" sz="1200" dirty="0" smtClean="0"/>
              <a:t>Århus: Wessel og Huitfeldt. </a:t>
            </a:r>
          </a:p>
          <a:p>
            <a:pPr eaLnBrk="1" hangingPunct="1">
              <a:lnSpc>
                <a:spcPct val="80000"/>
              </a:lnSpc>
            </a:pPr>
            <a:r>
              <a:rPr lang="da-DK" sz="1200" dirty="0" smtClean="0"/>
              <a:t>Hendriks, Vincent &amp; Mads Vestergaard 2017: </a:t>
            </a:r>
            <a:r>
              <a:rPr lang="da-DK" sz="1200" dirty="0" err="1" smtClean="0"/>
              <a:t>Fake</a:t>
            </a:r>
            <a:r>
              <a:rPr lang="da-DK" sz="1200" dirty="0" smtClean="0"/>
              <a:t> News, København: Gyldendal.</a:t>
            </a:r>
          </a:p>
          <a:p>
            <a:pPr eaLnBrk="1" hangingPunct="1">
              <a:lnSpc>
                <a:spcPct val="80000"/>
              </a:lnSpc>
            </a:pPr>
            <a:r>
              <a:rPr lang="da-DK" sz="1200" dirty="0" err="1" smtClean="0"/>
              <a:t>Searle</a:t>
            </a:r>
            <a:r>
              <a:rPr lang="da-DK" sz="1200" dirty="0" smtClean="0"/>
              <a:t>, John R. (1995) 1996: </a:t>
            </a:r>
            <a:r>
              <a:rPr lang="da-DK" sz="1200" i="1" dirty="0" smtClean="0"/>
              <a:t>Construction of Social Reality,</a:t>
            </a:r>
            <a:r>
              <a:rPr lang="da-DK" sz="1200" dirty="0" smtClean="0"/>
              <a:t> London: </a:t>
            </a:r>
            <a:r>
              <a:rPr lang="da-DK" sz="1200" dirty="0" err="1" smtClean="0"/>
              <a:t>penguin</a:t>
            </a:r>
            <a:r>
              <a:rPr lang="da-DK" sz="1200" dirty="0" smtClean="0"/>
              <a:t> </a:t>
            </a:r>
            <a:r>
              <a:rPr lang="da-DK" sz="1200" dirty="0" err="1" smtClean="0"/>
              <a:t>Books</a:t>
            </a:r>
            <a:endParaRPr lang="da-DK" sz="1200" dirty="0" smtClean="0"/>
          </a:p>
          <a:p>
            <a:pPr eaLnBrk="1" hangingPunct="1">
              <a:lnSpc>
                <a:spcPct val="80000"/>
              </a:lnSpc>
            </a:pPr>
            <a:r>
              <a:rPr lang="da-DK" sz="1200" dirty="0" err="1" smtClean="0"/>
              <a:t>Sperber</a:t>
            </a:r>
            <a:r>
              <a:rPr lang="da-DK" sz="1200" dirty="0" smtClean="0"/>
              <a:t>, Dan and </a:t>
            </a:r>
            <a:r>
              <a:rPr lang="da-DK" sz="1200" dirty="0" err="1" smtClean="0"/>
              <a:t>Deidre</a:t>
            </a:r>
            <a:r>
              <a:rPr lang="da-DK" sz="1200" dirty="0" smtClean="0"/>
              <a:t> Wilson 1986: </a:t>
            </a:r>
            <a:r>
              <a:rPr lang="da-DK" sz="1200" i="1" dirty="0" err="1" smtClean="0"/>
              <a:t>Relevance</a:t>
            </a:r>
            <a:r>
              <a:rPr lang="da-DK" sz="1200" dirty="0" smtClean="0"/>
              <a:t>, Oxford: Blackwell</a:t>
            </a:r>
          </a:p>
          <a:p>
            <a:pPr eaLnBrk="1" hangingPunct="1">
              <a:lnSpc>
                <a:spcPct val="80000"/>
              </a:lnSpc>
            </a:pPr>
            <a:r>
              <a:rPr lang="en-US" sz="1200" dirty="0" smtClean="0"/>
              <a:t>Swales, John M. 1990: </a:t>
            </a:r>
            <a:r>
              <a:rPr lang="en-US" sz="1200" i="1" dirty="0" smtClean="0"/>
              <a:t>Genre Analysis. English in academic and research settings</a:t>
            </a:r>
            <a:r>
              <a:rPr lang="en-US" sz="1200" dirty="0" smtClean="0"/>
              <a:t>, Cambridge: Cambridge University Press.</a:t>
            </a:r>
            <a:endParaRPr lang="da-DK" sz="1200" dirty="0" smtClean="0"/>
          </a:p>
          <a:p>
            <a:pPr eaLnBrk="1" hangingPunct="1">
              <a:lnSpc>
                <a:spcPct val="80000"/>
              </a:lnSpc>
            </a:pPr>
            <a:r>
              <a:rPr lang="da-DK" sz="1200" dirty="0" smtClean="0"/>
              <a:t>Togeby, Ole1993: </a:t>
            </a:r>
            <a:r>
              <a:rPr lang="da-DK" sz="1200" i="1" dirty="0" smtClean="0"/>
              <a:t>PRAXT. Pragmatisk tekstteori 1-2</a:t>
            </a:r>
            <a:r>
              <a:rPr lang="da-DK" sz="1200" dirty="0" smtClean="0"/>
              <a:t>, Århus: Aarhus Universitetsforlag.</a:t>
            </a:r>
          </a:p>
          <a:p>
            <a:pPr eaLnBrk="1" hangingPunct="1">
              <a:lnSpc>
                <a:spcPct val="80000"/>
              </a:lnSpc>
            </a:pPr>
            <a:r>
              <a:rPr lang="da-DK" sz="1200" dirty="0" smtClean="0"/>
              <a:t>Togeby, Ole 2003: </a:t>
            </a:r>
            <a:r>
              <a:rPr lang="da-DK" sz="1200" i="1" dirty="0" smtClean="0"/>
              <a:t>Fungerer denne sætning? Funktionel dansk sproglære</a:t>
            </a:r>
            <a:r>
              <a:rPr lang="da-DK" sz="1200" dirty="0" smtClean="0"/>
              <a:t>, København: Gad.</a:t>
            </a:r>
          </a:p>
          <a:p>
            <a:pPr eaLnBrk="1" hangingPunct="1">
              <a:lnSpc>
                <a:spcPct val="80000"/>
              </a:lnSpc>
            </a:pPr>
            <a:r>
              <a:rPr lang="da-DK" sz="1200" dirty="0" smtClean="0"/>
              <a:t>Togeby, Ole 2011: </a:t>
            </a:r>
            <a:r>
              <a:rPr lang="da-DK" sz="1200" i="1" dirty="0" smtClean="0"/>
              <a:t>Genrens 2. lov.</a:t>
            </a:r>
            <a:r>
              <a:rPr lang="da-DK" sz="1200" dirty="0" smtClean="0"/>
              <a:t> Under udgivelse</a:t>
            </a:r>
          </a:p>
        </p:txBody>
      </p:sp>
    </p:spTree>
    <p:extLst>
      <p:ext uri="{BB962C8B-B14F-4D97-AF65-F5344CB8AC3E}">
        <p14:creationId xmlns:p14="http://schemas.microsoft.com/office/powerpoint/2010/main" val="3413820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da-DK" altLang="da-DK" dirty="0" smtClean="0"/>
              <a:t>I. Tegnsætning</a:t>
            </a:r>
          </a:p>
        </p:txBody>
      </p:sp>
      <p:sp>
        <p:nvSpPr>
          <p:cNvPr id="31747" name="Rectangle 3"/>
          <p:cNvSpPr>
            <a:spLocks noGrp="1" noChangeArrowheads="1"/>
          </p:cNvSpPr>
          <p:nvPr>
            <p:ph type="body" idx="1"/>
          </p:nvPr>
        </p:nvSpPr>
        <p:spPr/>
        <p:txBody>
          <a:bodyPr/>
          <a:lstStyle/>
          <a:p>
            <a:pPr eaLnBrk="1" hangingPunct="1">
              <a:lnSpc>
                <a:spcPct val="80000"/>
              </a:lnSpc>
            </a:pPr>
            <a:r>
              <a:rPr lang="da-DK" altLang="da-DK" sz="1600" smtClean="0"/>
              <a:t>C. Læsevenlighed i brugen af interpunktionstegn:</a:t>
            </a:r>
          </a:p>
          <a:p>
            <a:pPr eaLnBrk="1" hangingPunct="1">
              <a:lnSpc>
                <a:spcPct val="80000"/>
              </a:lnSpc>
            </a:pPr>
            <a:endParaRPr lang="da-DK" altLang="da-DK" sz="1600" smtClean="0"/>
          </a:p>
          <a:p>
            <a:pPr eaLnBrk="1" hangingPunct="1">
              <a:lnSpc>
                <a:spcPct val="80000"/>
              </a:lnSpc>
            </a:pPr>
            <a:r>
              <a:rPr lang="da-DK" altLang="da-DK" sz="1600" b="1" smtClean="0"/>
              <a:t>KP</a:t>
            </a:r>
            <a:r>
              <a:rPr lang="da-DK" altLang="da-DK" sz="1600" smtClean="0"/>
              <a:t>	</a:t>
            </a:r>
            <a:r>
              <a:rPr lang="da-DK" altLang="da-DK" sz="1600" b="1" smtClean="0"/>
              <a:t>komma for punktum</a:t>
            </a:r>
            <a:r>
              <a:rPr lang="da-DK" altLang="da-DK" sz="1600" smtClean="0"/>
              <a:t>, komma og helsætning for punktum og helsætning, fx </a:t>
            </a:r>
            <a:r>
              <a:rPr lang="da-DK" altLang="da-DK" sz="1600" i="1" smtClean="0"/>
              <a:t>De var gået, da hun kom, gik han også.</a:t>
            </a:r>
            <a:endParaRPr lang="da-DK" altLang="da-DK" sz="1600" smtClean="0"/>
          </a:p>
          <a:p>
            <a:pPr eaLnBrk="1" hangingPunct="1">
              <a:lnSpc>
                <a:spcPct val="80000"/>
              </a:lnSpc>
            </a:pPr>
            <a:r>
              <a:rPr lang="da-DK" altLang="da-DK" sz="1600" b="1" u="sng" smtClean="0"/>
              <a:t>PK</a:t>
            </a:r>
            <a:r>
              <a:rPr lang="da-DK" altLang="da-DK" sz="1600" u="sng" smtClean="0"/>
              <a:t>	</a:t>
            </a:r>
            <a:r>
              <a:rPr lang="da-DK" altLang="da-DK" sz="1600" b="1" smtClean="0"/>
              <a:t>punktum for komma</a:t>
            </a:r>
            <a:r>
              <a:rPr lang="da-DK" altLang="da-DK" sz="1600" smtClean="0"/>
              <a:t>, punktum før en ledsætning, fx </a:t>
            </a:r>
            <a:r>
              <a:rPr lang="da-DK" altLang="da-DK" sz="1600" i="1" smtClean="0"/>
              <a:t>Han kom. Da hun var gået.</a:t>
            </a:r>
            <a:endParaRPr lang="da-DK" altLang="da-DK" sz="1600" smtClean="0"/>
          </a:p>
          <a:p>
            <a:pPr eaLnBrk="1" hangingPunct="1">
              <a:lnSpc>
                <a:spcPct val="80000"/>
              </a:lnSpc>
            </a:pPr>
            <a:r>
              <a:rPr lang="da-DK" altLang="da-DK" sz="1600" b="1" smtClean="0"/>
              <a:t>MK</a:t>
            </a:r>
            <a:r>
              <a:rPr lang="da-DK" altLang="da-DK" sz="1600" smtClean="0"/>
              <a:t>	</a:t>
            </a:r>
            <a:r>
              <a:rPr lang="da-DK" altLang="da-DK" sz="1600" b="1" smtClean="0"/>
              <a:t>manglende komma</a:t>
            </a:r>
            <a:r>
              <a:rPr lang="da-DK" altLang="da-DK" sz="1600" smtClean="0"/>
              <a:t>, hvor der efter det brugte kommateringssystem skulle være et komma, fx </a:t>
            </a:r>
            <a:r>
              <a:rPr lang="da-DK" altLang="da-DK" sz="1600" i="1" smtClean="0"/>
              <a:t>Hun sagde, at hvis han kom gik hun.</a:t>
            </a:r>
            <a:endParaRPr lang="da-DK" altLang="da-DK" sz="1600" smtClean="0"/>
          </a:p>
          <a:p>
            <a:pPr eaLnBrk="1" hangingPunct="1">
              <a:lnSpc>
                <a:spcPct val="80000"/>
              </a:lnSpc>
            </a:pPr>
            <a:r>
              <a:rPr lang="da-DK" altLang="da-DK" sz="1600" b="1" u="sng" smtClean="0"/>
              <a:t>MP</a:t>
            </a:r>
            <a:r>
              <a:rPr lang="da-DK" altLang="da-DK" sz="1600" u="sng" smtClean="0"/>
              <a:t>	</a:t>
            </a:r>
            <a:r>
              <a:rPr lang="da-DK" altLang="da-DK" sz="1600" b="1" smtClean="0"/>
              <a:t>manglende punktum</a:t>
            </a:r>
            <a:r>
              <a:rPr lang="da-DK" altLang="da-DK" sz="1600" smtClean="0"/>
              <a:t> hvor der begynder en ny helsætning, og hvor der ikke står noget andet tegn, fx  </a:t>
            </a:r>
            <a:r>
              <a:rPr lang="da-DK" altLang="da-DK" sz="1600" i="1" smtClean="0"/>
              <a:t>De var kommet da hun gik, gik han også.</a:t>
            </a:r>
            <a:endParaRPr lang="da-DK" altLang="da-DK" sz="1600" smtClean="0"/>
          </a:p>
          <a:p>
            <a:pPr eaLnBrk="1" hangingPunct="1">
              <a:lnSpc>
                <a:spcPct val="80000"/>
              </a:lnSpc>
            </a:pPr>
            <a:r>
              <a:rPr lang="da-DK" altLang="da-DK" sz="1600" b="1" smtClean="0"/>
              <a:t>EK</a:t>
            </a:r>
            <a:r>
              <a:rPr lang="da-DK" altLang="da-DK" sz="1600" smtClean="0"/>
              <a:t>	</a:t>
            </a:r>
            <a:r>
              <a:rPr lang="da-DK" altLang="da-DK" sz="1600" b="1" smtClean="0"/>
              <a:t>ekstra komma</a:t>
            </a:r>
            <a:r>
              <a:rPr lang="da-DK" altLang="da-DK" sz="1600" smtClean="0"/>
              <a:t>, komma hvor der efter det brugte kommasystem ikke skal og ikke må være noget komma, fx </a:t>
            </a:r>
            <a:r>
              <a:rPr lang="da-DK" altLang="da-DK" sz="1600" i="1" smtClean="0"/>
              <a:t>Hun spurgte, hvem af dem, der kom</a:t>
            </a:r>
            <a:r>
              <a:rPr lang="da-DK" altLang="da-DK" sz="1600" smtClean="0"/>
              <a:t>.</a:t>
            </a:r>
          </a:p>
          <a:p>
            <a:pPr eaLnBrk="1" hangingPunct="1">
              <a:lnSpc>
                <a:spcPct val="80000"/>
              </a:lnSpc>
            </a:pPr>
            <a:r>
              <a:rPr lang="da-DK" altLang="da-DK" sz="1600" b="1" u="sng" smtClean="0"/>
              <a:t>EP</a:t>
            </a:r>
            <a:r>
              <a:rPr lang="da-DK" altLang="da-DK" sz="1600" u="sng" smtClean="0"/>
              <a:t>	</a:t>
            </a:r>
            <a:r>
              <a:rPr lang="da-DK" altLang="da-DK" sz="1600" b="1" smtClean="0"/>
              <a:t>ekstra punktum</a:t>
            </a:r>
            <a:r>
              <a:rPr lang="da-DK" altLang="da-DK" sz="1600" smtClean="0"/>
              <a:t>, punktum hvor der ikke skal være det, punktum før en ledsætning, fx </a:t>
            </a:r>
            <a:r>
              <a:rPr lang="da-DK" altLang="da-DK" sz="1600" i="1" smtClean="0"/>
              <a:t>Han vidste ikke. Hvad der skulle ske.</a:t>
            </a:r>
            <a:endParaRPr lang="da-DK" altLang="da-DK" sz="1600" smtClean="0"/>
          </a:p>
          <a:p>
            <a:pPr eaLnBrk="1" hangingPunct="1">
              <a:lnSpc>
                <a:spcPct val="80000"/>
              </a:lnSpc>
            </a:pPr>
            <a:r>
              <a:rPr lang="da-DK" altLang="da-DK" sz="1600" b="1" smtClean="0"/>
              <a:t>TF</a:t>
            </a:r>
            <a:r>
              <a:rPr lang="da-DK" altLang="da-DK" sz="1600" smtClean="0"/>
              <a:t>	</a:t>
            </a:r>
            <a:r>
              <a:rPr lang="da-DK" altLang="da-DK" sz="1600" b="1" smtClean="0"/>
              <a:t>tegnfejl</a:t>
            </a:r>
            <a:r>
              <a:rPr lang="da-DK" altLang="da-DK" sz="1600" smtClean="0"/>
              <a:t>, gal brug af andre tegn end punktum og komma, fx parentes, tankestreg, apostrof, kolon og semikolon, fx  </a:t>
            </a:r>
            <a:r>
              <a:rPr lang="da-DK" altLang="da-DK" sz="1600" i="1" smtClean="0"/>
              <a:t>Han fik emnet: Danmark i 30erne.</a:t>
            </a:r>
            <a:endParaRPr lang="da-DK" altLang="da-DK" sz="1600" smtClean="0"/>
          </a:p>
          <a:p>
            <a:pPr eaLnBrk="1" hangingPunct="1">
              <a:lnSpc>
                <a:spcPct val="80000"/>
              </a:lnSpc>
            </a:pPr>
            <a:endParaRPr lang="da-DK" altLang="da-DK" sz="1600" smtClean="0"/>
          </a:p>
        </p:txBody>
      </p:sp>
    </p:spTree>
    <p:extLst>
      <p:ext uri="{BB962C8B-B14F-4D97-AF65-F5344CB8AC3E}">
        <p14:creationId xmlns:p14="http://schemas.microsoft.com/office/powerpoint/2010/main" val="4045533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AU design">
  <a:themeElements>
    <a:clrScheme name="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 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8128</TotalTime>
  <Words>7151</Words>
  <Application>Microsoft Office PowerPoint</Application>
  <PresentationFormat>Skærmshow (4:3)</PresentationFormat>
  <Paragraphs>825</Paragraphs>
  <Slides>81</Slides>
  <Notes>56</Notes>
  <HiddenSlides>0</HiddenSlides>
  <MMClips>0</MMClips>
  <ScaleCrop>false</ScaleCrop>
  <HeadingPairs>
    <vt:vector size="8" baseType="variant">
      <vt:variant>
        <vt:lpstr>Benyttede skrifttyper</vt:lpstr>
      </vt:variant>
      <vt:variant>
        <vt:i4>7</vt:i4>
      </vt:variant>
      <vt:variant>
        <vt:lpstr>Tema</vt:lpstr>
      </vt:variant>
      <vt:variant>
        <vt:i4>1</vt:i4>
      </vt:variant>
      <vt:variant>
        <vt:lpstr>Integrerede OLE-servere</vt:lpstr>
      </vt:variant>
      <vt:variant>
        <vt:i4>1</vt:i4>
      </vt:variant>
      <vt:variant>
        <vt:lpstr>Diastitler</vt:lpstr>
      </vt:variant>
      <vt:variant>
        <vt:i4>81</vt:i4>
      </vt:variant>
    </vt:vector>
  </HeadingPairs>
  <TitlesOfParts>
    <vt:vector size="90" baseType="lpstr">
      <vt:lpstr>Arial</vt:lpstr>
      <vt:lpstr>Verdana</vt:lpstr>
      <vt:lpstr>Futura Medium</vt:lpstr>
      <vt:lpstr>Times New Roman</vt:lpstr>
      <vt:lpstr>Lucida Sans Unicode</vt:lpstr>
      <vt:lpstr>Wingdings</vt:lpstr>
      <vt:lpstr>ＭＳ Ｐゴシック</vt:lpstr>
      <vt:lpstr>AU design</vt:lpstr>
      <vt:lpstr>Dokument</vt:lpstr>
      <vt:lpstr>Stiltræk og rettelser</vt:lpstr>
      <vt:lpstr>Dansk Modul 3</vt:lpstr>
      <vt:lpstr>Dansk Modul 3</vt:lpstr>
      <vt:lpstr>Tekstpyramiden </vt:lpstr>
      <vt:lpstr>Plan</vt:lpstr>
      <vt:lpstr>I. Korrekthed</vt:lpstr>
      <vt:lpstr>Stavefejl</vt:lpstr>
      <vt:lpstr>I. Syntaks</vt:lpstr>
      <vt:lpstr>I. Tegnsætning</vt:lpstr>
      <vt:lpstr>I. Sammenhæng</vt:lpstr>
      <vt:lpstr>I. Sammenhæng</vt:lpstr>
      <vt:lpstr>II. Sandhed</vt:lpstr>
      <vt:lpstr>II. Informerede borgere</vt:lpstr>
      <vt:lpstr>II. Nyheder</vt:lpstr>
      <vt:lpstr>II. Nyheder</vt:lpstr>
      <vt:lpstr>Journalistik</vt:lpstr>
      <vt:lpstr>II. Sandhed</vt:lpstr>
      <vt:lpstr>II. Sandhed</vt:lpstr>
      <vt:lpstr>III. Relevans </vt:lpstr>
      <vt:lpstr>III. Typer af information</vt:lpstr>
      <vt:lpstr>III. Forudsættelser</vt:lpstr>
      <vt:lpstr>III. Forudsættelse</vt:lpstr>
      <vt:lpstr>III. Forudsættelser</vt:lpstr>
      <vt:lpstr>III. Underforståelse</vt:lpstr>
      <vt:lpstr>III. Underforståelse</vt:lpstr>
      <vt:lpstr>III. Underforståelser</vt:lpstr>
      <vt:lpstr>III. Underforståelser</vt:lpstr>
      <vt:lpstr>III. Underforståelse</vt:lpstr>
      <vt:lpstr>III. Underforståelser</vt:lpstr>
      <vt:lpstr>III. Underforståelser</vt:lpstr>
      <vt:lpstr> III. Tolkningen er i betragterens øjne</vt:lpstr>
      <vt:lpstr>III. Relevans</vt:lpstr>
      <vt:lpstr>III. Misbrug af underforståelser</vt:lpstr>
      <vt:lpstr>III. God kommunikation</vt:lpstr>
      <vt:lpstr>III. Relevans</vt:lpstr>
      <vt:lpstr>III. Relevans</vt:lpstr>
      <vt:lpstr>IV. Rigtighed</vt:lpstr>
      <vt:lpstr>IV. Sagprosa, praktiske tekster og skønlitteratur</vt:lpstr>
      <vt:lpstr>IV. Talepositioner i situationen</vt:lpstr>
      <vt:lpstr>IV. Tekstens funktion i samfundet (nøglen i låsen)</vt:lpstr>
      <vt:lpstr>IV. Tekstens funktion</vt:lpstr>
      <vt:lpstr>IV. Organisationer og sfærer</vt:lpstr>
      <vt:lpstr>IV. Tekstens funktion</vt:lpstr>
      <vt:lpstr>IV. Tekstens funktion</vt:lpstr>
      <vt:lpstr>IV. Tekstens funktion</vt:lpstr>
      <vt:lpstr>IV. Syrer i vores hverdag</vt:lpstr>
      <vt:lpstr>IV. Syrer i vores hverdag</vt:lpstr>
      <vt:lpstr>IV. Rigtighed </vt:lpstr>
      <vt:lpstr>IV. Rigtighed i social kontakt</vt:lpstr>
      <vt:lpstr>V. Alternativer til den danske stil</vt:lpstr>
      <vt:lpstr>V. Alternativer til dansk stil</vt:lpstr>
      <vt:lpstr>V. Summative rettelser</vt:lpstr>
      <vt:lpstr>V. Summative rettelser</vt:lpstr>
      <vt:lpstr>V. Summative rettelser</vt:lpstr>
      <vt:lpstr>V. Formative rettelser</vt:lpstr>
      <vt:lpstr>V. Formative rettelser</vt:lpstr>
      <vt:lpstr>V. Formative rettelser</vt:lpstr>
      <vt:lpstr>V. Tekstpyramiden </vt:lpstr>
      <vt:lpstr>V. Typer af normbrud</vt:lpstr>
      <vt:lpstr>V. Eksempel 1</vt:lpstr>
      <vt:lpstr>V. Eksempel 2</vt:lpstr>
      <vt:lpstr>V. Normal rettepraksis</vt:lpstr>
      <vt:lpstr>V. Stiltræk i eksempel 1</vt:lpstr>
      <vt:lpstr>V. Alternativ</vt:lpstr>
      <vt:lpstr>V. Stiltræk i eksempel 2</vt:lpstr>
      <vt:lpstr>Alternativ</vt:lpstr>
      <vt:lpstr>Retteopgave</vt:lpstr>
      <vt:lpstr>Opgave</vt:lpstr>
      <vt:lpstr>Opgave</vt:lpstr>
      <vt:lpstr>Opgave </vt:lpstr>
      <vt:lpstr>Opgavebesvarelse</vt:lpstr>
      <vt:lpstr>Opgavebesvarelse</vt:lpstr>
      <vt:lpstr>PowerPoint-præsentation</vt:lpstr>
      <vt:lpstr>Opgavebesvarelse: Alternativ</vt:lpstr>
      <vt:lpstr>Genretransponering</vt:lpstr>
      <vt:lpstr>Dræbt ved påkørsel af ko</vt:lpstr>
      <vt:lpstr>Min lillebror og jeg</vt:lpstr>
      <vt:lpstr>Opgaver med formkrav: </vt:lpstr>
      <vt:lpstr>Opgave: Fake news</vt:lpstr>
      <vt:lpstr>Updateopgave</vt:lpstr>
      <vt:lpstr>Litteraturliste</vt:lpstr>
    </vt:vector>
  </TitlesOfParts>
  <Company>Aarhus Universitet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Stiltræk og rettelser</dc:title>
  <dc:creator>Ole Togeby</dc:creator>
  <cp:lastModifiedBy>Ole Togeby</cp:lastModifiedBy>
  <cp:revision>155</cp:revision>
  <cp:lastPrinted>2017-12-04T09:48:45Z</cp:lastPrinted>
  <dcterms:created xsi:type="dcterms:W3CDTF">2005-09-07T13:38:28Z</dcterms:created>
  <dcterms:modified xsi:type="dcterms:W3CDTF">2018-02-05T12:36:38Z</dcterms:modified>
</cp:coreProperties>
</file>