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1"/>
  </p:notesMasterIdLst>
  <p:handoutMasterIdLst>
    <p:handoutMasterId r:id="rId42"/>
  </p:handoutMasterIdLst>
  <p:sldIdLst>
    <p:sldId id="257" r:id="rId2"/>
    <p:sldId id="414" r:id="rId3"/>
    <p:sldId id="458" r:id="rId4"/>
    <p:sldId id="431" r:id="rId5"/>
    <p:sldId id="438" r:id="rId6"/>
    <p:sldId id="454" r:id="rId7"/>
    <p:sldId id="439" r:id="rId8"/>
    <p:sldId id="416" r:id="rId9"/>
    <p:sldId id="417" r:id="rId10"/>
    <p:sldId id="423" r:id="rId11"/>
    <p:sldId id="418" r:id="rId12"/>
    <p:sldId id="419" r:id="rId13"/>
    <p:sldId id="457" r:id="rId14"/>
    <p:sldId id="360" r:id="rId15"/>
    <p:sldId id="361" r:id="rId16"/>
    <p:sldId id="362" r:id="rId17"/>
    <p:sldId id="424" r:id="rId18"/>
    <p:sldId id="427" r:id="rId19"/>
    <p:sldId id="428" r:id="rId20"/>
    <p:sldId id="429" r:id="rId21"/>
    <p:sldId id="363" r:id="rId22"/>
    <p:sldId id="430" r:id="rId23"/>
    <p:sldId id="448" r:id="rId24"/>
    <p:sldId id="452" r:id="rId25"/>
    <p:sldId id="364" r:id="rId26"/>
    <p:sldId id="415" r:id="rId27"/>
    <p:sldId id="365" r:id="rId28"/>
    <p:sldId id="366" r:id="rId29"/>
    <p:sldId id="440" r:id="rId30"/>
    <p:sldId id="367" r:id="rId31"/>
    <p:sldId id="451" r:id="rId32"/>
    <p:sldId id="434" r:id="rId33"/>
    <p:sldId id="432" r:id="rId34"/>
    <p:sldId id="371" r:id="rId35"/>
    <p:sldId id="435" r:id="rId36"/>
    <p:sldId id="437" r:id="rId37"/>
    <p:sldId id="446" r:id="rId38"/>
    <p:sldId id="444" r:id="rId39"/>
    <p:sldId id="449" r:id="rId40"/>
  </p:sldIdLst>
  <p:sldSz cx="9144000" cy="6858000" type="screen4x3"/>
  <p:notesSz cx="6865938" cy="9996488"/>
  <p:defaultTextStyle>
    <a:defPPr>
      <a:defRPr lang="da-DK"/>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4">
          <p15:clr>
            <a:srgbClr val="A4A3A4"/>
          </p15:clr>
        </p15:guide>
        <p15:guide id="2" pos="223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9091" autoAdjust="0"/>
    <p:restoredTop sz="76923" autoAdjust="0"/>
  </p:normalViewPr>
  <p:slideViewPr>
    <p:cSldViewPr>
      <p:cViewPr varScale="1">
        <p:scale>
          <a:sx n="79" d="100"/>
          <a:sy n="79" d="100"/>
        </p:scale>
        <p:origin x="-96" y="-28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06"/>
    </p:cViewPr>
  </p:sorterViewPr>
  <p:notesViewPr>
    <p:cSldViewPr>
      <p:cViewPr varScale="1">
        <p:scale>
          <a:sx n="82" d="100"/>
          <a:sy n="82" d="100"/>
        </p:scale>
        <p:origin x="-1824" y="-78"/>
      </p:cViewPr>
      <p:guideLst>
        <p:guide orient="horz" pos="3149"/>
        <p:guide pos="216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hdr" sz="quarter"/>
          </p:nvPr>
        </p:nvSpPr>
        <p:spPr bwMode="auto">
          <a:xfrm>
            <a:off x="1" y="0"/>
            <a:ext cx="3360841" cy="500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40" tIns="48170" rIns="96340" bIns="48170" numCol="1" anchor="t" anchorCtr="0" compatLnSpc="1">
            <a:prstTxWarp prst="textNoShape">
              <a:avLst/>
            </a:prstTxWarp>
          </a:bodyPr>
          <a:lstStyle>
            <a:lvl1pPr eaLnBrk="1" hangingPunct="1">
              <a:defRPr sz="1300">
                <a:latin typeface="Arial" charset="0"/>
              </a:defRPr>
            </a:lvl1pPr>
          </a:lstStyle>
          <a:p>
            <a:pPr>
              <a:defRPr/>
            </a:pPr>
            <a:r>
              <a:rPr lang="da-DK" altLang="da-DK" dirty="0"/>
              <a:t>Ole Togeby 2017: </a:t>
            </a:r>
            <a:r>
              <a:rPr lang="da-DK" altLang="da-DK" dirty="0" err="1" smtClean="0"/>
              <a:t>Emojiers</a:t>
            </a:r>
            <a:r>
              <a:rPr lang="da-DK" altLang="da-DK" dirty="0" smtClean="0"/>
              <a:t> kommunikative funktion</a:t>
            </a:r>
            <a:endParaRPr lang="da-DK" altLang="da-DK" dirty="0"/>
          </a:p>
        </p:txBody>
      </p:sp>
      <p:sp>
        <p:nvSpPr>
          <p:cNvPr id="174083" name="Rectangle 3"/>
          <p:cNvSpPr>
            <a:spLocks noGrp="1" noChangeArrowheads="1"/>
          </p:cNvSpPr>
          <p:nvPr>
            <p:ph type="dt" sz="quarter" idx="1"/>
          </p:nvPr>
        </p:nvSpPr>
        <p:spPr bwMode="auto">
          <a:xfrm>
            <a:off x="3888755" y="0"/>
            <a:ext cx="2975650" cy="500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40" tIns="48170" rIns="96340" bIns="48170" numCol="1" anchor="t" anchorCtr="0" compatLnSpc="1">
            <a:prstTxWarp prst="textNoShape">
              <a:avLst/>
            </a:prstTxWarp>
          </a:bodyPr>
          <a:lstStyle>
            <a:lvl1pPr algn="r" eaLnBrk="1" hangingPunct="1">
              <a:defRPr sz="1300">
                <a:latin typeface="Arial" charset="0"/>
              </a:defRPr>
            </a:lvl1pPr>
          </a:lstStyle>
          <a:p>
            <a:pPr>
              <a:defRPr/>
            </a:pPr>
            <a:fld id="{123158C4-1217-47E4-8ABA-8CF01A24D571}" type="datetime1">
              <a:rPr lang="da-DK" altLang="da-DK"/>
              <a:pPr>
                <a:defRPr/>
              </a:pPr>
              <a:t>25-09-2017</a:t>
            </a:fld>
            <a:endParaRPr lang="da-DK" altLang="da-DK"/>
          </a:p>
        </p:txBody>
      </p:sp>
      <p:sp>
        <p:nvSpPr>
          <p:cNvPr id="174084" name="Rectangle 4"/>
          <p:cNvSpPr>
            <a:spLocks noGrp="1" noChangeArrowheads="1"/>
          </p:cNvSpPr>
          <p:nvPr>
            <p:ph type="ftr" sz="quarter" idx="2"/>
          </p:nvPr>
        </p:nvSpPr>
        <p:spPr bwMode="auto">
          <a:xfrm>
            <a:off x="0" y="9494105"/>
            <a:ext cx="2975650" cy="50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40" tIns="48170" rIns="96340" bIns="48170" numCol="1" anchor="b" anchorCtr="0" compatLnSpc="1">
            <a:prstTxWarp prst="textNoShape">
              <a:avLst/>
            </a:prstTxWarp>
          </a:bodyPr>
          <a:lstStyle>
            <a:lvl1pPr eaLnBrk="1" hangingPunct="1">
              <a:defRPr sz="1300">
                <a:latin typeface="Arial" charset="0"/>
              </a:defRPr>
            </a:lvl1pPr>
          </a:lstStyle>
          <a:p>
            <a:pPr>
              <a:defRPr/>
            </a:pPr>
            <a:r>
              <a:rPr lang="da-DK" altLang="da-DK" dirty="0"/>
              <a:t>Ole Togeby: </a:t>
            </a:r>
            <a:r>
              <a:rPr lang="da-DK" altLang="da-DK" dirty="0" err="1" smtClean="0"/>
              <a:t>Emojier</a:t>
            </a:r>
            <a:r>
              <a:rPr lang="da-DK" altLang="da-DK" dirty="0" smtClean="0"/>
              <a:t> og følelser</a:t>
            </a:r>
            <a:endParaRPr lang="da-DK" altLang="da-DK" dirty="0"/>
          </a:p>
        </p:txBody>
      </p:sp>
      <p:sp>
        <p:nvSpPr>
          <p:cNvPr id="174085" name="Rectangle 5"/>
          <p:cNvSpPr>
            <a:spLocks noGrp="1" noChangeArrowheads="1"/>
          </p:cNvSpPr>
          <p:nvPr>
            <p:ph type="sldNum" sz="quarter" idx="3"/>
          </p:nvPr>
        </p:nvSpPr>
        <p:spPr bwMode="auto">
          <a:xfrm>
            <a:off x="3888755" y="9494105"/>
            <a:ext cx="2975650" cy="50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40" tIns="48170" rIns="96340" bIns="48170" numCol="1" anchor="b" anchorCtr="0" compatLnSpc="1">
            <a:prstTxWarp prst="textNoShape">
              <a:avLst/>
            </a:prstTxWarp>
          </a:bodyPr>
          <a:lstStyle>
            <a:lvl1pPr algn="r" eaLnBrk="1" hangingPunct="1">
              <a:defRPr sz="1300"/>
            </a:lvl1pPr>
          </a:lstStyle>
          <a:p>
            <a:fld id="{53C9D98D-D614-4273-864C-D43EB519DC6F}" type="slidenum">
              <a:rPr lang="da-DK" altLang="da-DK"/>
              <a:pPr/>
              <a:t>‹nr.›</a:t>
            </a:fld>
            <a:endParaRPr lang="da-DK" altLang="da-DK"/>
          </a:p>
        </p:txBody>
      </p:sp>
    </p:spTree>
    <p:extLst>
      <p:ext uri="{BB962C8B-B14F-4D97-AF65-F5344CB8AC3E}">
        <p14:creationId xmlns:p14="http://schemas.microsoft.com/office/powerpoint/2010/main" val="1781628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288714" cy="500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40" tIns="48170" rIns="96340" bIns="48170" numCol="1" anchor="t" anchorCtr="0" compatLnSpc="1">
            <a:prstTxWarp prst="textNoShape">
              <a:avLst/>
            </a:prstTxWarp>
          </a:bodyPr>
          <a:lstStyle>
            <a:lvl1pPr eaLnBrk="1" hangingPunct="1">
              <a:defRPr sz="1300">
                <a:latin typeface="Arial" charset="0"/>
              </a:defRPr>
            </a:lvl1pPr>
          </a:lstStyle>
          <a:p>
            <a:pPr>
              <a:defRPr/>
            </a:pPr>
            <a:r>
              <a:rPr lang="da-DK" altLang="da-DK"/>
              <a:t>Ole Togeby 2017: Aftrædelsesforelæsning</a:t>
            </a:r>
          </a:p>
        </p:txBody>
      </p:sp>
      <p:sp>
        <p:nvSpPr>
          <p:cNvPr id="4099" name="Rectangle 3"/>
          <p:cNvSpPr>
            <a:spLocks noGrp="1" noChangeArrowheads="1"/>
          </p:cNvSpPr>
          <p:nvPr>
            <p:ph type="dt" idx="1"/>
          </p:nvPr>
        </p:nvSpPr>
        <p:spPr bwMode="auto">
          <a:xfrm>
            <a:off x="3888755" y="0"/>
            <a:ext cx="2975650" cy="500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40" tIns="48170" rIns="96340" bIns="48170" numCol="1" anchor="t" anchorCtr="0" compatLnSpc="1">
            <a:prstTxWarp prst="textNoShape">
              <a:avLst/>
            </a:prstTxWarp>
          </a:bodyPr>
          <a:lstStyle>
            <a:lvl1pPr algn="r" eaLnBrk="1" hangingPunct="1">
              <a:defRPr sz="1300">
                <a:latin typeface="Arial" charset="0"/>
              </a:defRPr>
            </a:lvl1pPr>
          </a:lstStyle>
          <a:p>
            <a:pPr>
              <a:defRPr/>
            </a:pPr>
            <a:fld id="{533149DE-6BD2-4B6E-8FC9-3B7B44FCDC2A}" type="datetime1">
              <a:rPr lang="da-DK" altLang="da-DK"/>
              <a:pPr>
                <a:defRPr/>
              </a:pPr>
              <a:t>25-09-2017</a:t>
            </a:fld>
            <a:endParaRPr lang="da-DK" altLang="da-DK"/>
          </a:p>
        </p:txBody>
      </p:sp>
      <p:sp>
        <p:nvSpPr>
          <p:cNvPr id="52228" name="Rectangle 4"/>
          <p:cNvSpPr>
            <a:spLocks noGrp="1" noRot="1" noChangeAspect="1" noChangeArrowheads="1" noTextEdit="1"/>
          </p:cNvSpPr>
          <p:nvPr>
            <p:ph type="sldImg" idx="2"/>
          </p:nvPr>
        </p:nvSpPr>
        <p:spPr bwMode="auto">
          <a:xfrm>
            <a:off x="933450" y="749300"/>
            <a:ext cx="4999038" cy="37496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7515" y="4747828"/>
            <a:ext cx="5492444" cy="449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40" tIns="48170" rIns="96340" bIns="48170" numCol="1" anchor="t" anchorCtr="0" compatLnSpc="1">
            <a:prstTxWarp prst="textNoShape">
              <a:avLst/>
            </a:prstTxWarp>
          </a:bodyPr>
          <a:lstStyle/>
          <a:p>
            <a:pPr lvl="0"/>
            <a:r>
              <a:rPr lang="da-DK" altLang="da-DK" noProof="0" dirty="0" smtClean="0"/>
              <a:t>Klik for at redigere teksttypografierne i masteren</a:t>
            </a:r>
          </a:p>
          <a:p>
            <a:pPr lvl="1"/>
            <a:r>
              <a:rPr lang="da-DK" altLang="da-DK" noProof="0" dirty="0" smtClean="0"/>
              <a:t>Andet niveau</a:t>
            </a:r>
          </a:p>
          <a:p>
            <a:pPr lvl="2"/>
            <a:r>
              <a:rPr lang="da-DK" altLang="da-DK" noProof="0" dirty="0" smtClean="0"/>
              <a:t>Tredje niveau</a:t>
            </a:r>
          </a:p>
          <a:p>
            <a:pPr lvl="3"/>
            <a:r>
              <a:rPr lang="da-DK" altLang="da-DK" noProof="0" dirty="0" smtClean="0"/>
              <a:t>Fjerde niveau</a:t>
            </a:r>
          </a:p>
          <a:p>
            <a:pPr lvl="4"/>
            <a:r>
              <a:rPr lang="da-DK" altLang="da-DK" noProof="0" dirty="0" smtClean="0"/>
              <a:t>Femte niveau</a:t>
            </a:r>
          </a:p>
        </p:txBody>
      </p:sp>
      <p:sp>
        <p:nvSpPr>
          <p:cNvPr id="4102" name="Rectangle 6"/>
          <p:cNvSpPr>
            <a:spLocks noGrp="1" noChangeArrowheads="1"/>
          </p:cNvSpPr>
          <p:nvPr>
            <p:ph type="ftr" sz="quarter" idx="4"/>
          </p:nvPr>
        </p:nvSpPr>
        <p:spPr bwMode="auto">
          <a:xfrm>
            <a:off x="0" y="9494105"/>
            <a:ext cx="2975650" cy="50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40" tIns="48170" rIns="96340" bIns="48170" numCol="1" anchor="b" anchorCtr="0" compatLnSpc="1">
            <a:prstTxWarp prst="textNoShape">
              <a:avLst/>
            </a:prstTxWarp>
          </a:bodyPr>
          <a:lstStyle>
            <a:lvl1pPr eaLnBrk="1" hangingPunct="1">
              <a:defRPr sz="1300">
                <a:latin typeface="Arial" charset="0"/>
              </a:defRPr>
            </a:lvl1pPr>
          </a:lstStyle>
          <a:p>
            <a:pPr>
              <a:defRPr/>
            </a:pPr>
            <a:r>
              <a:rPr lang="da-DK" altLang="da-DK"/>
              <a:t>Ole Togeby: Siger et billede mere end 1000 ord?</a:t>
            </a:r>
          </a:p>
        </p:txBody>
      </p:sp>
      <p:sp>
        <p:nvSpPr>
          <p:cNvPr id="4103" name="Rectangle 7"/>
          <p:cNvSpPr>
            <a:spLocks noGrp="1" noChangeArrowheads="1"/>
          </p:cNvSpPr>
          <p:nvPr>
            <p:ph type="sldNum" sz="quarter" idx="5"/>
          </p:nvPr>
        </p:nvSpPr>
        <p:spPr bwMode="auto">
          <a:xfrm>
            <a:off x="3888755" y="9494105"/>
            <a:ext cx="2975650" cy="50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40" tIns="48170" rIns="96340" bIns="48170" numCol="1" anchor="b" anchorCtr="0" compatLnSpc="1">
            <a:prstTxWarp prst="textNoShape">
              <a:avLst/>
            </a:prstTxWarp>
          </a:bodyPr>
          <a:lstStyle>
            <a:lvl1pPr algn="r" eaLnBrk="1" hangingPunct="1">
              <a:defRPr sz="1300"/>
            </a:lvl1pPr>
          </a:lstStyle>
          <a:p>
            <a:fld id="{747B1552-A182-427D-AA4D-D4C4A14E656B}" type="slidenum">
              <a:rPr lang="da-DK" altLang="da-DK"/>
              <a:pPr/>
              <a:t>‹nr.›</a:t>
            </a:fld>
            <a:endParaRPr lang="da-DK" altLang="da-DK"/>
          </a:p>
        </p:txBody>
      </p:sp>
    </p:spTree>
    <p:extLst>
      <p:ext uri="{BB962C8B-B14F-4D97-AF65-F5344CB8AC3E}">
        <p14:creationId xmlns:p14="http://schemas.microsoft.com/office/powerpoint/2010/main" val="1414985510"/>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dt" sz="quarter" idx="1"/>
          </p:nvPr>
        </p:nvSpPr>
        <p:spPr>
          <a:noFill/>
        </p:spPr>
        <p:txBody>
          <a:bodyPr/>
          <a:lstStyle>
            <a:lvl1pPr>
              <a:spcBef>
                <a:spcPct val="30000"/>
              </a:spcBef>
              <a:defRPr sz="1200">
                <a:solidFill>
                  <a:schemeClr val="tx1"/>
                </a:solidFill>
                <a:latin typeface="Arial" panose="020B0604020202020204" pitchFamily="34" charset="0"/>
              </a:defRPr>
            </a:lvl1pPr>
            <a:lvl2pPr marL="742666" indent="-285641">
              <a:spcBef>
                <a:spcPct val="30000"/>
              </a:spcBef>
              <a:defRPr sz="1200">
                <a:solidFill>
                  <a:schemeClr val="tx1"/>
                </a:solidFill>
                <a:latin typeface="Arial" panose="020B0604020202020204" pitchFamily="34" charset="0"/>
              </a:defRPr>
            </a:lvl2pPr>
            <a:lvl3pPr marL="1142562" indent="-228512">
              <a:spcBef>
                <a:spcPct val="30000"/>
              </a:spcBef>
              <a:defRPr sz="1200">
                <a:solidFill>
                  <a:schemeClr val="tx1"/>
                </a:solidFill>
                <a:latin typeface="Arial" panose="020B0604020202020204" pitchFamily="34" charset="0"/>
              </a:defRPr>
            </a:lvl3pPr>
            <a:lvl4pPr marL="1599587" indent="-228512">
              <a:spcBef>
                <a:spcPct val="30000"/>
              </a:spcBef>
              <a:defRPr sz="1200">
                <a:solidFill>
                  <a:schemeClr val="tx1"/>
                </a:solidFill>
                <a:latin typeface="Arial" panose="020B0604020202020204" pitchFamily="34" charset="0"/>
              </a:defRPr>
            </a:lvl4pPr>
            <a:lvl5pPr marL="2056611" indent="-228512">
              <a:spcBef>
                <a:spcPct val="30000"/>
              </a:spcBef>
              <a:defRPr sz="1200">
                <a:solidFill>
                  <a:schemeClr val="tx1"/>
                </a:solidFill>
                <a:latin typeface="Arial" panose="020B0604020202020204" pitchFamily="34" charset="0"/>
              </a:defRPr>
            </a:lvl5pPr>
            <a:lvl6pPr marL="2501284" indent="-228512" eaLnBrk="0" fontAlgn="base" hangingPunct="0">
              <a:spcBef>
                <a:spcPct val="30000"/>
              </a:spcBef>
              <a:spcAft>
                <a:spcPct val="0"/>
              </a:spcAft>
              <a:defRPr sz="1200">
                <a:solidFill>
                  <a:schemeClr val="tx1"/>
                </a:solidFill>
                <a:latin typeface="Arial" panose="020B0604020202020204" pitchFamily="34" charset="0"/>
              </a:defRPr>
            </a:lvl6pPr>
            <a:lvl7pPr marL="2945957" indent="-228512" eaLnBrk="0" fontAlgn="base" hangingPunct="0">
              <a:spcBef>
                <a:spcPct val="30000"/>
              </a:spcBef>
              <a:spcAft>
                <a:spcPct val="0"/>
              </a:spcAft>
              <a:defRPr sz="1200">
                <a:solidFill>
                  <a:schemeClr val="tx1"/>
                </a:solidFill>
                <a:latin typeface="Arial" panose="020B0604020202020204" pitchFamily="34" charset="0"/>
              </a:defRPr>
            </a:lvl7pPr>
            <a:lvl8pPr marL="3390629" indent="-228512" eaLnBrk="0" fontAlgn="base" hangingPunct="0">
              <a:spcBef>
                <a:spcPct val="30000"/>
              </a:spcBef>
              <a:spcAft>
                <a:spcPct val="0"/>
              </a:spcAft>
              <a:defRPr sz="1200">
                <a:solidFill>
                  <a:schemeClr val="tx1"/>
                </a:solidFill>
                <a:latin typeface="Arial" panose="020B0604020202020204" pitchFamily="34" charset="0"/>
              </a:defRPr>
            </a:lvl8pPr>
            <a:lvl9pPr marL="3835302" indent="-22851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489BA83-E594-44E6-B649-A4E52CFF75AB}" type="datetime1">
              <a:rPr lang="da-DK" altLang="da-DK" sz="1300"/>
              <a:pPr>
                <a:spcBef>
                  <a:spcPct val="0"/>
                </a:spcBef>
              </a:pPr>
              <a:t>25-09-2017</a:t>
            </a:fld>
            <a:endParaRPr lang="da-DK" altLang="da-DK" sz="1300"/>
          </a:p>
        </p:txBody>
      </p:sp>
      <p:sp>
        <p:nvSpPr>
          <p:cNvPr id="53251" name="Rectangle 6"/>
          <p:cNvSpPr>
            <a:spLocks noGrp="1" noChangeArrowheads="1"/>
          </p:cNvSpPr>
          <p:nvPr>
            <p:ph type="ftr" sz="quarter" idx="4"/>
          </p:nvPr>
        </p:nvSpPr>
        <p:spPr>
          <a:noFill/>
        </p:spPr>
        <p:txBody>
          <a:bodyPr/>
          <a:lstStyle>
            <a:lvl1pPr>
              <a:spcBef>
                <a:spcPct val="30000"/>
              </a:spcBef>
              <a:defRPr sz="1200">
                <a:solidFill>
                  <a:schemeClr val="tx1"/>
                </a:solidFill>
                <a:latin typeface="Arial" panose="020B0604020202020204" pitchFamily="34" charset="0"/>
              </a:defRPr>
            </a:lvl1pPr>
            <a:lvl2pPr marL="742666" indent="-285641">
              <a:spcBef>
                <a:spcPct val="30000"/>
              </a:spcBef>
              <a:defRPr sz="1200">
                <a:solidFill>
                  <a:schemeClr val="tx1"/>
                </a:solidFill>
                <a:latin typeface="Arial" panose="020B0604020202020204" pitchFamily="34" charset="0"/>
              </a:defRPr>
            </a:lvl2pPr>
            <a:lvl3pPr marL="1142562" indent="-228512">
              <a:spcBef>
                <a:spcPct val="30000"/>
              </a:spcBef>
              <a:defRPr sz="1200">
                <a:solidFill>
                  <a:schemeClr val="tx1"/>
                </a:solidFill>
                <a:latin typeface="Arial" panose="020B0604020202020204" pitchFamily="34" charset="0"/>
              </a:defRPr>
            </a:lvl3pPr>
            <a:lvl4pPr marL="1599587" indent="-228512">
              <a:spcBef>
                <a:spcPct val="30000"/>
              </a:spcBef>
              <a:defRPr sz="1200">
                <a:solidFill>
                  <a:schemeClr val="tx1"/>
                </a:solidFill>
                <a:latin typeface="Arial" panose="020B0604020202020204" pitchFamily="34" charset="0"/>
              </a:defRPr>
            </a:lvl4pPr>
            <a:lvl5pPr marL="2056611" indent="-228512">
              <a:spcBef>
                <a:spcPct val="30000"/>
              </a:spcBef>
              <a:defRPr sz="1200">
                <a:solidFill>
                  <a:schemeClr val="tx1"/>
                </a:solidFill>
                <a:latin typeface="Arial" panose="020B0604020202020204" pitchFamily="34" charset="0"/>
              </a:defRPr>
            </a:lvl5pPr>
            <a:lvl6pPr marL="2501284" indent="-228512" eaLnBrk="0" fontAlgn="base" hangingPunct="0">
              <a:spcBef>
                <a:spcPct val="30000"/>
              </a:spcBef>
              <a:spcAft>
                <a:spcPct val="0"/>
              </a:spcAft>
              <a:defRPr sz="1200">
                <a:solidFill>
                  <a:schemeClr val="tx1"/>
                </a:solidFill>
                <a:latin typeface="Arial" panose="020B0604020202020204" pitchFamily="34" charset="0"/>
              </a:defRPr>
            </a:lvl6pPr>
            <a:lvl7pPr marL="2945957" indent="-228512" eaLnBrk="0" fontAlgn="base" hangingPunct="0">
              <a:spcBef>
                <a:spcPct val="30000"/>
              </a:spcBef>
              <a:spcAft>
                <a:spcPct val="0"/>
              </a:spcAft>
              <a:defRPr sz="1200">
                <a:solidFill>
                  <a:schemeClr val="tx1"/>
                </a:solidFill>
                <a:latin typeface="Arial" panose="020B0604020202020204" pitchFamily="34" charset="0"/>
              </a:defRPr>
            </a:lvl7pPr>
            <a:lvl8pPr marL="3390629" indent="-228512" eaLnBrk="0" fontAlgn="base" hangingPunct="0">
              <a:spcBef>
                <a:spcPct val="30000"/>
              </a:spcBef>
              <a:spcAft>
                <a:spcPct val="0"/>
              </a:spcAft>
              <a:defRPr sz="1200">
                <a:solidFill>
                  <a:schemeClr val="tx1"/>
                </a:solidFill>
                <a:latin typeface="Arial" panose="020B0604020202020204" pitchFamily="34" charset="0"/>
              </a:defRPr>
            </a:lvl8pPr>
            <a:lvl9pPr marL="3835302" indent="-22851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da-DK" altLang="da-DK" sz="1300"/>
              <a:t>Ole Togeby: Multimodale tekster - 2009</a:t>
            </a:r>
          </a:p>
        </p:txBody>
      </p:sp>
      <p:sp>
        <p:nvSpPr>
          <p:cNvPr id="5325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666" indent="-285641">
              <a:spcBef>
                <a:spcPct val="30000"/>
              </a:spcBef>
              <a:defRPr sz="1200">
                <a:solidFill>
                  <a:schemeClr val="tx1"/>
                </a:solidFill>
                <a:latin typeface="Arial" panose="020B0604020202020204" pitchFamily="34" charset="0"/>
              </a:defRPr>
            </a:lvl2pPr>
            <a:lvl3pPr marL="1142562" indent="-228512">
              <a:spcBef>
                <a:spcPct val="30000"/>
              </a:spcBef>
              <a:defRPr sz="1200">
                <a:solidFill>
                  <a:schemeClr val="tx1"/>
                </a:solidFill>
                <a:latin typeface="Arial" panose="020B0604020202020204" pitchFamily="34" charset="0"/>
              </a:defRPr>
            </a:lvl3pPr>
            <a:lvl4pPr marL="1599587" indent="-228512">
              <a:spcBef>
                <a:spcPct val="30000"/>
              </a:spcBef>
              <a:defRPr sz="1200">
                <a:solidFill>
                  <a:schemeClr val="tx1"/>
                </a:solidFill>
                <a:latin typeface="Arial" panose="020B0604020202020204" pitchFamily="34" charset="0"/>
              </a:defRPr>
            </a:lvl4pPr>
            <a:lvl5pPr marL="2056611" indent="-228512">
              <a:spcBef>
                <a:spcPct val="30000"/>
              </a:spcBef>
              <a:defRPr sz="1200">
                <a:solidFill>
                  <a:schemeClr val="tx1"/>
                </a:solidFill>
                <a:latin typeface="Arial" panose="020B0604020202020204" pitchFamily="34" charset="0"/>
              </a:defRPr>
            </a:lvl5pPr>
            <a:lvl6pPr marL="2501284" indent="-228512" eaLnBrk="0" fontAlgn="base" hangingPunct="0">
              <a:spcBef>
                <a:spcPct val="30000"/>
              </a:spcBef>
              <a:spcAft>
                <a:spcPct val="0"/>
              </a:spcAft>
              <a:defRPr sz="1200">
                <a:solidFill>
                  <a:schemeClr val="tx1"/>
                </a:solidFill>
                <a:latin typeface="Arial" panose="020B0604020202020204" pitchFamily="34" charset="0"/>
              </a:defRPr>
            </a:lvl6pPr>
            <a:lvl7pPr marL="2945957" indent="-228512" eaLnBrk="0" fontAlgn="base" hangingPunct="0">
              <a:spcBef>
                <a:spcPct val="30000"/>
              </a:spcBef>
              <a:spcAft>
                <a:spcPct val="0"/>
              </a:spcAft>
              <a:defRPr sz="1200">
                <a:solidFill>
                  <a:schemeClr val="tx1"/>
                </a:solidFill>
                <a:latin typeface="Arial" panose="020B0604020202020204" pitchFamily="34" charset="0"/>
              </a:defRPr>
            </a:lvl7pPr>
            <a:lvl8pPr marL="3390629" indent="-228512" eaLnBrk="0" fontAlgn="base" hangingPunct="0">
              <a:spcBef>
                <a:spcPct val="30000"/>
              </a:spcBef>
              <a:spcAft>
                <a:spcPct val="0"/>
              </a:spcAft>
              <a:defRPr sz="1200">
                <a:solidFill>
                  <a:schemeClr val="tx1"/>
                </a:solidFill>
                <a:latin typeface="Arial" panose="020B0604020202020204" pitchFamily="34" charset="0"/>
              </a:defRPr>
            </a:lvl8pPr>
            <a:lvl9pPr marL="3835302" indent="-22851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DFC10A5-D50D-4891-83D7-30BA37FD5663}" type="slidenum">
              <a:rPr lang="da-DK" altLang="da-DK" sz="1300"/>
              <a:pPr>
                <a:spcBef>
                  <a:spcPct val="0"/>
                </a:spcBef>
              </a:pPr>
              <a:t>1</a:t>
            </a:fld>
            <a:endParaRPr lang="da-DK" altLang="da-DK" sz="1300"/>
          </a:p>
        </p:txBody>
      </p:sp>
      <p:sp>
        <p:nvSpPr>
          <p:cNvPr id="53253" name="Rectangle 2"/>
          <p:cNvSpPr>
            <a:spLocks noGrp="1" noRot="1" noChangeAspect="1" noChangeArrowheads="1" noTextEdit="1"/>
          </p:cNvSpPr>
          <p:nvPr>
            <p:ph type="sldImg"/>
          </p:nvPr>
        </p:nvSpPr>
        <p:spPr>
          <a:ln/>
        </p:spPr>
      </p:sp>
      <p:sp>
        <p:nvSpPr>
          <p:cNvPr id="53254" name="Rectangle 3"/>
          <p:cNvSpPr>
            <a:spLocks noGrp="1" noChangeArrowheads="1"/>
          </p:cNvSpPr>
          <p:nvPr>
            <p:ph type="body" idx="1"/>
          </p:nvPr>
        </p:nvSpPr>
        <p:spPr>
          <a:noFill/>
        </p:spPr>
        <p:txBody>
          <a:bodyPr/>
          <a:lstStyle/>
          <a:p>
            <a:pPr eaLnBrk="1" hangingPunct="1"/>
            <a:endParaRPr lang="da-DK" altLang="da-DK" dirty="0"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Denne kommentar må tolkes således: Den er komponeret som en opfordring + en begrundelse + en smiley. Opfordringen til de andre kommentatorer i tråden er et brud på </a:t>
            </a:r>
            <a:r>
              <a:rPr lang="da-DK" dirty="0" err="1"/>
              <a:t>Grice’s</a:t>
            </a:r>
            <a:r>
              <a:rPr lang="da-DK" dirty="0"/>
              <a:t> maksime om </a:t>
            </a:r>
            <a:r>
              <a:rPr lang="da-DK" dirty="0" err="1"/>
              <a:t>informativitet</a:t>
            </a:r>
            <a:r>
              <a:rPr lang="da-DK" dirty="0"/>
              <a:t>, for der har allerede været mange </a:t>
            </a:r>
            <a:r>
              <a:rPr lang="da-DK" dirty="0" err="1"/>
              <a:t>likes</a:t>
            </a:r>
            <a:r>
              <a:rPr lang="da-DK" dirty="0"/>
              <a:t>. Og begrundelsen skal vel forstås således at hvis der kommer mange </a:t>
            </a:r>
            <a:r>
              <a:rPr lang="da-DK" dirty="0" err="1"/>
              <a:t>likes</a:t>
            </a:r>
            <a:r>
              <a:rPr lang="da-DK" dirty="0"/>
              <a:t>, kommer stoffet </a:t>
            </a:r>
            <a:r>
              <a:rPr lang="da-DK" dirty="0" err="1"/>
              <a:t>krokodil</a:t>
            </a:r>
            <a:r>
              <a:rPr lang="da-DK" dirty="0"/>
              <a:t> ikke til Danmark. Det turde være et brud på </a:t>
            </a:r>
            <a:r>
              <a:rPr lang="da-DK" dirty="0" err="1"/>
              <a:t>maksimet</a:t>
            </a:r>
            <a:r>
              <a:rPr lang="da-DK" dirty="0"/>
              <a:t> om sandhed. </a:t>
            </a:r>
          </a:p>
          <a:p>
            <a:r>
              <a:rPr lang="da-DK" dirty="0"/>
              <a:t>	Og når man finder en tegngiver der siger noget, som ved (a) et brud på </a:t>
            </a:r>
            <a:r>
              <a:rPr lang="da-DK" dirty="0" err="1"/>
              <a:t>Grice’s</a:t>
            </a:r>
            <a:r>
              <a:rPr lang="da-DK" dirty="0"/>
              <a:t> maksimer er markeret som (b) et modificeret ekko af adressatens tanke, hvorved der (c) uden ansvar for afsenderen er underforstået (d) en hån af adressaten, er der tale om et eksempel på sarkasme; sarkasme i modsætning til ironi, som ikke er en hån af adressaten, men en kritik af sagen som adressatens tanke er om (Togeby 2013).</a:t>
            </a:r>
          </a:p>
          <a:p>
            <a:r>
              <a:rPr lang="da-DK" dirty="0"/>
              <a:t>	Det er nok denne sarkasme Sean </a:t>
            </a:r>
            <a:r>
              <a:rPr lang="da-DK" dirty="0" err="1"/>
              <a:t>Downey</a:t>
            </a:r>
            <a:r>
              <a:rPr lang="da-DK" dirty="0"/>
              <a:t> har villet markere med den metakommunikative smiley med de 8 smilemunde. Sean </a:t>
            </a:r>
            <a:r>
              <a:rPr lang="da-DK" dirty="0" err="1"/>
              <a:t>Downey</a:t>
            </a:r>
            <a:r>
              <a:rPr lang="da-DK" dirty="0"/>
              <a:t> mener - antagelig - at det er tåbeligt at give </a:t>
            </a:r>
            <a:r>
              <a:rPr lang="da-DK" dirty="0" err="1"/>
              <a:t>likes</a:t>
            </a:r>
            <a:r>
              <a:rPr lang="da-DK" dirty="0"/>
              <a:t> til sådan en sag på Facebook, og at det kun er idioter der gider at kommentere på den slags. Der er også tegn på at Facebookgruppen fra begyndelsen af er oprettet af en </a:t>
            </a:r>
            <a:r>
              <a:rPr lang="da-DK" dirty="0" err="1"/>
              <a:t>troll</a:t>
            </a:r>
            <a:r>
              <a:rPr lang="da-DK" dirty="0"/>
              <a:t> der vil få folk til at dumme sig ved at </a:t>
            </a:r>
            <a:r>
              <a:rPr lang="da-DK" dirty="0" err="1"/>
              <a:t>like</a:t>
            </a:r>
            <a:r>
              <a:rPr lang="da-DK" dirty="0"/>
              <a:t> en sådan sag (</a:t>
            </a:r>
            <a:r>
              <a:rPr lang="da-DK" dirty="0" err="1"/>
              <a:t>Schimmelmann</a:t>
            </a:r>
            <a:r>
              <a:rPr lang="da-DK" dirty="0"/>
              <a:t> 2016). Om Sean </a:t>
            </a:r>
            <a:r>
              <a:rPr lang="da-DK" dirty="0" err="1"/>
              <a:t>Downey</a:t>
            </a:r>
            <a:r>
              <a:rPr lang="da-DK" dirty="0"/>
              <a:t> er med i oprettelsen af gruppen, ved man ikke. </a:t>
            </a:r>
          </a:p>
          <a:p>
            <a:endParaRPr lang="da-DK" dirty="0"/>
          </a:p>
        </p:txBody>
      </p:sp>
      <p:sp>
        <p:nvSpPr>
          <p:cNvPr id="4" name="Pladsholder til dato 3"/>
          <p:cNvSpPr>
            <a:spLocks noGrp="1"/>
          </p:cNvSpPr>
          <p:nvPr>
            <p:ph type="dt" idx="10"/>
          </p:nvPr>
        </p:nvSpPr>
        <p:spPr/>
        <p:txBody>
          <a:bodyPr/>
          <a:lstStyle/>
          <a:p>
            <a:pPr>
              <a:defRPr/>
            </a:pPr>
            <a:fld id="{533149DE-6BD2-4B6E-8FC9-3B7B44FCDC2A}" type="datetime1">
              <a:rPr lang="da-DK" altLang="da-DK" smtClean="0"/>
              <a:pPr>
                <a:defRPr/>
              </a:pPr>
              <a:t>27-09-2017</a:t>
            </a:fld>
            <a:endParaRPr lang="da-DK" altLang="da-DK"/>
          </a:p>
        </p:txBody>
      </p:sp>
      <p:sp>
        <p:nvSpPr>
          <p:cNvPr id="5" name="Pladsholder til sidefod 4"/>
          <p:cNvSpPr>
            <a:spLocks noGrp="1"/>
          </p:cNvSpPr>
          <p:nvPr>
            <p:ph type="ftr" sz="quarter" idx="11"/>
          </p:nvPr>
        </p:nvSpPr>
        <p:spPr/>
        <p:txBody>
          <a:bodyPr/>
          <a:lstStyle/>
          <a:p>
            <a:pPr>
              <a:defRPr/>
            </a:pPr>
            <a:r>
              <a:rPr lang="da-DK" altLang="da-DK" smtClean="0"/>
              <a:t>Ole Togeby: Siger et billede mere end 1000 ord?</a:t>
            </a:r>
            <a:endParaRPr lang="da-DK" altLang="da-DK"/>
          </a:p>
        </p:txBody>
      </p:sp>
      <p:sp>
        <p:nvSpPr>
          <p:cNvPr id="6" name="Pladsholder til diasnummer 5"/>
          <p:cNvSpPr>
            <a:spLocks noGrp="1"/>
          </p:cNvSpPr>
          <p:nvPr>
            <p:ph type="sldNum" sz="quarter" idx="12"/>
          </p:nvPr>
        </p:nvSpPr>
        <p:spPr/>
        <p:txBody>
          <a:bodyPr/>
          <a:lstStyle/>
          <a:p>
            <a:fld id="{747B1552-A182-427D-AA4D-D4C4A14E656B}" type="slidenum">
              <a:rPr lang="da-DK" altLang="da-DK" smtClean="0"/>
              <a:pPr/>
              <a:t>19</a:t>
            </a:fld>
            <a:endParaRPr lang="da-DK" altLang="da-DK"/>
          </a:p>
        </p:txBody>
      </p:sp>
    </p:spTree>
    <p:extLst>
      <p:ext uri="{BB962C8B-B14F-4D97-AF65-F5344CB8AC3E}">
        <p14:creationId xmlns:p14="http://schemas.microsoft.com/office/powerpoint/2010/main" val="672685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ato 3"/>
          <p:cNvSpPr>
            <a:spLocks noGrp="1"/>
          </p:cNvSpPr>
          <p:nvPr>
            <p:ph type="dt" idx="10"/>
          </p:nvPr>
        </p:nvSpPr>
        <p:spPr/>
        <p:txBody>
          <a:bodyPr/>
          <a:lstStyle/>
          <a:p>
            <a:pPr>
              <a:defRPr/>
            </a:pPr>
            <a:fld id="{533149DE-6BD2-4B6E-8FC9-3B7B44FCDC2A}" type="datetime1">
              <a:rPr lang="da-DK" altLang="da-DK" smtClean="0"/>
              <a:pPr>
                <a:defRPr/>
              </a:pPr>
              <a:t>26-09-2017</a:t>
            </a:fld>
            <a:endParaRPr lang="da-DK" altLang="da-DK"/>
          </a:p>
        </p:txBody>
      </p:sp>
      <p:sp>
        <p:nvSpPr>
          <p:cNvPr id="5" name="Pladsholder til sidefod 4"/>
          <p:cNvSpPr>
            <a:spLocks noGrp="1"/>
          </p:cNvSpPr>
          <p:nvPr>
            <p:ph type="ftr" sz="quarter" idx="11"/>
          </p:nvPr>
        </p:nvSpPr>
        <p:spPr/>
        <p:txBody>
          <a:bodyPr/>
          <a:lstStyle/>
          <a:p>
            <a:pPr>
              <a:defRPr/>
            </a:pPr>
            <a:r>
              <a:rPr lang="da-DK" altLang="da-DK" smtClean="0"/>
              <a:t>Ole Togeby: Siger et billede mere end 1000 ord?</a:t>
            </a:r>
            <a:endParaRPr lang="da-DK" altLang="da-DK"/>
          </a:p>
        </p:txBody>
      </p:sp>
      <p:sp>
        <p:nvSpPr>
          <p:cNvPr id="6" name="Pladsholder til diasnummer 5"/>
          <p:cNvSpPr>
            <a:spLocks noGrp="1"/>
          </p:cNvSpPr>
          <p:nvPr>
            <p:ph type="sldNum" sz="quarter" idx="12"/>
          </p:nvPr>
        </p:nvSpPr>
        <p:spPr/>
        <p:txBody>
          <a:bodyPr/>
          <a:lstStyle/>
          <a:p>
            <a:fld id="{747B1552-A182-427D-AA4D-D4C4A14E656B}" type="slidenum">
              <a:rPr lang="da-DK" altLang="da-DK" smtClean="0"/>
              <a:pPr/>
              <a:t>22</a:t>
            </a:fld>
            <a:endParaRPr lang="da-DK" altLang="da-DK"/>
          </a:p>
        </p:txBody>
      </p:sp>
    </p:spTree>
    <p:extLst>
      <p:ext uri="{BB962C8B-B14F-4D97-AF65-F5344CB8AC3E}">
        <p14:creationId xmlns:p14="http://schemas.microsoft.com/office/powerpoint/2010/main" val="3556967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ato 3"/>
          <p:cNvSpPr>
            <a:spLocks noGrp="1"/>
          </p:cNvSpPr>
          <p:nvPr>
            <p:ph type="dt" idx="10"/>
          </p:nvPr>
        </p:nvSpPr>
        <p:spPr/>
        <p:txBody>
          <a:bodyPr/>
          <a:lstStyle/>
          <a:p>
            <a:pPr>
              <a:defRPr/>
            </a:pPr>
            <a:fld id="{533149DE-6BD2-4B6E-8FC9-3B7B44FCDC2A}" type="datetime1">
              <a:rPr lang="da-DK" altLang="da-DK" smtClean="0"/>
              <a:pPr>
                <a:defRPr/>
              </a:pPr>
              <a:t>26-09-2017</a:t>
            </a:fld>
            <a:endParaRPr lang="da-DK" altLang="da-DK"/>
          </a:p>
        </p:txBody>
      </p:sp>
      <p:sp>
        <p:nvSpPr>
          <p:cNvPr id="5" name="Pladsholder til sidefod 4"/>
          <p:cNvSpPr>
            <a:spLocks noGrp="1"/>
          </p:cNvSpPr>
          <p:nvPr>
            <p:ph type="ftr" sz="quarter" idx="11"/>
          </p:nvPr>
        </p:nvSpPr>
        <p:spPr/>
        <p:txBody>
          <a:bodyPr/>
          <a:lstStyle/>
          <a:p>
            <a:pPr>
              <a:defRPr/>
            </a:pPr>
            <a:r>
              <a:rPr lang="da-DK" altLang="da-DK" smtClean="0"/>
              <a:t>Ole Togeby: Siger et billede mere end 1000 ord?</a:t>
            </a:r>
            <a:endParaRPr lang="da-DK" altLang="da-DK"/>
          </a:p>
        </p:txBody>
      </p:sp>
      <p:sp>
        <p:nvSpPr>
          <p:cNvPr id="6" name="Pladsholder til diasnummer 5"/>
          <p:cNvSpPr>
            <a:spLocks noGrp="1"/>
          </p:cNvSpPr>
          <p:nvPr>
            <p:ph type="sldNum" sz="quarter" idx="12"/>
          </p:nvPr>
        </p:nvSpPr>
        <p:spPr/>
        <p:txBody>
          <a:bodyPr/>
          <a:lstStyle/>
          <a:p>
            <a:fld id="{747B1552-A182-427D-AA4D-D4C4A14E656B}" type="slidenum">
              <a:rPr lang="da-DK" altLang="da-DK" smtClean="0"/>
              <a:pPr/>
              <a:t>26</a:t>
            </a:fld>
            <a:endParaRPr lang="da-DK" altLang="da-DK"/>
          </a:p>
        </p:txBody>
      </p:sp>
    </p:spTree>
    <p:extLst>
      <p:ext uri="{BB962C8B-B14F-4D97-AF65-F5344CB8AC3E}">
        <p14:creationId xmlns:p14="http://schemas.microsoft.com/office/powerpoint/2010/main" val="3340340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smtClean="0"/>
              <a:t>Emojier</a:t>
            </a:r>
            <a:r>
              <a:rPr lang="da-DK" dirty="0" smtClean="0"/>
              <a:t> er som udsagn helt overvejende ekspressive og performative kan </a:t>
            </a:r>
            <a:r>
              <a:rPr lang="da-DK" i="1" dirty="0" smtClean="0"/>
              <a:t>‘angst’ &amp; ‘skrig’ &amp; ‘bøn’ &amp; ‘kærlighed’ &amp; ‘bøn’ sige at være </a:t>
            </a:r>
            <a:endParaRPr lang="da-DK" i="1" dirty="0"/>
          </a:p>
        </p:txBody>
      </p:sp>
      <p:sp>
        <p:nvSpPr>
          <p:cNvPr id="4" name="Pladsholder til dato 3"/>
          <p:cNvSpPr>
            <a:spLocks noGrp="1"/>
          </p:cNvSpPr>
          <p:nvPr>
            <p:ph type="dt" idx="10"/>
          </p:nvPr>
        </p:nvSpPr>
        <p:spPr/>
        <p:txBody>
          <a:bodyPr/>
          <a:lstStyle/>
          <a:p>
            <a:pPr>
              <a:defRPr/>
            </a:pPr>
            <a:fld id="{533149DE-6BD2-4B6E-8FC9-3B7B44FCDC2A}" type="datetime1">
              <a:rPr lang="da-DK" altLang="da-DK" smtClean="0"/>
              <a:pPr>
                <a:defRPr/>
              </a:pPr>
              <a:t>26-09-2017</a:t>
            </a:fld>
            <a:endParaRPr lang="da-DK" altLang="da-DK"/>
          </a:p>
        </p:txBody>
      </p:sp>
      <p:sp>
        <p:nvSpPr>
          <p:cNvPr id="5" name="Pladsholder til sidefod 4"/>
          <p:cNvSpPr>
            <a:spLocks noGrp="1"/>
          </p:cNvSpPr>
          <p:nvPr>
            <p:ph type="ftr" sz="quarter" idx="11"/>
          </p:nvPr>
        </p:nvSpPr>
        <p:spPr/>
        <p:txBody>
          <a:bodyPr/>
          <a:lstStyle/>
          <a:p>
            <a:pPr>
              <a:defRPr/>
            </a:pPr>
            <a:r>
              <a:rPr lang="da-DK" altLang="da-DK" smtClean="0"/>
              <a:t>Ole Togeby: Siger et billede mere end 1000 ord?</a:t>
            </a:r>
            <a:endParaRPr lang="da-DK" altLang="da-DK"/>
          </a:p>
        </p:txBody>
      </p:sp>
      <p:sp>
        <p:nvSpPr>
          <p:cNvPr id="6" name="Pladsholder til diasnummer 5"/>
          <p:cNvSpPr>
            <a:spLocks noGrp="1"/>
          </p:cNvSpPr>
          <p:nvPr>
            <p:ph type="sldNum" sz="quarter" idx="12"/>
          </p:nvPr>
        </p:nvSpPr>
        <p:spPr/>
        <p:txBody>
          <a:bodyPr/>
          <a:lstStyle/>
          <a:p>
            <a:fld id="{747B1552-A182-427D-AA4D-D4C4A14E656B}" type="slidenum">
              <a:rPr lang="da-DK" altLang="da-DK" smtClean="0"/>
              <a:pPr/>
              <a:t>27</a:t>
            </a:fld>
            <a:endParaRPr lang="da-DK" altLang="da-DK"/>
          </a:p>
        </p:txBody>
      </p:sp>
    </p:spTree>
    <p:extLst>
      <p:ext uri="{BB962C8B-B14F-4D97-AF65-F5344CB8AC3E}">
        <p14:creationId xmlns:p14="http://schemas.microsoft.com/office/powerpoint/2010/main" val="3454987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err="1"/>
              <a:t>Emojiers</a:t>
            </a:r>
            <a:r>
              <a:rPr lang="da-DK" b="1" dirty="0"/>
              <a:t> tvetydighed: sagen eller handlingen</a:t>
            </a:r>
            <a:endParaRPr lang="da-DK" dirty="0"/>
          </a:p>
          <a:p>
            <a:r>
              <a:rPr lang="da-DK" dirty="0"/>
              <a:t>Uden syntaks er </a:t>
            </a:r>
            <a:r>
              <a:rPr lang="da-DK" dirty="0" err="1"/>
              <a:t>emojierne</a:t>
            </a:r>
            <a:r>
              <a:rPr lang="da-DK" dirty="0"/>
              <a:t> yderst flertydige dels med hensyn til om de vurderer sagen (a) eller meddelelsen om sagen (b), og dels fordi de  i mange tilfælde er metaforiske, fx </a:t>
            </a:r>
            <a:r>
              <a:rPr lang="da-DK" i="1" dirty="0"/>
              <a:t>hjerte</a:t>
            </a:r>
            <a:r>
              <a:rPr lang="da-DK" dirty="0"/>
              <a:t> for kærlighed, eller metonymiske fx </a:t>
            </a:r>
            <a:r>
              <a:rPr lang="da-DK" i="1" dirty="0"/>
              <a:t>knive</a:t>
            </a:r>
            <a:r>
              <a:rPr lang="da-DK" dirty="0"/>
              <a:t> om at spise og derved løse i betydningen.</a:t>
            </a:r>
          </a:p>
          <a:p>
            <a:endParaRPr lang="da-DK" dirty="0"/>
          </a:p>
        </p:txBody>
      </p:sp>
      <p:sp>
        <p:nvSpPr>
          <p:cNvPr id="4" name="Pladsholder til dato 3"/>
          <p:cNvSpPr>
            <a:spLocks noGrp="1"/>
          </p:cNvSpPr>
          <p:nvPr>
            <p:ph type="dt" idx="10"/>
          </p:nvPr>
        </p:nvSpPr>
        <p:spPr/>
        <p:txBody>
          <a:bodyPr/>
          <a:lstStyle/>
          <a:p>
            <a:pPr>
              <a:defRPr/>
            </a:pPr>
            <a:fld id="{533149DE-6BD2-4B6E-8FC9-3B7B44FCDC2A}" type="datetime1">
              <a:rPr lang="da-DK" altLang="da-DK" smtClean="0"/>
              <a:pPr>
                <a:defRPr/>
              </a:pPr>
              <a:t>28-09-2017</a:t>
            </a:fld>
            <a:endParaRPr lang="da-DK" altLang="da-DK"/>
          </a:p>
        </p:txBody>
      </p:sp>
      <p:sp>
        <p:nvSpPr>
          <p:cNvPr id="5" name="Pladsholder til sidefod 4"/>
          <p:cNvSpPr>
            <a:spLocks noGrp="1"/>
          </p:cNvSpPr>
          <p:nvPr>
            <p:ph type="ftr" sz="quarter" idx="11"/>
          </p:nvPr>
        </p:nvSpPr>
        <p:spPr/>
        <p:txBody>
          <a:bodyPr/>
          <a:lstStyle/>
          <a:p>
            <a:pPr>
              <a:defRPr/>
            </a:pPr>
            <a:r>
              <a:rPr lang="da-DK" altLang="da-DK" smtClean="0"/>
              <a:t>Ole Togeby: Siger et billede mere end 1000 ord?</a:t>
            </a:r>
            <a:endParaRPr lang="da-DK" altLang="da-DK"/>
          </a:p>
        </p:txBody>
      </p:sp>
      <p:sp>
        <p:nvSpPr>
          <p:cNvPr id="6" name="Pladsholder til diasnummer 5"/>
          <p:cNvSpPr>
            <a:spLocks noGrp="1"/>
          </p:cNvSpPr>
          <p:nvPr>
            <p:ph type="sldNum" sz="quarter" idx="12"/>
          </p:nvPr>
        </p:nvSpPr>
        <p:spPr/>
        <p:txBody>
          <a:bodyPr/>
          <a:lstStyle/>
          <a:p>
            <a:fld id="{747B1552-A182-427D-AA4D-D4C4A14E656B}" type="slidenum">
              <a:rPr lang="da-DK" altLang="da-DK" smtClean="0"/>
              <a:pPr/>
              <a:t>29</a:t>
            </a:fld>
            <a:endParaRPr lang="da-DK" altLang="da-DK"/>
          </a:p>
        </p:txBody>
      </p:sp>
    </p:spTree>
    <p:extLst>
      <p:ext uri="{BB962C8B-B14F-4D97-AF65-F5344CB8AC3E}">
        <p14:creationId xmlns:p14="http://schemas.microsoft.com/office/powerpoint/2010/main" val="112124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ato 3"/>
          <p:cNvSpPr>
            <a:spLocks noGrp="1"/>
          </p:cNvSpPr>
          <p:nvPr>
            <p:ph type="dt" idx="10"/>
          </p:nvPr>
        </p:nvSpPr>
        <p:spPr/>
        <p:txBody>
          <a:bodyPr/>
          <a:lstStyle/>
          <a:p>
            <a:pPr>
              <a:defRPr/>
            </a:pPr>
            <a:fld id="{533149DE-6BD2-4B6E-8FC9-3B7B44FCDC2A}" type="datetime1">
              <a:rPr lang="da-DK" altLang="da-DK" smtClean="0"/>
              <a:pPr>
                <a:defRPr/>
              </a:pPr>
              <a:t>28-09-2017</a:t>
            </a:fld>
            <a:endParaRPr lang="da-DK" altLang="da-DK"/>
          </a:p>
        </p:txBody>
      </p:sp>
      <p:sp>
        <p:nvSpPr>
          <p:cNvPr id="5" name="Pladsholder til sidefod 4"/>
          <p:cNvSpPr>
            <a:spLocks noGrp="1"/>
          </p:cNvSpPr>
          <p:nvPr>
            <p:ph type="ftr" sz="quarter" idx="11"/>
          </p:nvPr>
        </p:nvSpPr>
        <p:spPr/>
        <p:txBody>
          <a:bodyPr/>
          <a:lstStyle/>
          <a:p>
            <a:pPr>
              <a:defRPr/>
            </a:pPr>
            <a:r>
              <a:rPr lang="da-DK" altLang="da-DK" smtClean="0"/>
              <a:t>Ole Togeby: Siger et billede mere end 1000 ord?</a:t>
            </a:r>
            <a:endParaRPr lang="da-DK" altLang="da-DK"/>
          </a:p>
        </p:txBody>
      </p:sp>
      <p:sp>
        <p:nvSpPr>
          <p:cNvPr id="6" name="Pladsholder til diasnummer 5"/>
          <p:cNvSpPr>
            <a:spLocks noGrp="1"/>
          </p:cNvSpPr>
          <p:nvPr>
            <p:ph type="sldNum" sz="quarter" idx="12"/>
          </p:nvPr>
        </p:nvSpPr>
        <p:spPr/>
        <p:txBody>
          <a:bodyPr/>
          <a:lstStyle/>
          <a:p>
            <a:fld id="{747B1552-A182-427D-AA4D-D4C4A14E656B}" type="slidenum">
              <a:rPr lang="da-DK" altLang="da-DK" smtClean="0"/>
              <a:pPr/>
              <a:t>31</a:t>
            </a:fld>
            <a:endParaRPr lang="da-DK" altLang="da-DK"/>
          </a:p>
        </p:txBody>
      </p:sp>
    </p:spTree>
    <p:extLst>
      <p:ext uri="{BB962C8B-B14F-4D97-AF65-F5344CB8AC3E}">
        <p14:creationId xmlns:p14="http://schemas.microsoft.com/office/powerpoint/2010/main" val="3898140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På nettet kan man finde mange artikler fra dameblade om hvad </a:t>
            </a:r>
            <a:r>
              <a:rPr lang="da-DK" dirty="0" err="1" smtClean="0"/>
              <a:t>emojierne</a:t>
            </a:r>
            <a:r>
              <a:rPr lang="da-DK" dirty="0" smtClean="0"/>
              <a:t> betyder og ikke betyder. Selv om det er platforme</a:t>
            </a:r>
            <a:r>
              <a:rPr lang="da-DK" baseline="0" dirty="0" smtClean="0"/>
              <a:t> der h</a:t>
            </a:r>
            <a:r>
              <a:rPr lang="da-DK" dirty="0" smtClean="0"/>
              <a:t>ar skabt</a:t>
            </a:r>
            <a:r>
              <a:rPr lang="da-DK" baseline="0" dirty="0" smtClean="0"/>
              <a:t> tegningerne og eventuelt udgivet en ordbog, er det ikke dem der bestemmer hvad </a:t>
            </a:r>
            <a:r>
              <a:rPr lang="da-DK" baseline="0" dirty="0" err="1" smtClean="0"/>
              <a:t>emojierne</a:t>
            </a:r>
            <a:r>
              <a:rPr lang="da-DK" baseline="0" dirty="0" smtClean="0"/>
              <a:t> betyder; det er brugerne der gør </a:t>
            </a:r>
            <a:r>
              <a:rPr lang="da-DK" baseline="0" dirty="0" err="1" smtClean="0"/>
              <a:t>dfet</a:t>
            </a:r>
            <a:r>
              <a:rPr lang="da-DK" baseline="0" dirty="0" smtClean="0"/>
              <a:t> ved deres brug, og det kan kun opklares ved filologisk ordbogsarbejde som i gamle dage hvad tegnet kan betyde. </a:t>
            </a:r>
            <a:endParaRPr lang="da-DK" dirty="0"/>
          </a:p>
        </p:txBody>
      </p:sp>
      <p:sp>
        <p:nvSpPr>
          <p:cNvPr id="4" name="Pladsholder til dato 3"/>
          <p:cNvSpPr>
            <a:spLocks noGrp="1"/>
          </p:cNvSpPr>
          <p:nvPr>
            <p:ph type="dt" idx="10"/>
          </p:nvPr>
        </p:nvSpPr>
        <p:spPr/>
        <p:txBody>
          <a:bodyPr/>
          <a:lstStyle/>
          <a:p>
            <a:pPr>
              <a:defRPr/>
            </a:pPr>
            <a:fld id="{533149DE-6BD2-4B6E-8FC9-3B7B44FCDC2A}" type="datetime1">
              <a:rPr lang="da-DK" altLang="da-DK" smtClean="0"/>
              <a:pPr>
                <a:defRPr/>
              </a:pPr>
              <a:t>26-09-2017</a:t>
            </a:fld>
            <a:endParaRPr lang="da-DK" altLang="da-DK"/>
          </a:p>
        </p:txBody>
      </p:sp>
      <p:sp>
        <p:nvSpPr>
          <p:cNvPr id="5" name="Pladsholder til sidefod 4"/>
          <p:cNvSpPr>
            <a:spLocks noGrp="1"/>
          </p:cNvSpPr>
          <p:nvPr>
            <p:ph type="ftr" sz="quarter" idx="11"/>
          </p:nvPr>
        </p:nvSpPr>
        <p:spPr/>
        <p:txBody>
          <a:bodyPr/>
          <a:lstStyle/>
          <a:p>
            <a:pPr>
              <a:defRPr/>
            </a:pPr>
            <a:r>
              <a:rPr lang="da-DK" altLang="da-DK" smtClean="0"/>
              <a:t>Ole Togeby: Siger et billede mere end 1000 ord?</a:t>
            </a:r>
            <a:endParaRPr lang="da-DK" altLang="da-DK"/>
          </a:p>
        </p:txBody>
      </p:sp>
      <p:sp>
        <p:nvSpPr>
          <p:cNvPr id="6" name="Pladsholder til diasnummer 5"/>
          <p:cNvSpPr>
            <a:spLocks noGrp="1"/>
          </p:cNvSpPr>
          <p:nvPr>
            <p:ph type="sldNum" sz="quarter" idx="12"/>
          </p:nvPr>
        </p:nvSpPr>
        <p:spPr/>
        <p:txBody>
          <a:bodyPr/>
          <a:lstStyle/>
          <a:p>
            <a:fld id="{747B1552-A182-427D-AA4D-D4C4A14E656B}" type="slidenum">
              <a:rPr lang="da-DK" altLang="da-DK" smtClean="0"/>
              <a:pPr/>
              <a:t>32</a:t>
            </a:fld>
            <a:endParaRPr lang="da-DK" altLang="da-DK"/>
          </a:p>
        </p:txBody>
      </p:sp>
    </p:spTree>
    <p:extLst>
      <p:ext uri="{BB962C8B-B14F-4D97-AF65-F5344CB8AC3E}">
        <p14:creationId xmlns:p14="http://schemas.microsoft.com/office/powerpoint/2010/main" val="2624681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 siges  begge </a:t>
            </a:r>
            <a:r>
              <a:rPr lang="da-DK" baseline="0" dirty="0" smtClean="0"/>
              <a:t> at betyde</a:t>
            </a:r>
            <a:r>
              <a:rPr lang="da-DK" dirty="0" smtClean="0"/>
              <a:t> ‘løgner’, men den venstre er ked af det og har</a:t>
            </a:r>
            <a:r>
              <a:rPr lang="da-DK" baseline="0" dirty="0" smtClean="0"/>
              <a:t> måske fået en lang næse</a:t>
            </a:r>
            <a:r>
              <a:rPr lang="da-DK" dirty="0" smtClean="0"/>
              <a:t>, mens den højre er smart og fortryder ikke, men tænker: ”Går den så går den”.</a:t>
            </a:r>
            <a:endParaRPr lang="da-DK" dirty="0"/>
          </a:p>
        </p:txBody>
      </p:sp>
      <p:sp>
        <p:nvSpPr>
          <p:cNvPr id="4" name="Pladsholder til dato 3"/>
          <p:cNvSpPr>
            <a:spLocks noGrp="1"/>
          </p:cNvSpPr>
          <p:nvPr>
            <p:ph type="dt" idx="10"/>
          </p:nvPr>
        </p:nvSpPr>
        <p:spPr/>
        <p:txBody>
          <a:bodyPr/>
          <a:lstStyle/>
          <a:p>
            <a:pPr>
              <a:defRPr/>
            </a:pPr>
            <a:fld id="{533149DE-6BD2-4B6E-8FC9-3B7B44FCDC2A}" type="datetime1">
              <a:rPr lang="da-DK" altLang="da-DK" smtClean="0"/>
              <a:pPr>
                <a:defRPr/>
              </a:pPr>
              <a:t>26-09-2017</a:t>
            </a:fld>
            <a:endParaRPr lang="da-DK" altLang="da-DK"/>
          </a:p>
        </p:txBody>
      </p:sp>
      <p:sp>
        <p:nvSpPr>
          <p:cNvPr id="5" name="Pladsholder til sidefod 4"/>
          <p:cNvSpPr>
            <a:spLocks noGrp="1"/>
          </p:cNvSpPr>
          <p:nvPr>
            <p:ph type="ftr" sz="quarter" idx="11"/>
          </p:nvPr>
        </p:nvSpPr>
        <p:spPr/>
        <p:txBody>
          <a:bodyPr/>
          <a:lstStyle/>
          <a:p>
            <a:pPr>
              <a:defRPr/>
            </a:pPr>
            <a:r>
              <a:rPr lang="da-DK" altLang="da-DK" smtClean="0"/>
              <a:t>Ole Togeby: Siger et billede mere end 1000 ord?</a:t>
            </a:r>
            <a:endParaRPr lang="da-DK" altLang="da-DK"/>
          </a:p>
        </p:txBody>
      </p:sp>
      <p:sp>
        <p:nvSpPr>
          <p:cNvPr id="6" name="Pladsholder til diasnummer 5"/>
          <p:cNvSpPr>
            <a:spLocks noGrp="1"/>
          </p:cNvSpPr>
          <p:nvPr>
            <p:ph type="sldNum" sz="quarter" idx="12"/>
          </p:nvPr>
        </p:nvSpPr>
        <p:spPr/>
        <p:txBody>
          <a:bodyPr/>
          <a:lstStyle/>
          <a:p>
            <a:fld id="{747B1552-A182-427D-AA4D-D4C4A14E656B}" type="slidenum">
              <a:rPr lang="da-DK" altLang="da-DK" smtClean="0"/>
              <a:pPr/>
              <a:t>33</a:t>
            </a:fld>
            <a:endParaRPr lang="da-DK" altLang="da-DK"/>
          </a:p>
        </p:txBody>
      </p:sp>
    </p:spTree>
    <p:extLst>
      <p:ext uri="{BB962C8B-B14F-4D97-AF65-F5344CB8AC3E}">
        <p14:creationId xmlns:p14="http://schemas.microsoft.com/office/powerpoint/2010/main" val="2391568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Forskellen på </a:t>
            </a:r>
          </a:p>
          <a:p>
            <a:endParaRPr lang="da-DK" dirty="0"/>
          </a:p>
          <a:p>
            <a:r>
              <a:rPr lang="da-DK" dirty="0"/>
              <a:t>en retorisk tekst (sand, informativ, relevant, gennemskuelig): </a:t>
            </a:r>
          </a:p>
          <a:p>
            <a:r>
              <a:rPr lang="da-DK" dirty="0"/>
              <a:t>	docere et emne(konstaterende sagprosa), </a:t>
            </a:r>
          </a:p>
          <a:p>
            <a:r>
              <a:rPr lang="da-DK" dirty="0"/>
              <a:t>	movere til handling (regulerende praktisk tekst), </a:t>
            </a:r>
          </a:p>
          <a:p>
            <a:r>
              <a:rPr lang="da-DK" dirty="0"/>
              <a:t>	</a:t>
            </a:r>
            <a:r>
              <a:rPr lang="da-DK" dirty="0" err="1"/>
              <a:t>delectare</a:t>
            </a:r>
            <a:r>
              <a:rPr lang="da-DK" dirty="0"/>
              <a:t> modtagere (ekspressiv skønlitteratur)</a:t>
            </a:r>
          </a:p>
          <a:p>
            <a:r>
              <a:rPr lang="da-DK" dirty="0"/>
              <a:t>løgn: at få modtagerne til at tro noget som ikke er sandt</a:t>
            </a:r>
          </a:p>
          <a:p>
            <a:r>
              <a:rPr lang="da-DK" dirty="0" err="1"/>
              <a:t>fake</a:t>
            </a:r>
            <a:r>
              <a:rPr lang="da-DK" dirty="0"/>
              <a:t> news: manipulere, bedrage, misinformere modtagerne</a:t>
            </a:r>
          </a:p>
          <a:p>
            <a:r>
              <a:rPr lang="da-DK" dirty="0" err="1"/>
              <a:t>bullshit</a:t>
            </a:r>
            <a:r>
              <a:rPr lang="da-DK" dirty="0"/>
              <a:t> (provokation): misrepræsentation af sit forehavende, vække opmærksomhed med yderst relevante, evt. provokerende påstande, men uden at afsenderen har interesse for sandhedsværdien</a:t>
            </a:r>
          </a:p>
          <a:p>
            <a:r>
              <a:rPr lang="da-DK" dirty="0"/>
              <a:t>kunst: Formål i sig selv hovedformålet at </a:t>
            </a:r>
            <a:r>
              <a:rPr lang="da-DK" dirty="0" err="1"/>
              <a:t>behasge</a:t>
            </a:r>
            <a:r>
              <a:rPr lang="da-DK" dirty="0"/>
              <a:t> og underholde</a:t>
            </a:r>
          </a:p>
          <a:p>
            <a:r>
              <a:rPr lang="da-DK" dirty="0"/>
              <a:t> 	Aristoteles om kunst: Det ikke er digterens opgave at foredrage hvad der virkelig er sket, men hvad der er sådan, at det kan ske og er muligt med hensyn til rimelighed og nødvendighed. For historikeren og digteren er forskellige ikke ved at den ene taler på vers og den anden i prosa.... men forskellen er, at den ene fortæller, hvad der er sket, den anden hvordan det skete måtte være for at ske (1997:26).</a:t>
            </a:r>
          </a:p>
          <a:p>
            <a:r>
              <a:rPr lang="da-DK" dirty="0"/>
              <a:t>Humbug: </a:t>
            </a:r>
          </a:p>
          <a:p>
            <a:endParaRPr lang="da-DK" dirty="0"/>
          </a:p>
          <a:p>
            <a:r>
              <a:rPr lang="da-DK" dirty="0"/>
              <a:t>Facebookkommentarer ligner mest </a:t>
            </a:r>
            <a:r>
              <a:rPr lang="da-DK" dirty="0" err="1"/>
              <a:t>bullshit</a:t>
            </a:r>
            <a:r>
              <a:rPr lang="da-DK" dirty="0"/>
              <a:t> som rituel leg; der er hverken nogen intention om </a:t>
            </a:r>
          </a:p>
          <a:p>
            <a:r>
              <a:rPr lang="da-DK" dirty="0"/>
              <a:t>at meddele nogen noget, eller om </a:t>
            </a:r>
          </a:p>
          <a:p>
            <a:r>
              <a:rPr lang="da-DK" dirty="0"/>
              <a:t>at føre nogen bag lyset, men kun om</a:t>
            </a:r>
          </a:p>
          <a:p>
            <a:r>
              <a:rPr lang="da-DK" dirty="0"/>
              <a:t>at få andre til at reagere. </a:t>
            </a:r>
          </a:p>
          <a:p>
            <a:r>
              <a:rPr lang="da-DK" dirty="0"/>
              <a:t>I den rituelle leg synes den stærkeste valuta at være </a:t>
            </a:r>
          </a:p>
          <a:p>
            <a:r>
              <a:rPr lang="da-DK" dirty="0"/>
              <a:t>	at blive delt</a:t>
            </a:r>
          </a:p>
          <a:p>
            <a:r>
              <a:rPr lang="da-DK" dirty="0"/>
              <a:t>	at få </a:t>
            </a:r>
            <a:r>
              <a:rPr lang="da-DK" dirty="0" err="1"/>
              <a:t>likes</a:t>
            </a:r>
            <a:r>
              <a:rPr lang="da-DK" dirty="0"/>
              <a:t> </a:t>
            </a:r>
          </a:p>
          <a:p>
            <a:r>
              <a:rPr lang="da-DK" dirty="0"/>
              <a:t>	at få kommentarer</a:t>
            </a:r>
          </a:p>
          <a:p>
            <a:endParaRPr lang="da-DK" dirty="0"/>
          </a:p>
          <a:p>
            <a:r>
              <a:rPr lang="da-DK" b="1" dirty="0" err="1"/>
              <a:t>bullshit</a:t>
            </a:r>
            <a:r>
              <a:rPr lang="da-DK" b="1" dirty="0"/>
              <a:t> (bluff)</a:t>
            </a:r>
            <a:r>
              <a:rPr lang="da-DK" dirty="0"/>
              <a:t>: </a:t>
            </a:r>
          </a:p>
          <a:p>
            <a:r>
              <a:rPr lang="da-DK" dirty="0"/>
              <a:t>Vi taler om ting, vi ikke har forstand på. Vi forsøger at fremstå bedre, end vi er. Og vi gør det for ikke at tabe ansigt. Vores kultur er indhyllet i varm luft, og det præger vores forhold til viden:</a:t>
            </a:r>
          </a:p>
          <a:p>
            <a:r>
              <a:rPr lang="da-DK" dirty="0"/>
              <a:t>»Måske ønsker han at imponere andre, måske ønsker han at overbevise dem om sit værd, måske forsøger han at vinde deres sympati, eller måske forsøger han bare at passe ind. Men </a:t>
            </a:r>
            <a:r>
              <a:rPr lang="da-DK" dirty="0" err="1"/>
              <a:t>bottom</a:t>
            </a:r>
            <a:r>
              <a:rPr lang="da-DK" dirty="0"/>
              <a:t> line er, at han manipulerer for at opnå sit mål. Han er ikke optaget af, om det, han siger, er sandt. Han er kun optaget af, hvilken effekt det, han siger, har på tilhøreren.«</a:t>
            </a:r>
          </a:p>
          <a:p>
            <a:endParaRPr lang="da-DK" dirty="0"/>
          </a:p>
          <a:p>
            <a:r>
              <a:rPr lang="da-DK" b="1" dirty="0"/>
              <a:t>Humbug</a:t>
            </a:r>
            <a:endParaRPr lang="da-DK" dirty="0"/>
          </a:p>
          <a:p>
            <a:r>
              <a:rPr lang="da-DK" dirty="0"/>
              <a:t>handling, udtalelse eller andet der ikke er hvad det giver sig ud for at være, men bruges til at snyde eller narre nogen</a:t>
            </a:r>
          </a:p>
          <a:p>
            <a:r>
              <a:rPr lang="da-DK" dirty="0"/>
              <a:t>Synonymer: fup   bedrag</a:t>
            </a:r>
          </a:p>
          <a:p>
            <a:r>
              <a:rPr lang="da-DK" i="1" dirty="0"/>
              <a:t>[hun] er glad og lettet over rapporten om, at stavepladerne, der benyttes af åndssvage, er det rene humbug BT1991</a:t>
            </a:r>
          </a:p>
          <a:p>
            <a:r>
              <a:rPr lang="da-DK" dirty="0"/>
              <a:t>OT: Et huskeeksempel på humbug er kejserens nye klæder. </a:t>
            </a:r>
          </a:p>
          <a:p>
            <a:r>
              <a:rPr lang="da-DK" dirty="0"/>
              <a:t>humbug substantiv, fælleskøn eller intetkøn</a:t>
            </a:r>
          </a:p>
          <a:p>
            <a:r>
              <a:rPr lang="da-DK" dirty="0"/>
              <a:t>Bøjning -gen eller -</a:t>
            </a:r>
            <a:r>
              <a:rPr lang="da-DK" dirty="0" err="1"/>
              <a:t>get</a:t>
            </a:r>
            <a:endParaRPr lang="da-DK" dirty="0"/>
          </a:p>
          <a:p>
            <a:r>
              <a:rPr lang="da-DK" dirty="0"/>
              <a:t>Udtale [ˈ</a:t>
            </a:r>
            <a:r>
              <a:rPr lang="da-DK" dirty="0" err="1"/>
              <a:t>hɔmˌbɔg</a:t>
            </a:r>
            <a:r>
              <a:rPr lang="da-DK" dirty="0"/>
              <a:t>]  tip</a:t>
            </a:r>
          </a:p>
          <a:p>
            <a:r>
              <a:rPr lang="da-DK" dirty="0"/>
              <a:t>Oprindelse fra engelsk humbug, sammensætning af hum 'svindel, grov spøg (egentlig brumme, summe)' og bug 'spøgelse, bussemand', som via middelengelsk </a:t>
            </a:r>
            <a:r>
              <a:rPr lang="da-DK" dirty="0" err="1"/>
              <a:t>bugge</a:t>
            </a:r>
            <a:r>
              <a:rPr lang="da-DK" dirty="0"/>
              <a:t> 'fugleskræmsel, ånd' kommer af walisisk </a:t>
            </a:r>
            <a:r>
              <a:rPr lang="da-DK" dirty="0" err="1"/>
              <a:t>bwg</a:t>
            </a:r>
            <a:r>
              <a:rPr lang="da-DK" dirty="0"/>
              <a:t> 'spøgelse' </a:t>
            </a:r>
          </a:p>
          <a:p>
            <a:r>
              <a:rPr lang="da-DK" dirty="0"/>
              <a:t>Humbug</a:t>
            </a:r>
          </a:p>
          <a:p>
            <a:r>
              <a:rPr lang="da-DK" dirty="0"/>
              <a:t>Fra Wikipedia, den frie encyklopædi</a:t>
            </a:r>
          </a:p>
          <a:p>
            <a:endParaRPr lang="da-DK" dirty="0"/>
          </a:p>
        </p:txBody>
      </p:sp>
      <p:sp>
        <p:nvSpPr>
          <p:cNvPr id="4" name="Pladsholder til dato 3"/>
          <p:cNvSpPr>
            <a:spLocks noGrp="1"/>
          </p:cNvSpPr>
          <p:nvPr>
            <p:ph type="dt" idx="10"/>
          </p:nvPr>
        </p:nvSpPr>
        <p:spPr/>
        <p:txBody>
          <a:bodyPr/>
          <a:lstStyle/>
          <a:p>
            <a:pPr>
              <a:defRPr/>
            </a:pPr>
            <a:fld id="{533149DE-6BD2-4B6E-8FC9-3B7B44FCDC2A}" type="datetime1">
              <a:rPr lang="da-DK" altLang="da-DK" smtClean="0"/>
              <a:pPr>
                <a:defRPr/>
              </a:pPr>
              <a:t>27-09-2017</a:t>
            </a:fld>
            <a:endParaRPr lang="da-DK" altLang="da-DK"/>
          </a:p>
        </p:txBody>
      </p:sp>
      <p:sp>
        <p:nvSpPr>
          <p:cNvPr id="5" name="Pladsholder til sidefod 4"/>
          <p:cNvSpPr>
            <a:spLocks noGrp="1"/>
          </p:cNvSpPr>
          <p:nvPr>
            <p:ph type="ftr" sz="quarter" idx="11"/>
          </p:nvPr>
        </p:nvSpPr>
        <p:spPr/>
        <p:txBody>
          <a:bodyPr/>
          <a:lstStyle/>
          <a:p>
            <a:pPr>
              <a:defRPr/>
            </a:pPr>
            <a:r>
              <a:rPr lang="da-DK" altLang="da-DK" smtClean="0"/>
              <a:t>Ole Togeby: Siger et billede mere end 1000 ord?</a:t>
            </a:r>
            <a:endParaRPr lang="da-DK" altLang="da-DK"/>
          </a:p>
        </p:txBody>
      </p:sp>
      <p:sp>
        <p:nvSpPr>
          <p:cNvPr id="6" name="Pladsholder til diasnummer 5"/>
          <p:cNvSpPr>
            <a:spLocks noGrp="1"/>
          </p:cNvSpPr>
          <p:nvPr>
            <p:ph type="sldNum" sz="quarter" idx="12"/>
          </p:nvPr>
        </p:nvSpPr>
        <p:spPr/>
        <p:txBody>
          <a:bodyPr/>
          <a:lstStyle/>
          <a:p>
            <a:fld id="{747B1552-A182-427D-AA4D-D4C4A14E656B}" type="slidenum">
              <a:rPr lang="da-DK" altLang="da-DK" smtClean="0"/>
              <a:pPr/>
              <a:t>36</a:t>
            </a:fld>
            <a:endParaRPr lang="da-DK" altLang="da-DK"/>
          </a:p>
        </p:txBody>
      </p:sp>
    </p:spTree>
    <p:extLst>
      <p:ext uri="{BB962C8B-B14F-4D97-AF65-F5344CB8AC3E}">
        <p14:creationId xmlns:p14="http://schemas.microsoft.com/office/powerpoint/2010/main" val="911059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Forskellen på </a:t>
            </a:r>
          </a:p>
          <a:p>
            <a:endParaRPr lang="da-DK" dirty="0"/>
          </a:p>
          <a:p>
            <a:r>
              <a:rPr lang="da-DK" dirty="0"/>
              <a:t>en retorisk tekst (sand, informativ, relevant, gennemskuelig): </a:t>
            </a:r>
          </a:p>
          <a:p>
            <a:r>
              <a:rPr lang="da-DK" dirty="0"/>
              <a:t>	docere et emne(konstaterende sagprosa), </a:t>
            </a:r>
          </a:p>
          <a:p>
            <a:r>
              <a:rPr lang="da-DK" dirty="0"/>
              <a:t>	movere til handling (regulerende praktisk tekst), </a:t>
            </a:r>
          </a:p>
          <a:p>
            <a:r>
              <a:rPr lang="da-DK" dirty="0"/>
              <a:t>	</a:t>
            </a:r>
            <a:r>
              <a:rPr lang="da-DK" dirty="0" err="1"/>
              <a:t>delectare</a:t>
            </a:r>
            <a:r>
              <a:rPr lang="da-DK" dirty="0"/>
              <a:t> modtagere (ekspressiv skønlitteratur)</a:t>
            </a:r>
          </a:p>
          <a:p>
            <a:endParaRPr lang="da-DK" dirty="0"/>
          </a:p>
          <a:p>
            <a:r>
              <a:rPr lang="da-DK" dirty="0"/>
              <a:t>løgn: at få modtagerne til at tro noget som ikke er sandt</a:t>
            </a:r>
          </a:p>
          <a:p>
            <a:r>
              <a:rPr lang="da-DK" dirty="0" err="1"/>
              <a:t>fake</a:t>
            </a:r>
            <a:r>
              <a:rPr lang="da-DK" dirty="0"/>
              <a:t> news: manipulere, bedrage, misinformere modtagerne</a:t>
            </a:r>
          </a:p>
          <a:p>
            <a:r>
              <a:rPr lang="da-DK" dirty="0" err="1"/>
              <a:t>bullshit</a:t>
            </a:r>
            <a:r>
              <a:rPr lang="da-DK" dirty="0"/>
              <a:t> (provokation): misrepræsentation af sit forehavende, vække opmærksomhed med yderst relevante, evt. provokerende påstande, men uden at afsenderen har interesse for sandhedsværdien</a:t>
            </a:r>
          </a:p>
          <a:p>
            <a:r>
              <a:rPr lang="da-DK" dirty="0"/>
              <a:t>kunst: Formål i sig selv hovedformålet at </a:t>
            </a:r>
            <a:r>
              <a:rPr lang="da-DK" dirty="0" err="1"/>
              <a:t>behasge</a:t>
            </a:r>
            <a:r>
              <a:rPr lang="da-DK" dirty="0"/>
              <a:t> og underholde</a:t>
            </a:r>
          </a:p>
          <a:p>
            <a:r>
              <a:rPr lang="da-DK" dirty="0"/>
              <a:t> 	Aristoteles om kunst: Det ikke er digterens opgave at foredrage hvad der virkelig er sket, men hvad der er sådan, at det kan ske og er muligt med hensyn til rimelighed og nødvendighed. For historikeren og digteren er forskellige ikke ved at den ene taler på vers og den anden i prosa.... men forskellen er, at den ene fortæller, hvad der er sket, den anden hvordan det skete måtte være for at ske (1997:26).</a:t>
            </a:r>
          </a:p>
          <a:p>
            <a:r>
              <a:rPr lang="da-DK" dirty="0"/>
              <a:t>Humbug: </a:t>
            </a:r>
          </a:p>
          <a:p>
            <a:endParaRPr lang="da-DK" dirty="0"/>
          </a:p>
          <a:p>
            <a:r>
              <a:rPr lang="da-DK" dirty="0"/>
              <a:t>Facebookkommentarer ligner mest </a:t>
            </a:r>
            <a:r>
              <a:rPr lang="da-DK" dirty="0" err="1"/>
              <a:t>bullshit</a:t>
            </a:r>
            <a:r>
              <a:rPr lang="da-DK" dirty="0"/>
              <a:t> som rituel leg; der er hverken nogen intention om </a:t>
            </a:r>
          </a:p>
          <a:p>
            <a:r>
              <a:rPr lang="da-DK" dirty="0"/>
              <a:t>at meddele nogen noget, eller om </a:t>
            </a:r>
          </a:p>
          <a:p>
            <a:r>
              <a:rPr lang="da-DK" dirty="0"/>
              <a:t>at føre nogen bag lyset, men kun om</a:t>
            </a:r>
          </a:p>
          <a:p>
            <a:r>
              <a:rPr lang="da-DK" dirty="0"/>
              <a:t>at få andre til at reagere. </a:t>
            </a:r>
          </a:p>
          <a:p>
            <a:r>
              <a:rPr lang="da-DK" dirty="0"/>
              <a:t>I den rituelle leg synes den stærkeste valuta at være </a:t>
            </a:r>
          </a:p>
          <a:p>
            <a:r>
              <a:rPr lang="da-DK" dirty="0"/>
              <a:t>	at blive delt</a:t>
            </a:r>
          </a:p>
          <a:p>
            <a:r>
              <a:rPr lang="da-DK" dirty="0"/>
              <a:t>	at få </a:t>
            </a:r>
            <a:r>
              <a:rPr lang="da-DK" dirty="0" err="1"/>
              <a:t>likes</a:t>
            </a:r>
            <a:r>
              <a:rPr lang="da-DK" dirty="0"/>
              <a:t> </a:t>
            </a:r>
          </a:p>
          <a:p>
            <a:r>
              <a:rPr lang="da-DK" dirty="0"/>
              <a:t>	at få kommentarer</a:t>
            </a:r>
          </a:p>
          <a:p>
            <a:endParaRPr lang="da-DK" dirty="0"/>
          </a:p>
          <a:p>
            <a:r>
              <a:rPr lang="da-DK" b="1" dirty="0" err="1"/>
              <a:t>bullshit</a:t>
            </a:r>
            <a:r>
              <a:rPr lang="da-DK" b="1" dirty="0"/>
              <a:t> (bluff)</a:t>
            </a:r>
            <a:r>
              <a:rPr lang="da-DK" dirty="0"/>
              <a:t>: </a:t>
            </a:r>
          </a:p>
          <a:p>
            <a:r>
              <a:rPr lang="da-DK" dirty="0"/>
              <a:t>Vi taler om ting, vi ikke har forstand på. Vi forsøger at fremstå bedre, end vi er. Og vi gør det for ikke at tabe ansigt. Vores kultur er indhyllet i varm luft, og det præger vores forhold til viden:</a:t>
            </a:r>
          </a:p>
          <a:p>
            <a:r>
              <a:rPr lang="da-DK" dirty="0"/>
              <a:t>»Måske ønsker han at imponere andre, måske ønsker han at overbevise dem om sit værd, måske forsøger han at vinde deres sympati, eller måske forsøger han bare at passe ind. Men </a:t>
            </a:r>
            <a:r>
              <a:rPr lang="da-DK" dirty="0" err="1"/>
              <a:t>bottom</a:t>
            </a:r>
            <a:r>
              <a:rPr lang="da-DK" dirty="0"/>
              <a:t> line er, at han manipulerer for at opnå sit mål. Han er ikke optaget af, om det, han siger, er sandt. Han er kun optaget af, hvilken effekt det, han siger, har på tilhøreren.«</a:t>
            </a:r>
          </a:p>
          <a:p>
            <a:endParaRPr lang="da-DK" dirty="0"/>
          </a:p>
          <a:p>
            <a:r>
              <a:rPr lang="da-DK" b="1" dirty="0"/>
              <a:t>Humbug</a:t>
            </a:r>
            <a:endParaRPr lang="da-DK" dirty="0"/>
          </a:p>
          <a:p>
            <a:r>
              <a:rPr lang="da-DK" dirty="0"/>
              <a:t>handling, udtalelse eller andet der ikke er hvad det giver sig ud for at være, men bruges til at snyde eller narre nogen</a:t>
            </a:r>
          </a:p>
          <a:p>
            <a:r>
              <a:rPr lang="da-DK" dirty="0"/>
              <a:t>Synonymer: fup   bedrag</a:t>
            </a:r>
          </a:p>
          <a:p>
            <a:r>
              <a:rPr lang="da-DK" i="1" dirty="0"/>
              <a:t>[hun] er glad og lettet over rapporten om, at stavepladerne, der benyttes af åndssvage, er det rene humbug BT1991</a:t>
            </a:r>
          </a:p>
          <a:p>
            <a:r>
              <a:rPr lang="da-DK" dirty="0"/>
              <a:t>OT: Et huskeeksempel på humbug er kejserens nye klæder. </a:t>
            </a:r>
          </a:p>
          <a:p>
            <a:endParaRPr lang="da-DK" dirty="0" smtClean="0"/>
          </a:p>
          <a:p>
            <a:r>
              <a:rPr lang="da-DK" b="1" dirty="0" smtClean="0"/>
              <a:t>kunst:</a:t>
            </a:r>
            <a:r>
              <a:rPr lang="da-DK" dirty="0" smtClean="0"/>
              <a:t> Formål i sig selv hovedformålet at behage og underholde</a:t>
            </a:r>
          </a:p>
          <a:p>
            <a:r>
              <a:rPr lang="da-DK" dirty="0"/>
              <a:t>Aristoteles om kunst: Det ikke er digterens opgave at foredrage hvad der virkelig er sket, men hvad der er sådan, at det kan ske og er muligt med hensyn til rimelighed og nødvendighed. For historikeren og digteren er forskellige ikke ved at den ene taler på vers og den anden i prosa.... men forskellen er, at den ene fortæller, hvad der er sket, den anden hvordan det skete måtte være for at ske (1997:26).</a:t>
            </a:r>
          </a:p>
          <a:p>
            <a:r>
              <a:rPr lang="da-DK" dirty="0" smtClean="0"/>
              <a:t> </a:t>
            </a:r>
          </a:p>
          <a:p>
            <a:endParaRPr lang="da-DK" dirty="0"/>
          </a:p>
        </p:txBody>
      </p:sp>
      <p:sp>
        <p:nvSpPr>
          <p:cNvPr id="4" name="Pladsholder til dato 3"/>
          <p:cNvSpPr>
            <a:spLocks noGrp="1"/>
          </p:cNvSpPr>
          <p:nvPr>
            <p:ph type="dt" idx="10"/>
          </p:nvPr>
        </p:nvSpPr>
        <p:spPr/>
        <p:txBody>
          <a:bodyPr/>
          <a:lstStyle/>
          <a:p>
            <a:pPr>
              <a:defRPr/>
            </a:pPr>
            <a:fld id="{533149DE-6BD2-4B6E-8FC9-3B7B44FCDC2A}" type="datetime1">
              <a:rPr lang="da-DK" altLang="da-DK" smtClean="0"/>
              <a:pPr>
                <a:defRPr/>
              </a:pPr>
              <a:t>27-09-2017</a:t>
            </a:fld>
            <a:endParaRPr lang="da-DK" altLang="da-DK"/>
          </a:p>
        </p:txBody>
      </p:sp>
      <p:sp>
        <p:nvSpPr>
          <p:cNvPr id="5" name="Pladsholder til sidefod 4"/>
          <p:cNvSpPr>
            <a:spLocks noGrp="1"/>
          </p:cNvSpPr>
          <p:nvPr>
            <p:ph type="ftr" sz="quarter" idx="11"/>
          </p:nvPr>
        </p:nvSpPr>
        <p:spPr/>
        <p:txBody>
          <a:bodyPr/>
          <a:lstStyle/>
          <a:p>
            <a:pPr>
              <a:defRPr/>
            </a:pPr>
            <a:r>
              <a:rPr lang="da-DK" altLang="da-DK" smtClean="0"/>
              <a:t>Ole Togeby: Siger et billede mere end 1000 ord?</a:t>
            </a:r>
            <a:endParaRPr lang="da-DK" altLang="da-DK"/>
          </a:p>
        </p:txBody>
      </p:sp>
      <p:sp>
        <p:nvSpPr>
          <p:cNvPr id="6" name="Pladsholder til diasnummer 5"/>
          <p:cNvSpPr>
            <a:spLocks noGrp="1"/>
          </p:cNvSpPr>
          <p:nvPr>
            <p:ph type="sldNum" sz="quarter" idx="12"/>
          </p:nvPr>
        </p:nvSpPr>
        <p:spPr/>
        <p:txBody>
          <a:bodyPr/>
          <a:lstStyle/>
          <a:p>
            <a:fld id="{747B1552-A182-427D-AA4D-D4C4A14E656B}" type="slidenum">
              <a:rPr lang="da-DK" altLang="da-DK" smtClean="0"/>
              <a:pPr/>
              <a:t>37</a:t>
            </a:fld>
            <a:endParaRPr lang="da-DK" altLang="da-DK"/>
          </a:p>
        </p:txBody>
      </p:sp>
    </p:spTree>
    <p:extLst>
      <p:ext uri="{BB962C8B-B14F-4D97-AF65-F5344CB8AC3E}">
        <p14:creationId xmlns:p14="http://schemas.microsoft.com/office/powerpoint/2010/main" val="2912716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ato 3"/>
          <p:cNvSpPr>
            <a:spLocks noGrp="1"/>
          </p:cNvSpPr>
          <p:nvPr>
            <p:ph type="dt" idx="10"/>
          </p:nvPr>
        </p:nvSpPr>
        <p:spPr/>
        <p:txBody>
          <a:bodyPr/>
          <a:lstStyle/>
          <a:p>
            <a:pPr>
              <a:defRPr/>
            </a:pPr>
            <a:fld id="{533149DE-6BD2-4B6E-8FC9-3B7B44FCDC2A}" type="datetime1">
              <a:rPr lang="da-DK" altLang="da-DK" smtClean="0"/>
              <a:pPr>
                <a:defRPr/>
              </a:pPr>
              <a:t>26-09-2017</a:t>
            </a:fld>
            <a:endParaRPr lang="da-DK" altLang="da-DK"/>
          </a:p>
        </p:txBody>
      </p:sp>
      <p:sp>
        <p:nvSpPr>
          <p:cNvPr id="5" name="Pladsholder til sidefod 4"/>
          <p:cNvSpPr>
            <a:spLocks noGrp="1"/>
          </p:cNvSpPr>
          <p:nvPr>
            <p:ph type="ftr" sz="quarter" idx="11"/>
          </p:nvPr>
        </p:nvSpPr>
        <p:spPr/>
        <p:txBody>
          <a:bodyPr/>
          <a:lstStyle/>
          <a:p>
            <a:pPr>
              <a:defRPr/>
            </a:pPr>
            <a:r>
              <a:rPr lang="da-DK" altLang="da-DK" smtClean="0"/>
              <a:t>Ole Togeby: Siger et billede mere end 1000 ord?</a:t>
            </a:r>
            <a:endParaRPr lang="da-DK" altLang="da-DK"/>
          </a:p>
        </p:txBody>
      </p:sp>
      <p:sp>
        <p:nvSpPr>
          <p:cNvPr id="6" name="Pladsholder til diasnummer 5"/>
          <p:cNvSpPr>
            <a:spLocks noGrp="1"/>
          </p:cNvSpPr>
          <p:nvPr>
            <p:ph type="sldNum" sz="quarter" idx="12"/>
          </p:nvPr>
        </p:nvSpPr>
        <p:spPr/>
        <p:txBody>
          <a:bodyPr/>
          <a:lstStyle/>
          <a:p>
            <a:fld id="{747B1552-A182-427D-AA4D-D4C4A14E656B}" type="slidenum">
              <a:rPr lang="da-DK" altLang="da-DK" smtClean="0"/>
              <a:pPr/>
              <a:t>4</a:t>
            </a:fld>
            <a:endParaRPr lang="da-DK" altLang="da-DK"/>
          </a:p>
        </p:txBody>
      </p:sp>
    </p:spTree>
    <p:extLst>
      <p:ext uri="{BB962C8B-B14F-4D97-AF65-F5344CB8AC3E}">
        <p14:creationId xmlns:p14="http://schemas.microsoft.com/office/powerpoint/2010/main" val="1853992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Jean-Paul</a:t>
            </a:r>
            <a:r>
              <a:rPr lang="da-DK" baseline="0" dirty="0" smtClean="0"/>
              <a:t> </a:t>
            </a:r>
            <a:r>
              <a:rPr lang="da-DK" dirty="0" smtClean="0"/>
              <a:t>Sartre 1939: ”En leders barndom”  i  </a:t>
            </a:r>
            <a:r>
              <a:rPr lang="da-DK" i="1" dirty="0" smtClean="0"/>
              <a:t>Muren</a:t>
            </a:r>
            <a:r>
              <a:rPr lang="da-DK" dirty="0" smtClean="0"/>
              <a:t> (1939) 1963. En </a:t>
            </a:r>
            <a:r>
              <a:rPr lang="da-DK" dirty="0" err="1" smtClean="0"/>
              <a:t>rigmandsøn</a:t>
            </a:r>
            <a:r>
              <a:rPr lang="da-DK" dirty="0" smtClean="0"/>
              <a:t> vokser op og kan ikke finde sig selv, og oplever sig selv som værende ingenting,</a:t>
            </a:r>
            <a:r>
              <a:rPr lang="da-DK" baseline="0" dirty="0" smtClean="0"/>
              <a:t> </a:t>
            </a:r>
            <a:r>
              <a:rPr lang="da-DK" dirty="0" smtClean="0"/>
              <a:t>indtil han mere eller mindre ved et tilfælde kommer til at nægte at trykke en jøde i hånden, hvorefter alle respekterer hans følelser så han kan blive en der er noget, en stor leder. Det at have</a:t>
            </a:r>
            <a:r>
              <a:rPr lang="da-DK" baseline="0" dirty="0" smtClean="0"/>
              <a:t> udtrykt sine følelser gør personen til en betydningsfuld person. </a:t>
            </a:r>
            <a:endParaRPr lang="da-DK" dirty="0"/>
          </a:p>
        </p:txBody>
      </p:sp>
      <p:sp>
        <p:nvSpPr>
          <p:cNvPr id="4" name="Pladsholder til dato 3"/>
          <p:cNvSpPr>
            <a:spLocks noGrp="1"/>
          </p:cNvSpPr>
          <p:nvPr>
            <p:ph type="dt" idx="10"/>
          </p:nvPr>
        </p:nvSpPr>
        <p:spPr/>
        <p:txBody>
          <a:bodyPr/>
          <a:lstStyle/>
          <a:p>
            <a:pPr>
              <a:defRPr/>
            </a:pPr>
            <a:fld id="{533149DE-6BD2-4B6E-8FC9-3B7B44FCDC2A}" type="datetime1">
              <a:rPr lang="da-DK" altLang="da-DK" smtClean="0"/>
              <a:pPr>
                <a:defRPr/>
              </a:pPr>
              <a:t>28-09-2017</a:t>
            </a:fld>
            <a:endParaRPr lang="da-DK" altLang="da-DK"/>
          </a:p>
        </p:txBody>
      </p:sp>
      <p:sp>
        <p:nvSpPr>
          <p:cNvPr id="5" name="Pladsholder til sidefod 4"/>
          <p:cNvSpPr>
            <a:spLocks noGrp="1"/>
          </p:cNvSpPr>
          <p:nvPr>
            <p:ph type="ftr" sz="quarter" idx="11"/>
          </p:nvPr>
        </p:nvSpPr>
        <p:spPr/>
        <p:txBody>
          <a:bodyPr/>
          <a:lstStyle/>
          <a:p>
            <a:pPr>
              <a:defRPr/>
            </a:pPr>
            <a:r>
              <a:rPr lang="da-DK" altLang="da-DK" smtClean="0"/>
              <a:t>Ole Togeby: Siger et billede mere end 1000 ord?</a:t>
            </a:r>
            <a:endParaRPr lang="da-DK" altLang="da-DK"/>
          </a:p>
        </p:txBody>
      </p:sp>
      <p:sp>
        <p:nvSpPr>
          <p:cNvPr id="6" name="Pladsholder til diasnummer 5"/>
          <p:cNvSpPr>
            <a:spLocks noGrp="1"/>
          </p:cNvSpPr>
          <p:nvPr>
            <p:ph type="sldNum" sz="quarter" idx="12"/>
          </p:nvPr>
        </p:nvSpPr>
        <p:spPr/>
        <p:txBody>
          <a:bodyPr/>
          <a:lstStyle/>
          <a:p>
            <a:fld id="{747B1552-A182-427D-AA4D-D4C4A14E656B}" type="slidenum">
              <a:rPr lang="da-DK" altLang="da-DK" smtClean="0"/>
              <a:pPr/>
              <a:t>38</a:t>
            </a:fld>
            <a:endParaRPr lang="da-DK" altLang="da-DK"/>
          </a:p>
        </p:txBody>
      </p:sp>
    </p:spTree>
    <p:extLst>
      <p:ext uri="{BB962C8B-B14F-4D97-AF65-F5344CB8AC3E}">
        <p14:creationId xmlns:p14="http://schemas.microsoft.com/office/powerpoint/2010/main" val="3305353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Anja </a:t>
            </a:r>
            <a:r>
              <a:rPr lang="da-DK" dirty="0" err="1" smtClean="0"/>
              <a:t>Rennison</a:t>
            </a:r>
            <a:r>
              <a:rPr lang="da-DK" dirty="0" smtClean="0"/>
              <a:t>: </a:t>
            </a:r>
            <a:r>
              <a:rPr lang="da-DK" dirty="0" err="1" smtClean="0"/>
              <a:t>Emojier</a:t>
            </a:r>
            <a:r>
              <a:rPr lang="da-DK" dirty="0" smtClean="0"/>
              <a:t> i dansk skriftsprog.  BA-projekt 2016</a:t>
            </a:r>
          </a:p>
          <a:p>
            <a:r>
              <a:rPr lang="da-DK" dirty="0" smtClean="0"/>
              <a:t>Michelle Louise Friis von </a:t>
            </a:r>
            <a:r>
              <a:rPr lang="da-DK" dirty="0" err="1" smtClean="0"/>
              <a:t>Schimmelmann</a:t>
            </a:r>
            <a:r>
              <a:rPr lang="da-DK" dirty="0" smtClean="0"/>
              <a:t> 2016: </a:t>
            </a:r>
            <a:r>
              <a:rPr lang="da-DK" dirty="0" err="1" smtClean="0"/>
              <a:t>SIOTrolling</a:t>
            </a:r>
            <a:r>
              <a:rPr lang="da-DK" dirty="0" smtClean="0"/>
              <a:t>. BA-projekt</a:t>
            </a:r>
            <a:r>
              <a:rPr lang="da-DK" baseline="0" dirty="0" smtClean="0"/>
              <a:t> </a:t>
            </a:r>
          </a:p>
          <a:p>
            <a:pPr marL="0" marR="0" lvl="2" indent="0" algn="l" defTabSz="914400" rtl="0" eaLnBrk="0" fontAlgn="base" latinLnBrk="0" hangingPunct="0">
              <a:lnSpc>
                <a:spcPct val="100000"/>
              </a:lnSpc>
              <a:spcBef>
                <a:spcPct val="30000"/>
              </a:spcBef>
              <a:spcAft>
                <a:spcPct val="0"/>
              </a:spcAft>
              <a:buClrTx/>
              <a:buSzTx/>
              <a:buFontTx/>
              <a:buNone/>
              <a:tabLst/>
              <a:defRPr/>
            </a:pPr>
            <a:r>
              <a:rPr lang="da-DK" sz="1100" dirty="0" smtClean="0"/>
              <a:t>Boje </a:t>
            </a:r>
            <a:r>
              <a:rPr lang="da-DK" sz="1100" dirty="0" err="1" smtClean="0"/>
              <a:t>Katzenelsom</a:t>
            </a:r>
            <a:r>
              <a:rPr lang="da-DK" sz="1100" dirty="0" smtClean="0"/>
              <a:t> 2004: Drivkræfter, følelser og erkendelse</a:t>
            </a:r>
          </a:p>
          <a:p>
            <a:pPr marL="0" marR="0" lvl="2" indent="0" algn="l" defTabSz="914400" rtl="0" eaLnBrk="0" fontAlgn="base" latinLnBrk="0" hangingPunct="0">
              <a:lnSpc>
                <a:spcPct val="100000"/>
              </a:lnSpc>
              <a:spcBef>
                <a:spcPct val="30000"/>
              </a:spcBef>
              <a:spcAft>
                <a:spcPct val="0"/>
              </a:spcAft>
              <a:buClrTx/>
              <a:buSzTx/>
              <a:buFontTx/>
              <a:buNone/>
              <a:tabLst/>
              <a:defRPr/>
            </a:pPr>
            <a:r>
              <a:rPr lang="da-DK" sz="1100" kern="1200" dirty="0" smtClean="0">
                <a:latin typeface="Arial" charset="0"/>
              </a:rPr>
              <a:t>Katrine Marie Guldager 2017: Føleri får for meget plads i offentligheden. Politiken 23. </a:t>
            </a:r>
          </a:p>
          <a:p>
            <a:pPr marL="0" marR="0" lvl="2" indent="0" algn="l" defTabSz="914400" rtl="0" eaLnBrk="0" fontAlgn="base" latinLnBrk="0" hangingPunct="0">
              <a:lnSpc>
                <a:spcPct val="100000"/>
              </a:lnSpc>
              <a:spcBef>
                <a:spcPct val="30000"/>
              </a:spcBef>
              <a:spcAft>
                <a:spcPct val="0"/>
              </a:spcAft>
              <a:buClrTx/>
              <a:buSzTx/>
              <a:buFontTx/>
              <a:buNone/>
              <a:tabLst/>
              <a:defRPr/>
            </a:pPr>
            <a:r>
              <a:rPr lang="en-US" altLang="da-DK" sz="1000" dirty="0" smtClean="0"/>
              <a:t>Grice, H.P. 1957: “Meaning” in </a:t>
            </a:r>
            <a:r>
              <a:rPr lang="en-US" altLang="da-DK" sz="1000" i="1" dirty="0" smtClean="0"/>
              <a:t>Philosophical Review 66: 377-88</a:t>
            </a:r>
            <a:endParaRPr lang="en-US" altLang="da-DK" sz="1000" dirty="0" smtClean="0"/>
          </a:p>
          <a:p>
            <a:r>
              <a:rPr lang="en-US" altLang="da-DK" sz="1000" dirty="0" smtClean="0"/>
              <a:t>Grice, H.P., 1975: </a:t>
            </a:r>
            <a:r>
              <a:rPr lang="en-US" altLang="da-DK" sz="1000" i="1" dirty="0" smtClean="0"/>
              <a:t>Logic and Conversation</a:t>
            </a:r>
            <a:r>
              <a:rPr lang="en-US" altLang="da-DK" sz="1000" dirty="0" smtClean="0"/>
              <a:t>, </a:t>
            </a:r>
            <a:r>
              <a:rPr lang="en-US" altLang="da-DK" sz="1000" dirty="0" err="1" smtClean="0"/>
              <a:t>i</a:t>
            </a:r>
            <a:r>
              <a:rPr lang="en-US" altLang="da-DK" sz="1000" dirty="0" smtClean="0"/>
              <a:t> Cole, Peter &amp; Jerry Morgan, 1975: </a:t>
            </a:r>
            <a:r>
              <a:rPr lang="en-US" altLang="da-DK" sz="1000" i="1" dirty="0" smtClean="0"/>
              <a:t>Syntax and Semantics, vol. 3. Speech Acts,</a:t>
            </a:r>
            <a:r>
              <a:rPr lang="en-US" altLang="da-DK" sz="1000" dirty="0" smtClean="0"/>
              <a:t> Academic Press, New York.</a:t>
            </a:r>
          </a:p>
          <a:p>
            <a:pPr eaLnBrk="1" hangingPunct="1">
              <a:lnSpc>
                <a:spcPct val="80000"/>
              </a:lnSpc>
            </a:pPr>
            <a:r>
              <a:rPr lang="da-DK" altLang="da-DK" sz="1000" dirty="0" smtClean="0"/>
              <a:t>Habermas, Jürgen 1971: “Forberedende bemærkninger til en teori om den kommunikative kompetens”, oversat af Peter </a:t>
            </a:r>
            <a:r>
              <a:rPr lang="da-DK" altLang="da-DK" sz="1000" dirty="0" err="1" smtClean="0"/>
              <a:t>Widell</a:t>
            </a:r>
            <a:r>
              <a:rPr lang="da-DK" altLang="da-DK" sz="1000" dirty="0" smtClean="0"/>
              <a:t> og Niels Hornborg Jensen, i Henriksen, Carol (red) 2001: </a:t>
            </a:r>
            <a:r>
              <a:rPr lang="da-DK" altLang="da-DK" sz="1000" i="1" dirty="0" smtClean="0"/>
              <a:t>Can </a:t>
            </a:r>
            <a:r>
              <a:rPr lang="da-DK" altLang="da-DK" sz="1000" i="1" dirty="0" err="1" smtClean="0"/>
              <a:t>you</a:t>
            </a:r>
            <a:r>
              <a:rPr lang="da-DK" altLang="da-DK" sz="1000" i="1" dirty="0" smtClean="0"/>
              <a:t> </a:t>
            </a:r>
            <a:r>
              <a:rPr lang="da-DK" altLang="da-DK" sz="1000" i="1" dirty="0" err="1" smtClean="0"/>
              <a:t>reach</a:t>
            </a:r>
            <a:r>
              <a:rPr lang="da-DK" altLang="da-DK" sz="1000" i="1" dirty="0" smtClean="0"/>
              <a:t> the salt?</a:t>
            </a:r>
            <a:r>
              <a:rPr lang="da-DK" altLang="da-DK" sz="1000" dirty="0" smtClean="0"/>
              <a:t>, København: Roskilde Universitetsforlag</a:t>
            </a:r>
          </a:p>
          <a:p>
            <a:pPr eaLnBrk="1" hangingPunct="1">
              <a:lnSpc>
                <a:spcPct val="80000"/>
              </a:lnSpc>
            </a:pPr>
            <a:r>
              <a:rPr lang="da-DK" altLang="da-DK" sz="1000" dirty="0" smtClean="0"/>
              <a:t>Kjeldsen, Jens E. 2006: ”Billedets retorik” i </a:t>
            </a:r>
            <a:r>
              <a:rPr lang="da-DK" altLang="da-DK" sz="1000" dirty="0" err="1" smtClean="0"/>
              <a:t>Klujeff</a:t>
            </a:r>
            <a:r>
              <a:rPr lang="da-DK" altLang="da-DK" sz="1000" dirty="0" smtClean="0"/>
              <a:t> &amp; Roer 2006: </a:t>
            </a:r>
            <a:r>
              <a:rPr lang="da-DK" altLang="da-DK" sz="1000" i="1" dirty="0" smtClean="0"/>
              <a:t>Retorikkens aktualitet. Grundbog i retorisk analyse</a:t>
            </a:r>
            <a:endParaRPr lang="da-DK" altLang="da-DK" sz="1000" dirty="0" smtClean="0"/>
          </a:p>
          <a:p>
            <a:pPr eaLnBrk="1" hangingPunct="1">
              <a:lnSpc>
                <a:spcPct val="80000"/>
              </a:lnSpc>
            </a:pPr>
            <a:r>
              <a:rPr lang="da-DK" altLang="da-DK" sz="1000" dirty="0" smtClean="0"/>
              <a:t>Togeby, Ole 2003: </a:t>
            </a:r>
            <a:r>
              <a:rPr lang="da-DK" altLang="da-DK" sz="1000" i="1" dirty="0" smtClean="0"/>
              <a:t>Fungerer denne sætning? Funktionel dansk sproglære</a:t>
            </a:r>
            <a:r>
              <a:rPr lang="da-DK" altLang="da-DK" sz="1000" dirty="0" smtClean="0"/>
              <a:t>, København: Gad.</a:t>
            </a:r>
          </a:p>
          <a:p>
            <a:pPr eaLnBrk="1" hangingPunct="1">
              <a:lnSpc>
                <a:spcPct val="80000"/>
              </a:lnSpc>
            </a:pPr>
            <a:r>
              <a:rPr lang="da-DK" altLang="da-DK" sz="1000" dirty="0" smtClean="0"/>
              <a:t>Togeby, Ole 2005: “Tegn og gerninger” i Cramer, Jens, Mette </a:t>
            </a:r>
            <a:r>
              <a:rPr lang="da-DK" altLang="da-DK" sz="1000" dirty="0" err="1" smtClean="0"/>
              <a:t>Kunøe</a:t>
            </a:r>
            <a:r>
              <a:rPr lang="da-DK" altLang="da-DK" sz="1000" dirty="0" smtClean="0"/>
              <a:t> og Ole Togeby (red) 2005: </a:t>
            </a:r>
            <a:r>
              <a:rPr lang="da-DK" altLang="da-DK" sz="1000" i="1" dirty="0" smtClean="0"/>
              <a:t>Teorien om alt og andre artikler om sprog og filosofi</a:t>
            </a:r>
            <a:r>
              <a:rPr lang="da-DK" altLang="da-DK" sz="1000" dirty="0" smtClean="0"/>
              <a:t>, Århus: Wessel og Huitfeldt, side 339-352. </a:t>
            </a:r>
          </a:p>
          <a:p>
            <a:pPr eaLnBrk="1" hangingPunct="1">
              <a:lnSpc>
                <a:spcPct val="80000"/>
              </a:lnSpc>
            </a:pPr>
            <a:r>
              <a:rPr lang="da-DK" altLang="da-DK" sz="1000" dirty="0" smtClean="0"/>
              <a:t>Togeby, Ole 2005: “Ole tegner og fortæller. Om den semiotiske forskel på billeder og tekst” i </a:t>
            </a:r>
            <a:r>
              <a:rPr lang="da-DK" altLang="da-DK" sz="1000" i="1" dirty="0" smtClean="0"/>
              <a:t>Tidsskrift for Sprogforskning Årg. 3 nr. 1</a:t>
            </a:r>
            <a:r>
              <a:rPr lang="da-DK" altLang="da-DK" sz="1000" dirty="0" smtClean="0"/>
              <a:t>, Århus: Statsbiblioteket, side 29-46.</a:t>
            </a:r>
          </a:p>
          <a:p>
            <a:pPr eaLnBrk="1" hangingPunct="1">
              <a:lnSpc>
                <a:spcPct val="80000"/>
              </a:lnSpc>
            </a:pPr>
            <a:r>
              <a:rPr lang="da-DK" altLang="da-DK" sz="1000" dirty="0" smtClean="0"/>
              <a:t>Togeby, Ole 2005: “Dette er (ikke) en pibe - billedtekster og tekstbilleder” i </a:t>
            </a:r>
            <a:r>
              <a:rPr lang="da-DK" altLang="da-DK" sz="1000" dirty="0" err="1" smtClean="0"/>
              <a:t>Widell</a:t>
            </a:r>
            <a:r>
              <a:rPr lang="da-DK" altLang="da-DK" sz="1000" dirty="0" smtClean="0"/>
              <a:t>, Peter og Mette </a:t>
            </a:r>
            <a:r>
              <a:rPr lang="da-DK" altLang="da-DK" sz="1000" dirty="0" err="1" smtClean="0"/>
              <a:t>Kunøe</a:t>
            </a:r>
            <a:r>
              <a:rPr lang="da-DK" altLang="da-DK" sz="1000" dirty="0" smtClean="0"/>
              <a:t> 2005: </a:t>
            </a:r>
            <a:r>
              <a:rPr lang="da-DK" altLang="da-DK" sz="1000" i="1" dirty="0" smtClean="0"/>
              <a:t>10. møde om Udforskningen af Dansk Sprog. Aarhus Universitet 7.-8. oktober 2004</a:t>
            </a:r>
            <a:r>
              <a:rPr lang="da-DK" altLang="da-DK" sz="1000" dirty="0" smtClean="0"/>
              <a:t>, Århus: Aarhus Universitet, side 370-382.</a:t>
            </a:r>
          </a:p>
          <a:p>
            <a:pPr eaLnBrk="1" hangingPunct="1">
              <a:lnSpc>
                <a:spcPct val="80000"/>
              </a:lnSpc>
            </a:pPr>
            <a:r>
              <a:rPr lang="da-DK" altLang="da-DK" sz="1000" dirty="0" smtClean="0"/>
              <a:t>Togeby Ole 2014: </a:t>
            </a:r>
            <a:r>
              <a:rPr lang="da-DK" altLang="da-DK" sz="1000" i="1" dirty="0" smtClean="0"/>
              <a:t>Bland blot genrerne – ikke tekstarterne! </a:t>
            </a:r>
            <a:r>
              <a:rPr lang="da-DK" altLang="da-DK" sz="1000" dirty="0" smtClean="0"/>
              <a:t>København: Samfundslitteratur</a:t>
            </a:r>
          </a:p>
          <a:p>
            <a:pPr eaLnBrk="1" hangingPunct="1">
              <a:lnSpc>
                <a:spcPct val="80000"/>
              </a:lnSpc>
            </a:pPr>
            <a:r>
              <a:rPr lang="da-DK" altLang="da-DK" sz="1000" dirty="0" err="1" smtClean="0"/>
              <a:t>Watzlawick</a:t>
            </a:r>
            <a:r>
              <a:rPr lang="da-DK" altLang="da-DK" sz="1000" dirty="0" smtClean="0"/>
              <a:t>, Paul, Janet </a:t>
            </a:r>
            <a:r>
              <a:rPr lang="da-DK" altLang="da-DK" sz="1000" dirty="0" err="1" smtClean="0"/>
              <a:t>Helmick</a:t>
            </a:r>
            <a:r>
              <a:rPr lang="da-DK" altLang="da-DK" sz="1000" dirty="0" smtClean="0"/>
              <a:t> </a:t>
            </a:r>
            <a:r>
              <a:rPr lang="da-DK" altLang="da-DK" sz="1000" dirty="0" err="1" smtClean="0"/>
              <a:t>Beavin</a:t>
            </a:r>
            <a:r>
              <a:rPr lang="da-DK" altLang="da-DK" sz="1000" dirty="0" smtClean="0"/>
              <a:t> and Don D. Jackson 1968: </a:t>
            </a:r>
            <a:r>
              <a:rPr lang="da-DK" altLang="da-DK" sz="1000" i="1" dirty="0" err="1" smtClean="0"/>
              <a:t>Pragmatics</a:t>
            </a:r>
            <a:r>
              <a:rPr lang="da-DK" altLang="da-DK" sz="1000" i="1" dirty="0" smtClean="0"/>
              <a:t> of Human </a:t>
            </a:r>
            <a:r>
              <a:rPr lang="da-DK" altLang="da-DK" sz="1000" i="1" dirty="0" err="1" smtClean="0"/>
              <a:t>Communication</a:t>
            </a:r>
            <a:r>
              <a:rPr lang="da-DK" altLang="da-DK" sz="1000" i="1" dirty="0" smtClean="0"/>
              <a:t>. A </a:t>
            </a:r>
            <a:r>
              <a:rPr lang="da-DK" altLang="da-DK" sz="1000" i="1" dirty="0" err="1" smtClean="0"/>
              <a:t>Study</a:t>
            </a:r>
            <a:r>
              <a:rPr lang="da-DK" altLang="da-DK" sz="1000" i="1" dirty="0" smtClean="0"/>
              <a:t> of </a:t>
            </a:r>
            <a:r>
              <a:rPr lang="da-DK" altLang="da-DK" sz="1000" i="1" dirty="0" err="1" smtClean="0"/>
              <a:t>Interactional</a:t>
            </a:r>
            <a:r>
              <a:rPr lang="da-DK" altLang="da-DK" sz="1000" i="1" dirty="0" smtClean="0"/>
              <a:t> Patterns, </a:t>
            </a:r>
            <a:r>
              <a:rPr lang="da-DK" altLang="da-DK" sz="1000" i="1" dirty="0" err="1" smtClean="0"/>
              <a:t>Pathologies</a:t>
            </a:r>
            <a:r>
              <a:rPr lang="da-DK" altLang="da-DK" sz="1000" i="1" dirty="0" smtClean="0"/>
              <a:t> and </a:t>
            </a:r>
            <a:r>
              <a:rPr lang="da-DK" altLang="da-DK" sz="1000" i="1" dirty="0" err="1" smtClean="0"/>
              <a:t>Paradoxes</a:t>
            </a:r>
            <a:r>
              <a:rPr lang="da-DK" altLang="da-DK" sz="1000" dirty="0" smtClean="0"/>
              <a:t>, London: Faber and Faber. </a:t>
            </a:r>
          </a:p>
          <a:p>
            <a:pPr marL="0" marR="0" lvl="2" indent="0" algn="l" defTabSz="914400" rtl="0" eaLnBrk="0" fontAlgn="base" latinLnBrk="0" hangingPunct="0">
              <a:lnSpc>
                <a:spcPct val="100000"/>
              </a:lnSpc>
              <a:spcBef>
                <a:spcPct val="30000"/>
              </a:spcBef>
              <a:spcAft>
                <a:spcPct val="0"/>
              </a:spcAft>
              <a:buClrTx/>
              <a:buSzTx/>
              <a:buFontTx/>
              <a:buNone/>
              <a:tabLst/>
              <a:defRPr/>
            </a:pPr>
            <a:endParaRPr lang="da-DK" sz="1100" dirty="0" smtClean="0"/>
          </a:p>
          <a:p>
            <a:endParaRPr lang="da-DK" dirty="0" smtClean="0"/>
          </a:p>
          <a:p>
            <a:endParaRPr lang="da-DK" dirty="0"/>
          </a:p>
        </p:txBody>
      </p:sp>
      <p:sp>
        <p:nvSpPr>
          <p:cNvPr id="4" name="Pladsholder til dato 3"/>
          <p:cNvSpPr>
            <a:spLocks noGrp="1"/>
          </p:cNvSpPr>
          <p:nvPr>
            <p:ph type="dt" idx="10"/>
          </p:nvPr>
        </p:nvSpPr>
        <p:spPr/>
        <p:txBody>
          <a:bodyPr/>
          <a:lstStyle/>
          <a:p>
            <a:pPr>
              <a:defRPr/>
            </a:pPr>
            <a:fld id="{533149DE-6BD2-4B6E-8FC9-3B7B44FCDC2A}" type="datetime1">
              <a:rPr lang="da-DK" altLang="da-DK" smtClean="0"/>
              <a:pPr>
                <a:defRPr/>
              </a:pPr>
              <a:t>27-09-2017</a:t>
            </a:fld>
            <a:endParaRPr lang="da-DK" altLang="da-DK"/>
          </a:p>
        </p:txBody>
      </p:sp>
      <p:sp>
        <p:nvSpPr>
          <p:cNvPr id="5" name="Pladsholder til sidefod 4"/>
          <p:cNvSpPr>
            <a:spLocks noGrp="1"/>
          </p:cNvSpPr>
          <p:nvPr>
            <p:ph type="ftr" sz="quarter" idx="11"/>
          </p:nvPr>
        </p:nvSpPr>
        <p:spPr/>
        <p:txBody>
          <a:bodyPr/>
          <a:lstStyle/>
          <a:p>
            <a:pPr>
              <a:defRPr/>
            </a:pPr>
            <a:r>
              <a:rPr lang="da-DK" altLang="da-DK" smtClean="0"/>
              <a:t>Ole Togeby: Siger et billede mere end 1000 ord?</a:t>
            </a:r>
            <a:endParaRPr lang="da-DK" altLang="da-DK"/>
          </a:p>
        </p:txBody>
      </p:sp>
      <p:sp>
        <p:nvSpPr>
          <p:cNvPr id="6" name="Pladsholder til diasnummer 5"/>
          <p:cNvSpPr>
            <a:spLocks noGrp="1"/>
          </p:cNvSpPr>
          <p:nvPr>
            <p:ph type="sldNum" sz="quarter" idx="12"/>
          </p:nvPr>
        </p:nvSpPr>
        <p:spPr/>
        <p:txBody>
          <a:bodyPr/>
          <a:lstStyle/>
          <a:p>
            <a:fld id="{747B1552-A182-427D-AA4D-D4C4A14E656B}" type="slidenum">
              <a:rPr lang="da-DK" altLang="da-DK" smtClean="0"/>
              <a:pPr/>
              <a:t>39</a:t>
            </a:fld>
            <a:endParaRPr lang="da-DK" altLang="da-DK"/>
          </a:p>
        </p:txBody>
      </p:sp>
    </p:spTree>
    <p:extLst>
      <p:ext uri="{BB962C8B-B14F-4D97-AF65-F5344CB8AC3E}">
        <p14:creationId xmlns:p14="http://schemas.microsoft.com/office/powerpoint/2010/main" val="1665266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 forskellige medlemmer af ensemblet skal spille sammen til en samlet mening af et (</a:t>
            </a:r>
            <a:r>
              <a:rPr lang="da-DK" dirty="0" err="1" smtClean="0"/>
              <a:t>distributionet</a:t>
            </a:r>
            <a:r>
              <a:rPr lang="da-DK" dirty="0" smtClean="0"/>
              <a:t> defineret) samlet tegn. </a:t>
            </a:r>
          </a:p>
          <a:p>
            <a:r>
              <a:rPr lang="da-DK" dirty="0" smtClean="0"/>
              <a:t>Hvordan spiller tekst og </a:t>
            </a:r>
            <a:r>
              <a:rPr lang="da-DK" dirty="0" err="1" smtClean="0"/>
              <a:t>emoji</a:t>
            </a:r>
            <a:r>
              <a:rPr lang="da-DK" dirty="0" smtClean="0"/>
              <a:t> sammen til en samlet kommunikativ handling?</a:t>
            </a:r>
          </a:p>
          <a:p>
            <a:endParaRPr lang="da-DK" dirty="0"/>
          </a:p>
        </p:txBody>
      </p:sp>
      <p:sp>
        <p:nvSpPr>
          <p:cNvPr id="4" name="Pladsholder til dato 3"/>
          <p:cNvSpPr>
            <a:spLocks noGrp="1"/>
          </p:cNvSpPr>
          <p:nvPr>
            <p:ph type="dt" idx="10"/>
          </p:nvPr>
        </p:nvSpPr>
        <p:spPr/>
        <p:txBody>
          <a:bodyPr/>
          <a:lstStyle/>
          <a:p>
            <a:pPr>
              <a:defRPr/>
            </a:pPr>
            <a:fld id="{533149DE-6BD2-4B6E-8FC9-3B7B44FCDC2A}" type="datetime1">
              <a:rPr lang="da-DK" altLang="da-DK" smtClean="0"/>
              <a:pPr>
                <a:defRPr/>
              </a:pPr>
              <a:t>28-09-2017</a:t>
            </a:fld>
            <a:endParaRPr lang="da-DK" altLang="da-DK"/>
          </a:p>
        </p:txBody>
      </p:sp>
      <p:sp>
        <p:nvSpPr>
          <p:cNvPr id="5" name="Pladsholder til sidefod 4"/>
          <p:cNvSpPr>
            <a:spLocks noGrp="1"/>
          </p:cNvSpPr>
          <p:nvPr>
            <p:ph type="ftr" sz="quarter" idx="11"/>
          </p:nvPr>
        </p:nvSpPr>
        <p:spPr/>
        <p:txBody>
          <a:bodyPr/>
          <a:lstStyle/>
          <a:p>
            <a:pPr>
              <a:defRPr/>
            </a:pPr>
            <a:r>
              <a:rPr lang="da-DK" altLang="da-DK" smtClean="0"/>
              <a:t>Ole Togeby: Siger et billede mere end 1000 ord?</a:t>
            </a:r>
            <a:endParaRPr lang="da-DK" altLang="da-DK"/>
          </a:p>
        </p:txBody>
      </p:sp>
      <p:sp>
        <p:nvSpPr>
          <p:cNvPr id="6" name="Pladsholder til diasnummer 5"/>
          <p:cNvSpPr>
            <a:spLocks noGrp="1"/>
          </p:cNvSpPr>
          <p:nvPr>
            <p:ph type="sldNum" sz="quarter" idx="12"/>
          </p:nvPr>
        </p:nvSpPr>
        <p:spPr/>
        <p:txBody>
          <a:bodyPr/>
          <a:lstStyle/>
          <a:p>
            <a:fld id="{747B1552-A182-427D-AA4D-D4C4A14E656B}" type="slidenum">
              <a:rPr lang="da-DK" altLang="da-DK" smtClean="0"/>
              <a:pPr/>
              <a:t>5</a:t>
            </a:fld>
            <a:endParaRPr lang="da-DK" altLang="da-DK"/>
          </a:p>
        </p:txBody>
      </p:sp>
    </p:spTree>
    <p:extLst>
      <p:ext uri="{BB962C8B-B14F-4D97-AF65-F5344CB8AC3E}">
        <p14:creationId xmlns:p14="http://schemas.microsoft.com/office/powerpoint/2010/main" val="2231246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da-DK" sz="1200" b="0" i="0" u="none" strike="noStrike"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a-DK" sz="1200" b="0" i="0" u="none" strike="noStrike" baseline="0" dirty="0" smtClean="0"/>
              <a:t>Med andre ord er vi alle født til at være ”eksperter” i politik. Det kræver derfor hverken akademisk eksamen eller en særlig grad af viden at træffe beslutning om, hvordan det danske samfund bør se ud. Noget visse politikere, intellektuelle og journalister er tilbøjelige til at glemme. De er mere travlt optagede af at belære danskerne om, hvad de skal synes, når de i højere grad burde lytte. Og politikere, der tager danskernes bekymringer alvorligt, får skudt i skoene, at de er populister.</a:t>
            </a:r>
          </a:p>
          <a:p>
            <a:r>
              <a:rPr lang="da-DK" dirty="0" smtClean="0"/>
              <a:t>… </a:t>
            </a:r>
            <a:r>
              <a:rPr lang="da-DK" sz="1200" b="0" i="0" u="none" strike="noStrike" baseline="0" dirty="0" smtClean="0"/>
              <a:t>	Politik skal ikke videnskabeliggøres. Der findes ikke noget facit i politik - kun følelser og holdninger. Begreber som sandt og falsk eller godt og ondt har ganske enkelt ikke hjemme i det politiske rum. Sandt og falsk hører til i videnskabens verden, og godt og ondt er et spørgsmål om moral. At det skulle være mindre fint eller decideret dårlig tone at lade sine følelser råde i politiske spørgsmål, afkræftes paradoksalt nok af netop videnskaben. Nyere dansk forskning har nemlig påvist, at det blandt andet er følelser, som gør os til rationelle, velorienterede borgere i demokratiet. Vi engagerer os altså mere i politiske spørgsmål, når vi kan mærke dem.</a:t>
            </a:r>
          </a:p>
          <a:p>
            <a:r>
              <a:rPr lang="da-DK" sz="1200" b="0" i="0" u="none" strike="noStrike" baseline="0" dirty="0" smtClean="0"/>
              <a:t>»Jeg har beskæftiget mig meget med retspolitik, og det er et meget godt eksempel, fordi vi ikke kun straffer kriminelle for at forebygge, at han eller hun begår ny kriminalitet, men i høj grad også på grund af </a:t>
            </a:r>
            <a:r>
              <a:rPr lang="da-DK" sz="1200" b="0" i="0" u="none" strike="noStrike" baseline="0" dirty="0" err="1" smtClean="0"/>
              <a:t>retsfølelsen</a:t>
            </a:r>
            <a:r>
              <a:rPr lang="da-DK" sz="1200" b="0" i="0" u="none" strike="noStrike" baseline="0" dirty="0" smtClean="0"/>
              <a:t>. Det er vigtigt for offeret og for samfundet, at kriminalitet og ugerninger bliver straffet, så man kan have tillid til retssystemet. Og her mener jeg, at videnskabelige begreber som resocialisering er tilbøjelige til at fylde for meget.«</a:t>
            </a:r>
          </a:p>
          <a:p>
            <a:r>
              <a:rPr lang="da-DK" sz="1200" b="0" i="0" u="none" strike="noStrike" baseline="0" dirty="0" smtClean="0"/>
              <a:t>– Men er det ikke en mindst lige så vigtig del af straffesystemet i Danmark, at vi med straffe kan forhindre ny kriminalitet?</a:t>
            </a:r>
          </a:p>
          <a:p>
            <a:r>
              <a:rPr lang="da-DK" sz="1200" b="0" i="0" u="none" strike="noStrike" baseline="0" dirty="0" smtClean="0"/>
              <a:t>»Jeg mener, at </a:t>
            </a:r>
            <a:r>
              <a:rPr lang="da-DK" sz="1200" b="0" i="0" u="none" strike="noStrike" baseline="0" dirty="0" err="1" smtClean="0"/>
              <a:t>retsfølelsen</a:t>
            </a:r>
            <a:r>
              <a:rPr lang="da-DK" sz="1200" b="0" i="0" u="none" strike="noStrike" baseline="0" dirty="0" smtClean="0"/>
              <a:t> er det vigtigste. Derefter kommer det præventive.«</a:t>
            </a:r>
          </a:p>
          <a:p>
            <a:endParaRPr lang="da-DK" dirty="0"/>
          </a:p>
        </p:txBody>
      </p:sp>
      <p:sp>
        <p:nvSpPr>
          <p:cNvPr id="4" name="Pladsholder til dato 3"/>
          <p:cNvSpPr>
            <a:spLocks noGrp="1"/>
          </p:cNvSpPr>
          <p:nvPr>
            <p:ph type="dt" idx="10"/>
          </p:nvPr>
        </p:nvSpPr>
        <p:spPr/>
        <p:txBody>
          <a:bodyPr/>
          <a:lstStyle/>
          <a:p>
            <a:pPr>
              <a:defRPr/>
            </a:pPr>
            <a:fld id="{533149DE-6BD2-4B6E-8FC9-3B7B44FCDC2A}" type="datetime1">
              <a:rPr lang="da-DK" altLang="da-DK" smtClean="0"/>
              <a:pPr>
                <a:defRPr/>
              </a:pPr>
              <a:t>27-09-2017</a:t>
            </a:fld>
            <a:endParaRPr lang="da-DK" altLang="da-DK"/>
          </a:p>
        </p:txBody>
      </p:sp>
      <p:sp>
        <p:nvSpPr>
          <p:cNvPr id="5" name="Pladsholder til sidefod 4"/>
          <p:cNvSpPr>
            <a:spLocks noGrp="1"/>
          </p:cNvSpPr>
          <p:nvPr>
            <p:ph type="ftr" sz="quarter" idx="11"/>
          </p:nvPr>
        </p:nvSpPr>
        <p:spPr/>
        <p:txBody>
          <a:bodyPr/>
          <a:lstStyle/>
          <a:p>
            <a:pPr>
              <a:defRPr/>
            </a:pPr>
            <a:r>
              <a:rPr lang="da-DK" altLang="da-DK" smtClean="0"/>
              <a:t>Ole Togeby: Siger et billede mere end 1000 ord?</a:t>
            </a:r>
            <a:endParaRPr lang="da-DK" altLang="da-DK"/>
          </a:p>
        </p:txBody>
      </p:sp>
      <p:sp>
        <p:nvSpPr>
          <p:cNvPr id="6" name="Pladsholder til diasnummer 5"/>
          <p:cNvSpPr>
            <a:spLocks noGrp="1"/>
          </p:cNvSpPr>
          <p:nvPr>
            <p:ph type="sldNum" sz="quarter" idx="12"/>
          </p:nvPr>
        </p:nvSpPr>
        <p:spPr/>
        <p:txBody>
          <a:bodyPr/>
          <a:lstStyle/>
          <a:p>
            <a:fld id="{747B1552-A182-427D-AA4D-D4C4A14E656B}" type="slidenum">
              <a:rPr lang="da-DK" altLang="da-DK" smtClean="0"/>
              <a:pPr/>
              <a:t>7</a:t>
            </a:fld>
            <a:endParaRPr lang="da-DK" altLang="da-DK"/>
          </a:p>
        </p:txBody>
      </p:sp>
    </p:spTree>
    <p:extLst>
      <p:ext uri="{BB962C8B-B14F-4D97-AF65-F5344CB8AC3E}">
        <p14:creationId xmlns:p14="http://schemas.microsoft.com/office/powerpoint/2010/main" val="1680120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889345"/>
            <a:r>
              <a:rPr lang="da-DK" dirty="0" smtClean="0"/>
              <a:t>Peter Skårup fra Dansk Folkeparti har gjort sig til talsmand for at politik først og fremmest er følelser, og at begreber som sandt og falsk eller godt og ondt ganske enkelt ikke har hjemme i det politiske rum (Politiken 28/7-17). Det begyndte med hans ugebrev 25.juli 2017, hvor han </a:t>
            </a:r>
            <a:r>
              <a:rPr lang="da-DK" dirty="0" err="1" smtClean="0"/>
              <a:t>bl</a:t>
            </a:r>
            <a:r>
              <a:rPr lang="da-DK" dirty="0" smtClean="0"/>
              <a:t>. a. skriver:</a:t>
            </a:r>
          </a:p>
          <a:p>
            <a:pPr defTabSz="889345"/>
            <a:endParaRPr lang="da-DK" dirty="0"/>
          </a:p>
          <a:p>
            <a:pPr defTabSz="889345"/>
            <a:r>
              <a:rPr lang="da-DK" dirty="0"/>
              <a:t>Siden de første primitive samfund har mennesket gjort brug af følelser, når politiske beslutninger skulle træffes. Når vores forfædre har skullet afgøre, hvordan udbyttet af dagens jagt skulle fordeles, om syge og skadede også skulle have andel i byttet, eller om ham, der havde nedlagt byttet, skulle have en større andel end de øvrige, så har de lænet sig op af deres følelser. Den græske filosof Aristoteles beskrev da også mennesket som </a:t>
            </a:r>
            <a:r>
              <a:rPr lang="da-DK" dirty="0" err="1"/>
              <a:t>zoon</a:t>
            </a:r>
            <a:r>
              <a:rPr lang="da-DK" dirty="0"/>
              <a:t> politicon – et politisk dyr. Med det mente han, at mennesket er skabt til at tænke politisk og løse problemer i fællesskab. Med sine appelformer Logos (fornuft) og Patos (følelser) satte han ord på det rimelige i, at følelser på linje med fornuft er at betragte som en naturlig del af menneskets politiske væsen.</a:t>
            </a:r>
          </a:p>
          <a:p>
            <a:r>
              <a:rPr lang="da-DK" dirty="0"/>
              <a:t>Det er ganske interessant at Skårup på akademisk vis tager udgangspunkt i Aristoteles, og nok siger noget sandt om Aristoteles, men ikke hele sandheden, som jo er at der ikke er to appelformer, men tre: logos (fornuft og logik om sagen), patos (appel til følelser og stemninger hos modtagerne) - og -  etos (moralsk integritet og troværdighed hos afsenderen). Skårup kan på denne måde ved </a:t>
            </a:r>
            <a:r>
              <a:rPr lang="da-DK" dirty="0" err="1"/>
              <a:t>bullshit</a:t>
            </a:r>
            <a:r>
              <a:rPr lang="da-DK" dirty="0"/>
              <a:t> argumentere for at følelser er vigtigere end fakta i den offentlige diskussion om politik. </a:t>
            </a:r>
          </a:p>
          <a:p>
            <a:r>
              <a:rPr lang="da-DK" dirty="0"/>
              <a:t>	Hos Aristoteles er pointen netop at politik er deliberation, nemlig etisk afvejning af det logiske og det patetiske. Og følelser er her på ingen måde vigtigere end fakta, men skal netop afvejes i forhold til fakta. </a:t>
            </a:r>
          </a:p>
          <a:p>
            <a:endParaRPr lang="da-DK" dirty="0"/>
          </a:p>
          <a:p>
            <a:r>
              <a:rPr lang="da-DK" dirty="0"/>
              <a:t>Skårup har nok den pointe at især økonomer (men også andre </a:t>
            </a:r>
            <a:r>
              <a:rPr lang="da-DK" dirty="0" err="1"/>
              <a:t>videnskabesfolk</a:t>
            </a:r>
            <a:r>
              <a:rPr lang="da-DK" dirty="0"/>
              <a:t>) fremstiller deres konklusioner som kendsgerninger, selv om de ikke er det. Økonomiske forudsigelser af konsekvenserne af politiske handlinger er resultatet af argumenter og beregninger der forudsætter en række stipuleringer, som fx den rationelle forbruger på markedet, og er derfor ikke kendsgerninger, men til en vis grad </a:t>
            </a:r>
            <a:r>
              <a:rPr lang="da-DK" dirty="0" err="1"/>
              <a:t>bullshit</a:t>
            </a:r>
            <a:r>
              <a:rPr lang="da-DK" dirty="0"/>
              <a:t>.</a:t>
            </a:r>
          </a:p>
          <a:p>
            <a:pPr defTabSz="889345"/>
            <a:endParaRPr lang="da-DK" dirty="0"/>
          </a:p>
          <a:p>
            <a:endParaRPr lang="da-DK" dirty="0"/>
          </a:p>
        </p:txBody>
      </p:sp>
      <p:sp>
        <p:nvSpPr>
          <p:cNvPr id="4" name="Pladsholder til dato 3"/>
          <p:cNvSpPr>
            <a:spLocks noGrp="1"/>
          </p:cNvSpPr>
          <p:nvPr>
            <p:ph type="dt" idx="10"/>
          </p:nvPr>
        </p:nvSpPr>
        <p:spPr/>
        <p:txBody>
          <a:bodyPr/>
          <a:lstStyle/>
          <a:p>
            <a:pPr>
              <a:defRPr/>
            </a:pPr>
            <a:fld id="{533149DE-6BD2-4B6E-8FC9-3B7B44FCDC2A}" type="datetime1">
              <a:rPr lang="da-DK" altLang="da-DK" smtClean="0"/>
              <a:pPr>
                <a:defRPr/>
              </a:pPr>
              <a:t>26-09-2017</a:t>
            </a:fld>
            <a:endParaRPr lang="da-DK" altLang="da-DK"/>
          </a:p>
        </p:txBody>
      </p:sp>
      <p:sp>
        <p:nvSpPr>
          <p:cNvPr id="5" name="Pladsholder til sidefod 4"/>
          <p:cNvSpPr>
            <a:spLocks noGrp="1"/>
          </p:cNvSpPr>
          <p:nvPr>
            <p:ph type="ftr" sz="quarter" idx="11"/>
          </p:nvPr>
        </p:nvSpPr>
        <p:spPr/>
        <p:txBody>
          <a:bodyPr/>
          <a:lstStyle/>
          <a:p>
            <a:pPr>
              <a:defRPr/>
            </a:pPr>
            <a:r>
              <a:rPr lang="da-DK" altLang="da-DK" smtClean="0"/>
              <a:t>Ole Togeby: Siger et billede mere end 1000 ord?</a:t>
            </a:r>
            <a:endParaRPr lang="da-DK" altLang="da-DK"/>
          </a:p>
        </p:txBody>
      </p:sp>
      <p:sp>
        <p:nvSpPr>
          <p:cNvPr id="6" name="Pladsholder til diasnummer 5"/>
          <p:cNvSpPr>
            <a:spLocks noGrp="1"/>
          </p:cNvSpPr>
          <p:nvPr>
            <p:ph type="sldNum" sz="quarter" idx="12"/>
          </p:nvPr>
        </p:nvSpPr>
        <p:spPr/>
        <p:txBody>
          <a:bodyPr/>
          <a:lstStyle/>
          <a:p>
            <a:fld id="{747B1552-A182-427D-AA4D-D4C4A14E656B}" type="slidenum">
              <a:rPr lang="da-DK" altLang="da-DK" smtClean="0"/>
              <a:pPr/>
              <a:t>8</a:t>
            </a:fld>
            <a:endParaRPr lang="da-DK" altLang="da-DK"/>
          </a:p>
        </p:txBody>
      </p:sp>
    </p:spTree>
    <p:extLst>
      <p:ext uri="{BB962C8B-B14F-4D97-AF65-F5344CB8AC3E}">
        <p14:creationId xmlns:p14="http://schemas.microsoft.com/office/powerpoint/2010/main" val="3942638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Begreber uden holdning og engagement er tomme, og følelser uden begreber er blinde. </a:t>
            </a:r>
            <a:endParaRPr lang="da-DK" dirty="0"/>
          </a:p>
        </p:txBody>
      </p:sp>
      <p:sp>
        <p:nvSpPr>
          <p:cNvPr id="4" name="Pladsholder til dato 3"/>
          <p:cNvSpPr>
            <a:spLocks noGrp="1"/>
          </p:cNvSpPr>
          <p:nvPr>
            <p:ph type="dt" idx="10"/>
          </p:nvPr>
        </p:nvSpPr>
        <p:spPr/>
        <p:txBody>
          <a:bodyPr/>
          <a:lstStyle/>
          <a:p>
            <a:pPr>
              <a:defRPr/>
            </a:pPr>
            <a:fld id="{533149DE-6BD2-4B6E-8FC9-3B7B44FCDC2A}" type="datetime1">
              <a:rPr lang="da-DK" altLang="da-DK" smtClean="0"/>
              <a:pPr>
                <a:defRPr/>
              </a:pPr>
              <a:t>27-09-2017</a:t>
            </a:fld>
            <a:endParaRPr lang="da-DK" altLang="da-DK"/>
          </a:p>
        </p:txBody>
      </p:sp>
      <p:sp>
        <p:nvSpPr>
          <p:cNvPr id="5" name="Pladsholder til sidefod 4"/>
          <p:cNvSpPr>
            <a:spLocks noGrp="1"/>
          </p:cNvSpPr>
          <p:nvPr>
            <p:ph type="ftr" sz="quarter" idx="11"/>
          </p:nvPr>
        </p:nvSpPr>
        <p:spPr/>
        <p:txBody>
          <a:bodyPr/>
          <a:lstStyle/>
          <a:p>
            <a:pPr>
              <a:defRPr/>
            </a:pPr>
            <a:r>
              <a:rPr lang="da-DK" altLang="da-DK" smtClean="0"/>
              <a:t>Ole Togeby: Siger et billede mere end 1000 ord?</a:t>
            </a:r>
            <a:endParaRPr lang="da-DK" altLang="da-DK"/>
          </a:p>
        </p:txBody>
      </p:sp>
      <p:sp>
        <p:nvSpPr>
          <p:cNvPr id="6" name="Pladsholder til diasnummer 5"/>
          <p:cNvSpPr>
            <a:spLocks noGrp="1"/>
          </p:cNvSpPr>
          <p:nvPr>
            <p:ph type="sldNum" sz="quarter" idx="12"/>
          </p:nvPr>
        </p:nvSpPr>
        <p:spPr/>
        <p:txBody>
          <a:bodyPr/>
          <a:lstStyle/>
          <a:p>
            <a:fld id="{747B1552-A182-427D-AA4D-D4C4A14E656B}" type="slidenum">
              <a:rPr lang="da-DK" altLang="da-DK" smtClean="0"/>
              <a:pPr/>
              <a:t>9</a:t>
            </a:fld>
            <a:endParaRPr lang="da-DK" altLang="da-DK"/>
          </a:p>
        </p:txBody>
      </p:sp>
    </p:spTree>
    <p:extLst>
      <p:ext uri="{BB962C8B-B14F-4D97-AF65-F5344CB8AC3E}">
        <p14:creationId xmlns:p14="http://schemas.microsoft.com/office/powerpoint/2010/main" val="1000533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Kommentarer på sociale medier som Facebook burde være deliberation, som docere og movere, men de er faktisk primært at</a:t>
            </a:r>
            <a:r>
              <a:rPr lang="da-DK" baseline="0" dirty="0" smtClean="0"/>
              <a:t> behage og underholde, sekundært at vække og styre tilhørernes følelser, men kun marginalt at belære og godtgøre. </a:t>
            </a:r>
            <a:endParaRPr lang="da-DK" dirty="0"/>
          </a:p>
        </p:txBody>
      </p:sp>
      <p:sp>
        <p:nvSpPr>
          <p:cNvPr id="4" name="Pladsholder til dato 3"/>
          <p:cNvSpPr>
            <a:spLocks noGrp="1"/>
          </p:cNvSpPr>
          <p:nvPr>
            <p:ph type="dt" idx="10"/>
          </p:nvPr>
        </p:nvSpPr>
        <p:spPr/>
        <p:txBody>
          <a:bodyPr/>
          <a:lstStyle/>
          <a:p>
            <a:pPr>
              <a:defRPr/>
            </a:pPr>
            <a:fld id="{533149DE-6BD2-4B6E-8FC9-3B7B44FCDC2A}" type="datetime1">
              <a:rPr lang="da-DK" altLang="da-DK" smtClean="0"/>
              <a:pPr>
                <a:defRPr/>
              </a:pPr>
              <a:t>26-09-2017</a:t>
            </a:fld>
            <a:endParaRPr lang="da-DK" altLang="da-DK"/>
          </a:p>
        </p:txBody>
      </p:sp>
      <p:sp>
        <p:nvSpPr>
          <p:cNvPr id="5" name="Pladsholder til sidefod 4"/>
          <p:cNvSpPr>
            <a:spLocks noGrp="1"/>
          </p:cNvSpPr>
          <p:nvPr>
            <p:ph type="ftr" sz="quarter" idx="11"/>
          </p:nvPr>
        </p:nvSpPr>
        <p:spPr/>
        <p:txBody>
          <a:bodyPr/>
          <a:lstStyle/>
          <a:p>
            <a:pPr>
              <a:defRPr/>
            </a:pPr>
            <a:r>
              <a:rPr lang="da-DK" altLang="da-DK" smtClean="0"/>
              <a:t>Ole Togeby: Siger et billede mere end 1000 ord?</a:t>
            </a:r>
            <a:endParaRPr lang="da-DK" altLang="da-DK"/>
          </a:p>
        </p:txBody>
      </p:sp>
      <p:sp>
        <p:nvSpPr>
          <p:cNvPr id="6" name="Pladsholder til diasnummer 5"/>
          <p:cNvSpPr>
            <a:spLocks noGrp="1"/>
          </p:cNvSpPr>
          <p:nvPr>
            <p:ph type="sldNum" sz="quarter" idx="12"/>
          </p:nvPr>
        </p:nvSpPr>
        <p:spPr/>
        <p:txBody>
          <a:bodyPr/>
          <a:lstStyle/>
          <a:p>
            <a:fld id="{747B1552-A182-427D-AA4D-D4C4A14E656B}" type="slidenum">
              <a:rPr lang="da-DK" altLang="da-DK" smtClean="0"/>
              <a:pPr/>
              <a:t>10</a:t>
            </a:fld>
            <a:endParaRPr lang="da-DK" altLang="da-DK"/>
          </a:p>
        </p:txBody>
      </p:sp>
    </p:spTree>
    <p:extLst>
      <p:ext uri="{BB962C8B-B14F-4D97-AF65-F5344CB8AC3E}">
        <p14:creationId xmlns:p14="http://schemas.microsoft.com/office/powerpoint/2010/main" val="3553249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Populisme er følelsernes tyranni over fornuften, den kølige analyse. Og har vi ikke alle deltaget i denne følelsesdyrkelse i mange år? Det synes jeg nok, vi har. Vi graver vores egen grav. Offentligheden, som burde være det sted, hvor vi diskuterer, hvordan fællesskabet har det, oversvømmes alt for ofte af ligegyldigt føleri fra pladderballeland.</a:t>
            </a:r>
          </a:p>
          <a:p>
            <a:r>
              <a:rPr lang="da-DK" dirty="0"/>
              <a:t>	’Anette synes, det er pinligt ikke at arbejde’. </a:t>
            </a:r>
            <a:r>
              <a:rPr lang="da-DK" dirty="0" err="1"/>
              <a:t>Voilá</a:t>
            </a:r>
            <a:r>
              <a:rPr lang="da-DK" dirty="0"/>
              <a:t>. Sådan tager man en enkeltpersons følelser og gør dem til en landsdækkende national nyhed. Er der mon andre end mig, der kan se, at følelser ikke bør være en hovednyhed i en landsdækkende avis, hvis hele eksistensgrundlag er en offentlig samtale?</a:t>
            </a:r>
          </a:p>
          <a:p>
            <a:r>
              <a:rPr lang="da-DK" dirty="0"/>
              <a:t>	Der er jo også det med følelser, at de er svære at diskutere med. Hvis ikke jeg har medfølelse med Anette, er jeg en kold skid. En overskrift kunne dog også have været: ’Det er psykisk nedbrydende ikke at arbejde’. Måske en undersøgelse. Måske konkrete politiske forslag. Noget man som læser kunne forholde sig til? Bare et eller andet, hvor man løfter den personlige historie op på et højere niveau.</a:t>
            </a:r>
          </a:p>
          <a:p>
            <a:endParaRPr lang="da-DK" dirty="0"/>
          </a:p>
        </p:txBody>
      </p:sp>
      <p:sp>
        <p:nvSpPr>
          <p:cNvPr id="4" name="Pladsholder til dato 3"/>
          <p:cNvSpPr>
            <a:spLocks noGrp="1"/>
          </p:cNvSpPr>
          <p:nvPr>
            <p:ph type="dt" idx="10"/>
          </p:nvPr>
        </p:nvSpPr>
        <p:spPr/>
        <p:txBody>
          <a:bodyPr/>
          <a:lstStyle/>
          <a:p>
            <a:pPr>
              <a:defRPr/>
            </a:pPr>
            <a:fld id="{533149DE-6BD2-4B6E-8FC9-3B7B44FCDC2A}" type="datetime1">
              <a:rPr lang="da-DK" altLang="da-DK" smtClean="0"/>
              <a:pPr>
                <a:defRPr/>
              </a:pPr>
              <a:t>26-09-2017</a:t>
            </a:fld>
            <a:endParaRPr lang="da-DK" altLang="da-DK"/>
          </a:p>
        </p:txBody>
      </p:sp>
      <p:sp>
        <p:nvSpPr>
          <p:cNvPr id="5" name="Pladsholder til sidefod 4"/>
          <p:cNvSpPr>
            <a:spLocks noGrp="1"/>
          </p:cNvSpPr>
          <p:nvPr>
            <p:ph type="ftr" sz="quarter" idx="11"/>
          </p:nvPr>
        </p:nvSpPr>
        <p:spPr/>
        <p:txBody>
          <a:bodyPr/>
          <a:lstStyle/>
          <a:p>
            <a:pPr>
              <a:defRPr/>
            </a:pPr>
            <a:r>
              <a:rPr lang="da-DK" altLang="da-DK" smtClean="0"/>
              <a:t>Ole Togeby: Siger et billede mere end 1000 ord?</a:t>
            </a:r>
            <a:endParaRPr lang="da-DK" altLang="da-DK"/>
          </a:p>
        </p:txBody>
      </p:sp>
      <p:sp>
        <p:nvSpPr>
          <p:cNvPr id="6" name="Pladsholder til diasnummer 5"/>
          <p:cNvSpPr>
            <a:spLocks noGrp="1"/>
          </p:cNvSpPr>
          <p:nvPr>
            <p:ph type="sldNum" sz="quarter" idx="12"/>
          </p:nvPr>
        </p:nvSpPr>
        <p:spPr/>
        <p:txBody>
          <a:bodyPr/>
          <a:lstStyle/>
          <a:p>
            <a:fld id="{747B1552-A182-427D-AA4D-D4C4A14E656B}" type="slidenum">
              <a:rPr lang="da-DK" altLang="da-DK" smtClean="0"/>
              <a:pPr/>
              <a:t>11</a:t>
            </a:fld>
            <a:endParaRPr lang="da-DK" altLang="da-DK"/>
          </a:p>
        </p:txBody>
      </p:sp>
    </p:spTree>
    <p:extLst>
      <p:ext uri="{BB962C8B-B14F-4D97-AF65-F5344CB8AC3E}">
        <p14:creationId xmlns:p14="http://schemas.microsoft.com/office/powerpoint/2010/main" val="930724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a:t>Emojier</a:t>
            </a:r>
            <a:r>
              <a:rPr lang="da-DK" dirty="0"/>
              <a:t> kan være: </a:t>
            </a:r>
          </a:p>
          <a:p>
            <a:r>
              <a:rPr lang="da-DK" dirty="0"/>
              <a:t>I. Et tegn for en lyd der er del af et morfem(som et fonem): ingen eksempler</a:t>
            </a:r>
          </a:p>
          <a:p>
            <a:r>
              <a:rPr lang="da-DK" dirty="0"/>
              <a:t>II. Et tegn for et begreb (piktogram eller ideogram, svarende til et morfem) som er konstituent i et sætningsudsagn:</a:t>
            </a:r>
          </a:p>
          <a:p>
            <a:r>
              <a:rPr lang="da-DK" dirty="0"/>
              <a:t>	A. Metaprædikat der som fokus angiver propositionens øvrige </a:t>
            </a:r>
            <a:r>
              <a:rPr lang="da-DK" dirty="0" err="1"/>
              <a:t>valeur</a:t>
            </a:r>
            <a:endParaRPr lang="da-DK" dirty="0"/>
          </a:p>
          <a:p>
            <a:r>
              <a:rPr lang="da-DK" dirty="0"/>
              <a:t>		1. interpunktionstegn: !, ?, .</a:t>
            </a:r>
          </a:p>
          <a:p>
            <a:r>
              <a:rPr lang="sv-SE" dirty="0"/>
              <a:t>		2. </a:t>
            </a:r>
            <a:r>
              <a:rPr lang="sv-SE" dirty="0" err="1"/>
              <a:t>Emotikoner</a:t>
            </a:r>
            <a:r>
              <a:rPr lang="sv-SE" dirty="0"/>
              <a:t>: “:-)”, “;-)”, “:D”, “:/”, “:-(“,... :-))))))))</a:t>
            </a:r>
          </a:p>
          <a:p>
            <a:r>
              <a:rPr lang="da-DK" dirty="0"/>
              <a:t>	B. Attitudeadverbial, som parentetisk angiver propositionens </a:t>
            </a:r>
            <a:r>
              <a:rPr lang="da-DK" dirty="0" err="1"/>
              <a:t>valeur</a:t>
            </a:r>
            <a:r>
              <a:rPr lang="da-DK" dirty="0"/>
              <a:t> </a:t>
            </a:r>
          </a:p>
          <a:p>
            <a:r>
              <a:rPr lang="da-DK" dirty="0"/>
              <a:t>		1. </a:t>
            </a:r>
            <a:r>
              <a:rPr lang="da-DK" dirty="0" err="1"/>
              <a:t>informativitet</a:t>
            </a:r>
            <a:r>
              <a:rPr lang="da-DK" dirty="0"/>
              <a:t>: </a:t>
            </a:r>
            <a:r>
              <a:rPr lang="da-DK" i="1" dirty="0"/>
              <a:t>jo, sgu</a:t>
            </a:r>
            <a:r>
              <a:rPr lang="da-DK" dirty="0"/>
              <a:t>, </a:t>
            </a:r>
          </a:p>
          <a:p>
            <a:r>
              <a:rPr lang="da-DK" dirty="0"/>
              <a:t>		2. komposition: </a:t>
            </a:r>
            <a:r>
              <a:rPr lang="da-DK" i="1" dirty="0"/>
              <a:t>altså, endvidere, kort sagt</a:t>
            </a:r>
            <a:r>
              <a:rPr lang="da-DK" dirty="0"/>
              <a:t>,</a:t>
            </a:r>
          </a:p>
          <a:p>
            <a:r>
              <a:rPr lang="da-DK" dirty="0"/>
              <a:t>		3. kriteriemarkører: </a:t>
            </a:r>
            <a:r>
              <a:rPr lang="da-DK" i="1" dirty="0"/>
              <a:t>åbenbar, faktisk, givetvis, muligvis</a:t>
            </a:r>
          </a:p>
          <a:p>
            <a:r>
              <a:rPr lang="da-DK" i="1" dirty="0"/>
              <a:t>		</a:t>
            </a:r>
            <a:r>
              <a:rPr lang="da-DK" dirty="0"/>
              <a:t>4. vurderingsmarkører: </a:t>
            </a:r>
            <a:r>
              <a:rPr lang="da-DK" i="1" dirty="0"/>
              <a:t>desværre, forbavsende nok, utroligt nok</a:t>
            </a:r>
            <a:endParaRPr lang="da-DK" dirty="0"/>
          </a:p>
          <a:p>
            <a:r>
              <a:rPr lang="da-DK" dirty="0"/>
              <a:t>	C. Nominal : “pizza”</a:t>
            </a:r>
          </a:p>
          <a:p>
            <a:r>
              <a:rPr lang="da-DK" dirty="0"/>
              <a:t>	D. Verbal: </a:t>
            </a:r>
          </a:p>
          <a:p>
            <a:r>
              <a:rPr lang="da-DK" dirty="0"/>
              <a:t>III. Et tegn for et helt udsagn der er metatalehandling om noget i en tilstødende sproglig tekst</a:t>
            </a:r>
          </a:p>
          <a:p>
            <a:r>
              <a:rPr lang="da-DK" dirty="0"/>
              <a:t>	A. ekspressive udsagn</a:t>
            </a:r>
          </a:p>
          <a:p>
            <a:r>
              <a:rPr lang="da-DK" dirty="0"/>
              <a:t>		1. emotive</a:t>
            </a:r>
          </a:p>
          <a:p>
            <a:r>
              <a:rPr lang="da-DK" dirty="0"/>
              <a:t>			a. affekt: </a:t>
            </a:r>
            <a:r>
              <a:rPr lang="da-DK" dirty="0" err="1"/>
              <a:t>panik,raseri</a:t>
            </a:r>
            <a:r>
              <a:rPr lang="da-DK" dirty="0"/>
              <a:t>, </a:t>
            </a:r>
            <a:r>
              <a:rPr lang="da-DK" dirty="0" err="1"/>
              <a:t>begrejstring</a:t>
            </a:r>
            <a:r>
              <a:rPr lang="da-DK" dirty="0"/>
              <a:t>:</a:t>
            </a:r>
          </a:p>
          <a:p>
            <a:r>
              <a:rPr lang="da-DK" dirty="0"/>
              <a:t>		b. emotion: vrede, frygt, glæde, bedrøvelse, interesse,</a:t>
            </a:r>
          </a:p>
          <a:p>
            <a:r>
              <a:rPr lang="da-DK" dirty="0"/>
              <a:t>				overraskelse, afsky, foragt, forlegenhed, skam</a:t>
            </a:r>
          </a:p>
          <a:p>
            <a:r>
              <a:rPr lang="da-DK" dirty="0"/>
              <a:t>			c. sekundære emotioner: stolthed, jalousi, skadefryd, lykke,</a:t>
            </a:r>
          </a:p>
          <a:p>
            <a:r>
              <a:rPr lang="da-DK" dirty="0"/>
              <a:t>				kærlighed, overmod, angst, selvagtelse</a:t>
            </a:r>
          </a:p>
          <a:p>
            <a:r>
              <a:rPr lang="da-DK" dirty="0"/>
              <a:t>			d. vitalitetsfølelse: brusende, sprød, sprudlende, lys,</a:t>
            </a:r>
          </a:p>
          <a:p>
            <a:r>
              <a:rPr lang="da-DK" dirty="0"/>
              <a:t>svævende, irritabel, vemodig, dunkel, let, munter, tungsindig, heftig, sindig, gnaven, dyster, </a:t>
            </a:r>
            <a:r>
              <a:rPr lang="da-DK" dirty="0" err="1"/>
              <a:t>tøbende</a:t>
            </a:r>
            <a:endParaRPr lang="da-DK" dirty="0"/>
          </a:p>
          <a:p>
            <a:r>
              <a:rPr lang="da-DK" dirty="0"/>
              <a:t>			e. stemning: glad, mørk</a:t>
            </a:r>
          </a:p>
          <a:p>
            <a:r>
              <a:rPr lang="da-DK" dirty="0"/>
              <a:t>			f. temperament</a:t>
            </a:r>
          </a:p>
          <a:p>
            <a:r>
              <a:rPr lang="da-DK" dirty="0"/>
              <a:t>		2. evaluerende af sagen</a:t>
            </a:r>
          </a:p>
          <a:p>
            <a:r>
              <a:rPr lang="da-DK" dirty="0"/>
              <a:t>			a. god-dårlig: tommel op</a:t>
            </a:r>
          </a:p>
          <a:p>
            <a:r>
              <a:rPr lang="da-DK" dirty="0"/>
              <a:t>			b. hurtig langsom: </a:t>
            </a:r>
          </a:p>
          <a:p>
            <a:r>
              <a:rPr lang="da-DK" dirty="0"/>
              <a:t>			c. stærk-svag</a:t>
            </a:r>
          </a:p>
          <a:p>
            <a:r>
              <a:rPr lang="da-DK" dirty="0"/>
              <a:t>3. Performative </a:t>
            </a:r>
            <a:r>
              <a:rPr lang="da-DK" dirty="0" err="1"/>
              <a:t>relationskommunikerende</a:t>
            </a:r>
            <a:r>
              <a:rPr lang="da-DK" dirty="0"/>
              <a:t> til interaktionspartneren</a:t>
            </a:r>
          </a:p>
          <a:p>
            <a:r>
              <a:rPr lang="da-DK" dirty="0"/>
              <a:t>	B. </a:t>
            </a:r>
            <a:r>
              <a:rPr lang="da-DK" dirty="0" err="1"/>
              <a:t>konstativ</a:t>
            </a:r>
            <a:endParaRPr lang="da-DK" dirty="0"/>
          </a:p>
          <a:p>
            <a:r>
              <a:rPr lang="da-DK" dirty="0"/>
              <a:t>	C. regulativ</a:t>
            </a:r>
          </a:p>
          <a:p>
            <a:r>
              <a:rPr lang="da-DK" dirty="0"/>
              <a:t>	D. deklaration</a:t>
            </a:r>
          </a:p>
          <a:p>
            <a:r>
              <a:rPr lang="da-DK" dirty="0"/>
              <a:t>IV. Et tegn for en kommunikativ handling</a:t>
            </a:r>
          </a:p>
          <a:p>
            <a:r>
              <a:rPr lang="da-DK" dirty="0"/>
              <a:t>	A. Ekspressiv</a:t>
            </a:r>
          </a:p>
          <a:p>
            <a:r>
              <a:rPr lang="da-DK" dirty="0"/>
              <a:t>	B. </a:t>
            </a:r>
            <a:r>
              <a:rPr lang="da-DK" dirty="0" err="1"/>
              <a:t>Konstativ</a:t>
            </a:r>
            <a:endParaRPr lang="da-DK" dirty="0"/>
          </a:p>
          <a:p>
            <a:r>
              <a:rPr lang="da-DK" dirty="0"/>
              <a:t>	C. Regulativ</a:t>
            </a:r>
          </a:p>
          <a:p>
            <a:r>
              <a:rPr lang="da-DK" dirty="0"/>
              <a:t>	D. Deklaration</a:t>
            </a:r>
          </a:p>
          <a:p>
            <a:endParaRPr lang="da-DK" dirty="0"/>
          </a:p>
        </p:txBody>
      </p:sp>
      <p:sp>
        <p:nvSpPr>
          <p:cNvPr id="4" name="Pladsholder til dato 3"/>
          <p:cNvSpPr>
            <a:spLocks noGrp="1"/>
          </p:cNvSpPr>
          <p:nvPr>
            <p:ph type="dt" idx="10"/>
          </p:nvPr>
        </p:nvSpPr>
        <p:spPr/>
        <p:txBody>
          <a:bodyPr/>
          <a:lstStyle/>
          <a:p>
            <a:pPr>
              <a:defRPr/>
            </a:pPr>
            <a:fld id="{533149DE-6BD2-4B6E-8FC9-3B7B44FCDC2A}" type="datetime1">
              <a:rPr lang="da-DK" altLang="da-DK" smtClean="0"/>
              <a:pPr>
                <a:defRPr/>
              </a:pPr>
              <a:t>26-09-2017</a:t>
            </a:fld>
            <a:endParaRPr lang="da-DK" altLang="da-DK"/>
          </a:p>
        </p:txBody>
      </p:sp>
      <p:sp>
        <p:nvSpPr>
          <p:cNvPr id="5" name="Pladsholder til sidefod 4"/>
          <p:cNvSpPr>
            <a:spLocks noGrp="1"/>
          </p:cNvSpPr>
          <p:nvPr>
            <p:ph type="ftr" sz="quarter" idx="11"/>
          </p:nvPr>
        </p:nvSpPr>
        <p:spPr/>
        <p:txBody>
          <a:bodyPr/>
          <a:lstStyle/>
          <a:p>
            <a:pPr>
              <a:defRPr/>
            </a:pPr>
            <a:r>
              <a:rPr lang="da-DK" altLang="da-DK" smtClean="0"/>
              <a:t>Ole Togeby: Siger et billede mere end 1000 ord?</a:t>
            </a:r>
            <a:endParaRPr lang="da-DK" altLang="da-DK"/>
          </a:p>
        </p:txBody>
      </p:sp>
      <p:sp>
        <p:nvSpPr>
          <p:cNvPr id="6" name="Pladsholder til diasnummer 5"/>
          <p:cNvSpPr>
            <a:spLocks noGrp="1"/>
          </p:cNvSpPr>
          <p:nvPr>
            <p:ph type="sldNum" sz="quarter" idx="12"/>
          </p:nvPr>
        </p:nvSpPr>
        <p:spPr/>
        <p:txBody>
          <a:bodyPr/>
          <a:lstStyle/>
          <a:p>
            <a:fld id="{747B1552-A182-427D-AA4D-D4C4A14E656B}" type="slidenum">
              <a:rPr lang="da-DK" altLang="da-DK" smtClean="0"/>
              <a:pPr/>
              <a:t>14</a:t>
            </a:fld>
            <a:endParaRPr lang="da-DK" altLang="da-DK"/>
          </a:p>
        </p:txBody>
      </p:sp>
    </p:spTree>
    <p:extLst>
      <p:ext uri="{BB962C8B-B14F-4D97-AF65-F5344CB8AC3E}">
        <p14:creationId xmlns:p14="http://schemas.microsoft.com/office/powerpoint/2010/main" val="1596085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i master</a:t>
            </a:r>
            <a:endParaRPr lang="da-DK"/>
          </a:p>
        </p:txBody>
      </p:sp>
      <p:sp>
        <p:nvSpPr>
          <p:cNvPr id="4" name="Pladsholder til sidefod 3"/>
          <p:cNvSpPr>
            <a:spLocks noGrp="1"/>
          </p:cNvSpPr>
          <p:nvPr>
            <p:ph type="ftr" sz="quarter" idx="10"/>
          </p:nvPr>
        </p:nvSpPr>
        <p:spPr>
          <a:xfrm>
            <a:off x="1547813" y="6165850"/>
            <a:ext cx="2895600" cy="628650"/>
          </a:xfrm>
        </p:spPr>
        <p:txBody>
          <a:bodyPr/>
          <a:lstStyle>
            <a:lvl1pPr>
              <a:defRPr/>
            </a:lvl1pPr>
          </a:lstStyle>
          <a:p>
            <a:pPr>
              <a:defRPr/>
            </a:pPr>
            <a:r>
              <a:rPr lang="da-DK" altLang="da-DK"/>
              <a:t>A </a:t>
            </a:r>
            <a:r>
              <a:rPr lang="da-DK" altLang="da-DK" err="1"/>
              <a:t>A</a:t>
            </a:r>
            <a:r>
              <a:rPr lang="da-DK" altLang="da-DK"/>
              <a:t> R H U S   U N I V E R S I T E T</a:t>
            </a:r>
          </a:p>
          <a:p>
            <a:pPr>
              <a:defRPr/>
            </a:pPr>
            <a:endParaRPr lang="da-DK" altLang="da-DK"/>
          </a:p>
          <a:p>
            <a:pPr>
              <a:defRPr/>
            </a:pPr>
            <a:r>
              <a:rPr lang="da-DK" altLang="da-DK"/>
              <a:t>Institut for Kommunikation og kultur</a:t>
            </a:r>
          </a:p>
        </p:txBody>
      </p:sp>
      <p:sp>
        <p:nvSpPr>
          <p:cNvPr id="5" name="Pladsholder til diasnummer 4"/>
          <p:cNvSpPr>
            <a:spLocks noGrp="1"/>
          </p:cNvSpPr>
          <p:nvPr>
            <p:ph type="sldNum" sz="quarter" idx="11"/>
          </p:nvPr>
        </p:nvSpPr>
        <p:spPr>
          <a:xfrm>
            <a:off x="5003800" y="6453188"/>
            <a:ext cx="3646488" cy="268287"/>
          </a:xfrm>
        </p:spPr>
        <p:txBody>
          <a:bodyPr/>
          <a:lstStyle>
            <a:lvl1pPr>
              <a:defRPr/>
            </a:lvl1pPr>
          </a:lstStyle>
          <a:p>
            <a:pPr>
              <a:defRPr/>
            </a:pPr>
            <a:r>
              <a:rPr lang="da-DK" altLang="da-DK" dirty="0" smtClean="0"/>
              <a:t>Ole Togeby 2017: </a:t>
            </a:r>
            <a:r>
              <a:rPr lang="da-DK" altLang="da-DK" i="1" dirty="0" err="1" smtClean="0"/>
              <a:t>Emojiers</a:t>
            </a:r>
            <a:r>
              <a:rPr lang="da-DK" altLang="da-DK" i="1" dirty="0" smtClean="0"/>
              <a:t> kommunikative funktion</a:t>
            </a:r>
            <a:endParaRPr lang="da-DK" altLang="da-DK" i="1" dirty="0"/>
          </a:p>
        </p:txBody>
      </p:sp>
    </p:spTree>
    <p:extLst>
      <p:ext uri="{BB962C8B-B14F-4D97-AF65-F5344CB8AC3E}">
        <p14:creationId xmlns:p14="http://schemas.microsoft.com/office/powerpoint/2010/main" val="396063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sidefod 3"/>
          <p:cNvSpPr>
            <a:spLocks noGrp="1"/>
          </p:cNvSpPr>
          <p:nvPr>
            <p:ph type="ftr" sz="quarter" idx="10"/>
          </p:nvPr>
        </p:nvSpPr>
        <p:spPr/>
        <p:txBody>
          <a:bodyPr/>
          <a:lstStyle>
            <a:lvl1pPr>
              <a:defRPr/>
            </a:lvl1pPr>
          </a:lstStyle>
          <a:p>
            <a:pPr>
              <a:defRPr/>
            </a:pPr>
            <a:r>
              <a:rPr lang="da-DK" altLang="da-DK"/>
              <a:t>A </a:t>
            </a:r>
            <a:r>
              <a:rPr lang="da-DK" altLang="da-DK" err="1"/>
              <a:t>A</a:t>
            </a:r>
            <a:r>
              <a:rPr lang="da-DK" altLang="da-DK"/>
              <a:t> R H U S   U N I V E R S I T E T</a:t>
            </a:r>
          </a:p>
          <a:p>
            <a:pPr>
              <a:defRPr/>
            </a:pPr>
            <a:endParaRPr lang="da-DK" altLang="da-DK"/>
          </a:p>
          <a:p>
            <a:pPr>
              <a:defRPr/>
            </a:pPr>
            <a:r>
              <a:rPr lang="da-DK" altLang="da-DK"/>
              <a:t>Institut for Kommunikation og kultur</a:t>
            </a:r>
          </a:p>
        </p:txBody>
      </p:sp>
      <p:sp>
        <p:nvSpPr>
          <p:cNvPr id="5" name="Pladsholder til diasnummer 4"/>
          <p:cNvSpPr>
            <a:spLocks noGrp="1"/>
          </p:cNvSpPr>
          <p:nvPr>
            <p:ph type="sldNum" sz="quarter" idx="11"/>
          </p:nvPr>
        </p:nvSpPr>
        <p:spPr/>
        <p:txBody>
          <a:bodyPr/>
          <a:lstStyle>
            <a:lvl1pPr>
              <a:defRPr/>
            </a:lvl1pPr>
          </a:lstStyle>
          <a:p>
            <a:pPr>
              <a:defRPr/>
            </a:pPr>
            <a:r>
              <a:rPr lang="da-DK" altLang="da-DK" dirty="0" smtClean="0"/>
              <a:t>Ole Togeby 2017: </a:t>
            </a:r>
            <a:r>
              <a:rPr lang="da-DK" altLang="da-DK" i="1" dirty="0" err="1" smtClean="0"/>
              <a:t>Emojiers</a:t>
            </a:r>
            <a:r>
              <a:rPr lang="da-DK" altLang="da-DK" i="1" dirty="0" smtClean="0"/>
              <a:t> kommunikative funktion?</a:t>
            </a:r>
            <a:endParaRPr lang="da-DK" altLang="da-DK" i="1" dirty="0"/>
          </a:p>
        </p:txBody>
      </p:sp>
    </p:spTree>
    <p:extLst>
      <p:ext uri="{BB962C8B-B14F-4D97-AF65-F5344CB8AC3E}">
        <p14:creationId xmlns:p14="http://schemas.microsoft.com/office/powerpoint/2010/main" val="1875342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sidefod 6"/>
          <p:cNvSpPr>
            <a:spLocks noGrp="1"/>
          </p:cNvSpPr>
          <p:nvPr>
            <p:ph type="ftr" sz="quarter" idx="10"/>
          </p:nvPr>
        </p:nvSpPr>
        <p:spPr/>
        <p:txBody>
          <a:bodyPr/>
          <a:lstStyle>
            <a:lvl1pPr>
              <a:defRPr/>
            </a:lvl1pPr>
          </a:lstStyle>
          <a:p>
            <a:pPr>
              <a:defRPr/>
            </a:pPr>
            <a:r>
              <a:rPr lang="da-DK" altLang="da-DK"/>
              <a:t>A </a:t>
            </a:r>
            <a:r>
              <a:rPr lang="da-DK" altLang="da-DK" err="1"/>
              <a:t>A</a:t>
            </a:r>
            <a:r>
              <a:rPr lang="da-DK" altLang="da-DK"/>
              <a:t> R H U S   U N I V E R S I T E T</a:t>
            </a:r>
          </a:p>
          <a:p>
            <a:pPr>
              <a:defRPr/>
            </a:pPr>
            <a:endParaRPr lang="da-DK" altLang="da-DK"/>
          </a:p>
          <a:p>
            <a:pPr>
              <a:defRPr/>
            </a:pPr>
            <a:r>
              <a:rPr lang="da-DK" altLang="da-DK"/>
              <a:t>Institut for Kommunikation og kultur</a:t>
            </a:r>
          </a:p>
        </p:txBody>
      </p:sp>
      <p:sp>
        <p:nvSpPr>
          <p:cNvPr id="8" name="Pladsholder til diasnummer 7"/>
          <p:cNvSpPr>
            <a:spLocks noGrp="1"/>
          </p:cNvSpPr>
          <p:nvPr>
            <p:ph type="sldNum" sz="quarter" idx="11"/>
          </p:nvPr>
        </p:nvSpPr>
        <p:spPr/>
        <p:txBody>
          <a:bodyPr/>
          <a:lstStyle>
            <a:lvl1pPr>
              <a:defRPr/>
            </a:lvl1pPr>
          </a:lstStyle>
          <a:p>
            <a:pPr>
              <a:defRPr/>
            </a:pPr>
            <a:r>
              <a:rPr lang="da-DK" altLang="da-DK" dirty="0" smtClean="0"/>
              <a:t>Ole Togeby 2017: </a:t>
            </a:r>
            <a:r>
              <a:rPr lang="da-DK" altLang="da-DK" i="1" dirty="0" err="1" smtClean="0"/>
              <a:t>Emojiers</a:t>
            </a:r>
            <a:r>
              <a:rPr lang="da-DK" altLang="da-DK" i="1" dirty="0" smtClean="0"/>
              <a:t> kommunikative funktion</a:t>
            </a:r>
            <a:endParaRPr lang="da-DK" altLang="da-DK" i="1" dirty="0"/>
          </a:p>
        </p:txBody>
      </p:sp>
    </p:spTree>
    <p:extLst>
      <p:ext uri="{BB962C8B-B14F-4D97-AF65-F5344CB8AC3E}">
        <p14:creationId xmlns:p14="http://schemas.microsoft.com/office/powerpoint/2010/main" val="24353211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Baggrund til PowerPoint-skabeloner kop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338" y="0"/>
            <a:ext cx="10153651" cy="717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a-DK" altLang="da-DK" smtClean="0"/>
              <a:t>Klik for at redigere titeltypografi i masteren</a:t>
            </a:r>
          </a:p>
        </p:txBody>
      </p:sp>
      <p:sp>
        <p:nvSpPr>
          <p:cNvPr id="1028" name="Rectangle 4"/>
          <p:cNvSpPr>
            <a:spLocks noGrp="1" noChangeArrowheads="1"/>
          </p:cNvSpPr>
          <p:nvPr>
            <p:ph type="body" idx="1"/>
          </p:nvPr>
        </p:nvSpPr>
        <p:spPr bwMode="auto">
          <a:xfrm>
            <a:off x="457200" y="1628775"/>
            <a:ext cx="8229600" cy="367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a-DK" altLang="da-DK" smtClean="0"/>
              <a:t>Klik for at redigere teksttypografierne i masteren</a:t>
            </a:r>
          </a:p>
          <a:p>
            <a:pPr lvl="1"/>
            <a:r>
              <a:rPr lang="da-DK" altLang="da-DK" smtClean="0"/>
              <a:t>Andet niveau</a:t>
            </a:r>
          </a:p>
          <a:p>
            <a:pPr lvl="2"/>
            <a:r>
              <a:rPr lang="da-DK" altLang="da-DK" smtClean="0"/>
              <a:t>Tredje niveau</a:t>
            </a:r>
          </a:p>
          <a:p>
            <a:pPr lvl="3"/>
            <a:r>
              <a:rPr lang="da-DK" altLang="da-DK" smtClean="0"/>
              <a:t>Fjerde niveau</a:t>
            </a:r>
          </a:p>
          <a:p>
            <a:pPr lvl="4"/>
            <a:r>
              <a:rPr lang="da-DK" altLang="da-DK" smtClean="0"/>
              <a:t>Femte niveau</a:t>
            </a:r>
          </a:p>
        </p:txBody>
      </p:sp>
      <p:sp>
        <p:nvSpPr>
          <p:cNvPr id="176133" name="Rectangle 5"/>
          <p:cNvSpPr>
            <a:spLocks noGrp="1" noChangeArrowheads="1"/>
          </p:cNvSpPr>
          <p:nvPr>
            <p:ph type="ftr" sz="quarter" idx="3"/>
          </p:nvPr>
        </p:nvSpPr>
        <p:spPr bwMode="auto">
          <a:xfrm>
            <a:off x="1584325" y="6132513"/>
            <a:ext cx="28956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1">
                <a:latin typeface="Futura Medium" pitchFamily="34" charset="0"/>
              </a:defRPr>
            </a:lvl1pPr>
          </a:lstStyle>
          <a:p>
            <a:pPr>
              <a:defRPr/>
            </a:pPr>
            <a:r>
              <a:rPr lang="da-DK" altLang="da-DK"/>
              <a:t>A </a:t>
            </a:r>
            <a:r>
              <a:rPr lang="da-DK" altLang="da-DK" err="1"/>
              <a:t>A</a:t>
            </a:r>
            <a:r>
              <a:rPr lang="da-DK" altLang="da-DK"/>
              <a:t> R H U S   U N I V E R S I T E T</a:t>
            </a:r>
          </a:p>
          <a:p>
            <a:pPr>
              <a:defRPr/>
            </a:pPr>
            <a:endParaRPr lang="da-DK" altLang="da-DK"/>
          </a:p>
          <a:p>
            <a:pPr>
              <a:defRPr/>
            </a:pPr>
            <a:r>
              <a:rPr lang="da-DK" altLang="da-DK"/>
              <a:t>Institut for Kommunikation og kultur</a:t>
            </a:r>
          </a:p>
        </p:txBody>
      </p:sp>
      <p:sp>
        <p:nvSpPr>
          <p:cNvPr id="176134" name="Rectangle 6"/>
          <p:cNvSpPr>
            <a:spLocks noGrp="1" noChangeArrowheads="1"/>
          </p:cNvSpPr>
          <p:nvPr>
            <p:ph type="sldNum" sz="quarter" idx="4"/>
          </p:nvPr>
        </p:nvSpPr>
        <p:spPr bwMode="auto">
          <a:xfrm>
            <a:off x="5364163" y="6453188"/>
            <a:ext cx="32861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pPr>
              <a:defRPr/>
            </a:pPr>
            <a:r>
              <a:rPr lang="da-DK" altLang="da-DK" dirty="0" smtClean="0"/>
              <a:t>Ole Togeby 2017:</a:t>
            </a:r>
            <a:r>
              <a:rPr lang="da-DK" altLang="da-DK" i="1" dirty="0" smtClean="0"/>
              <a:t> </a:t>
            </a:r>
            <a:r>
              <a:rPr lang="da-DK" altLang="da-DK" i="1" dirty="0" err="1" smtClean="0"/>
              <a:t>Emojiers</a:t>
            </a:r>
            <a:r>
              <a:rPr lang="da-DK" altLang="da-DK" i="1" dirty="0" smtClean="0"/>
              <a:t> kommunikative funktion</a:t>
            </a:r>
            <a:endParaRPr lang="da-DK" altLang="da-DK" i="1" dirty="0"/>
          </a:p>
        </p:txBody>
      </p:sp>
      <p:pic>
        <p:nvPicPr>
          <p:cNvPr id="1031" name="Picture 7" descr="roedlinje"/>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250" y="6381750"/>
            <a:ext cx="6981825"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8"/>
          <p:cNvSpPr>
            <a:spLocks noChangeArrowheads="1"/>
          </p:cNvSpPr>
          <p:nvPr userDrawn="1"/>
        </p:nvSpPr>
        <p:spPr bwMode="auto">
          <a:xfrm>
            <a:off x="7956550" y="5949950"/>
            <a:ext cx="60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E30739D-5F2B-4E28-9C2D-C2997159985B}" type="slidenum">
              <a:rPr lang="da-DK" altLang="da-DK"/>
              <a:pPr eaLnBrk="1" hangingPunct="1"/>
              <a:t>‹nr.›</a:t>
            </a:fld>
            <a:endParaRPr lang="da-DK" altLang="da-DK"/>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Lst>
  <p:hf hdr="0" dt="0"/>
  <p:txStyles>
    <p:titleStyle>
      <a:lvl1pPr algn="ctr" rtl="0" eaLnBrk="0" fontAlgn="base" hangingPunct="0">
        <a:spcBef>
          <a:spcPct val="0"/>
        </a:spcBef>
        <a:spcAft>
          <a:spcPct val="0"/>
        </a:spcAft>
        <a:defRPr sz="4000" b="1">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Verdana" pitchFamily="34" charset="0"/>
        </a:defRPr>
      </a:lvl2pPr>
      <a:lvl3pPr algn="ctr" rtl="0" eaLnBrk="0" fontAlgn="base" hangingPunct="0">
        <a:spcBef>
          <a:spcPct val="0"/>
        </a:spcBef>
        <a:spcAft>
          <a:spcPct val="0"/>
        </a:spcAft>
        <a:defRPr sz="4000" b="1">
          <a:solidFill>
            <a:schemeClr val="tx1"/>
          </a:solidFill>
          <a:latin typeface="Verdana" pitchFamily="34" charset="0"/>
        </a:defRPr>
      </a:lvl3pPr>
      <a:lvl4pPr algn="ctr" rtl="0" eaLnBrk="0" fontAlgn="base" hangingPunct="0">
        <a:spcBef>
          <a:spcPct val="0"/>
        </a:spcBef>
        <a:spcAft>
          <a:spcPct val="0"/>
        </a:spcAft>
        <a:defRPr sz="4000" b="1">
          <a:solidFill>
            <a:schemeClr val="tx1"/>
          </a:solidFill>
          <a:latin typeface="Verdana" pitchFamily="34" charset="0"/>
        </a:defRPr>
      </a:lvl4pPr>
      <a:lvl5pPr algn="ctr" rtl="0" eaLnBrk="0" fontAlgn="base" hangingPunct="0">
        <a:spcBef>
          <a:spcPct val="0"/>
        </a:spcBef>
        <a:spcAft>
          <a:spcPct val="0"/>
        </a:spcAft>
        <a:defRPr sz="4000" b="1">
          <a:solidFill>
            <a:schemeClr val="tx1"/>
          </a:solidFill>
          <a:latin typeface="Verdana" pitchFamily="34" charset="0"/>
        </a:defRPr>
      </a:lvl5pPr>
      <a:lvl6pPr marL="457200" algn="ctr" rtl="0" fontAlgn="base">
        <a:spcBef>
          <a:spcPct val="0"/>
        </a:spcBef>
        <a:spcAft>
          <a:spcPct val="0"/>
        </a:spcAft>
        <a:defRPr sz="4000" b="1">
          <a:solidFill>
            <a:schemeClr val="tx1"/>
          </a:solidFill>
          <a:latin typeface="Verdana" pitchFamily="34" charset="0"/>
        </a:defRPr>
      </a:lvl6pPr>
      <a:lvl7pPr marL="914400" algn="ctr" rtl="0" fontAlgn="base">
        <a:spcBef>
          <a:spcPct val="0"/>
        </a:spcBef>
        <a:spcAft>
          <a:spcPct val="0"/>
        </a:spcAft>
        <a:defRPr sz="4000" b="1">
          <a:solidFill>
            <a:schemeClr val="tx1"/>
          </a:solidFill>
          <a:latin typeface="Verdana" pitchFamily="34" charset="0"/>
        </a:defRPr>
      </a:lvl7pPr>
      <a:lvl8pPr marL="1371600" algn="ctr" rtl="0" fontAlgn="base">
        <a:spcBef>
          <a:spcPct val="0"/>
        </a:spcBef>
        <a:spcAft>
          <a:spcPct val="0"/>
        </a:spcAft>
        <a:defRPr sz="4000" b="1">
          <a:solidFill>
            <a:schemeClr val="tx1"/>
          </a:solidFill>
          <a:latin typeface="Verdana" pitchFamily="34" charset="0"/>
        </a:defRPr>
      </a:lvl8pPr>
      <a:lvl9pPr marL="1828800" algn="ctr" rtl="0" fontAlgn="base">
        <a:spcBef>
          <a:spcPct val="0"/>
        </a:spcBef>
        <a:spcAft>
          <a:spcPct val="0"/>
        </a:spcAft>
        <a:defRPr sz="4000" b="1">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FF0000"/>
        </a:buClr>
        <a:buFont typeface="Wingdings" panose="05000000000000000000"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rgbClr val="FF0000"/>
        </a:buClr>
        <a:buFont typeface="Wingdings" panose="05000000000000000000"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rgbClr val="FF0000"/>
        </a:buClr>
        <a:buFont typeface="Wingdings" panose="05000000000000000000"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rgbClr val="FF0000"/>
        </a:buClr>
        <a:buFont typeface="Wingdings" panose="05000000000000000000" pitchFamily="2" charset="2"/>
        <a:buChar char="§"/>
        <a:defRPr sz="1600">
          <a:solidFill>
            <a:schemeClr val="tx1"/>
          </a:solidFill>
          <a:latin typeface="+mn-lt"/>
        </a:defRPr>
      </a:lvl5pPr>
      <a:lvl6pPr marL="2514600" indent="-228600" algn="l" rtl="0" fontAlgn="base">
        <a:spcBef>
          <a:spcPct val="20000"/>
        </a:spcBef>
        <a:spcAft>
          <a:spcPct val="0"/>
        </a:spcAft>
        <a:buClr>
          <a:srgbClr val="FF0000"/>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FF0000"/>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FF0000"/>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FF0000"/>
        </a:buClr>
        <a:buFont typeface="Wingdings" pitchFamily="2" charset="2"/>
        <a:buChar char="§"/>
        <a:defRPr sz="16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r>
              <a:rPr lang="da-DK" altLang="da-DK" dirty="0" smtClean="0"/>
              <a:t/>
            </a:r>
            <a:br>
              <a:rPr lang="da-DK" altLang="da-DK" dirty="0" smtClean="0"/>
            </a:br>
            <a:r>
              <a:rPr lang="da-DK" altLang="da-DK" dirty="0" err="1" smtClean="0"/>
              <a:t>Emojiers</a:t>
            </a:r>
            <a:r>
              <a:rPr lang="da-DK" altLang="da-DK" dirty="0" smtClean="0"/>
              <a:t> kommunikative </a:t>
            </a:r>
            <a:r>
              <a:rPr lang="da-DK" altLang="da-DK" dirty="0" smtClean="0"/>
              <a:t>funktion</a:t>
            </a:r>
            <a:br>
              <a:rPr lang="da-DK" altLang="da-DK" dirty="0" smtClean="0"/>
            </a:br>
            <a:r>
              <a:rPr lang="da-DK" altLang="da-DK" sz="2000" dirty="0" smtClean="0"/>
              <a:t>NKRF6 Retorik-sanser følelser</a:t>
            </a:r>
            <a:r>
              <a:rPr lang="da-DK" altLang="da-DK" sz="3200" dirty="0" smtClean="0"/>
              <a:t/>
            </a:r>
            <a:br>
              <a:rPr lang="da-DK" altLang="da-DK" sz="3200" dirty="0" smtClean="0"/>
            </a:br>
            <a:r>
              <a:rPr lang="da-DK" altLang="da-DK" dirty="0" smtClean="0"/>
              <a:t>	</a:t>
            </a:r>
          </a:p>
        </p:txBody>
      </p:sp>
      <p:sp>
        <p:nvSpPr>
          <p:cNvPr id="5123" name="Rectangle 3"/>
          <p:cNvSpPr>
            <a:spLocks noGrp="1" noChangeArrowheads="1"/>
          </p:cNvSpPr>
          <p:nvPr>
            <p:ph type="subTitle" idx="1"/>
          </p:nvPr>
        </p:nvSpPr>
        <p:spPr/>
        <p:txBody>
          <a:bodyPr/>
          <a:lstStyle/>
          <a:p>
            <a:pPr eaLnBrk="1" hangingPunct="1"/>
            <a:endParaRPr lang="da-DK" altLang="da-DK" dirty="0" smtClean="0"/>
          </a:p>
          <a:p>
            <a:pPr eaLnBrk="1" hangingPunct="1"/>
            <a:r>
              <a:rPr lang="da-DK" altLang="da-DK" dirty="0" smtClean="0"/>
              <a:t>Ole </a:t>
            </a:r>
            <a:r>
              <a:rPr lang="da-DK" altLang="da-DK" dirty="0" smtClean="0"/>
              <a:t>Togeby</a:t>
            </a:r>
          </a:p>
          <a:p>
            <a:pPr eaLnBrk="1" hangingPunct="1"/>
            <a:r>
              <a:rPr lang="da-DK" altLang="da-DK" sz="1400" dirty="0" smtClean="0"/>
              <a:t>Professor emeritus</a:t>
            </a:r>
          </a:p>
          <a:p>
            <a:pPr eaLnBrk="1" hangingPunct="1"/>
            <a:r>
              <a:rPr lang="da-DK" altLang="da-DK" sz="1400" dirty="0" smtClean="0"/>
              <a:t>norot@cc.au.dk</a:t>
            </a:r>
            <a:endParaRPr lang="da-DK" altLang="da-DK" sz="1400" dirty="0" smtClean="0"/>
          </a:p>
        </p:txBody>
      </p:sp>
      <p:sp>
        <p:nvSpPr>
          <p:cNvPr id="5124" name="Pladsholder til sidefod 3"/>
          <p:cNvSpPr>
            <a:spLocks noGrp="1"/>
          </p:cNvSpPr>
          <p:nvPr>
            <p:ph type="ftr" sz="quarter" idx="10"/>
          </p:nvPr>
        </p:nvSpPr>
        <p:spPr>
          <a:noFill/>
        </p:spPr>
        <p:txBody>
          <a:bodyPr/>
          <a:lstStyle>
            <a:lvl1pPr>
              <a:spcBef>
                <a:spcPct val="20000"/>
              </a:spcBef>
              <a:buClr>
                <a:srgbClr val="FF0000"/>
              </a:buClr>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ct val="20000"/>
              </a:spcBef>
              <a:buClr>
                <a:srgbClr val="FF0000"/>
              </a:buClr>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ct val="20000"/>
              </a:spcBef>
              <a:buClr>
                <a:srgbClr val="FF0000"/>
              </a:buClr>
              <a:buFont typeface="Wingdings" panose="05000000000000000000" pitchFamily="2" charset="2"/>
              <a:buChar char="§"/>
              <a:defRPr sz="1600">
                <a:solidFill>
                  <a:schemeClr val="tx1"/>
                </a:solidFill>
                <a:latin typeface="Verdana" panose="020B0604030504040204" pitchFamily="34" charset="0"/>
              </a:defRPr>
            </a:lvl4pPr>
            <a:lvl5pPr marL="2057400" indent="-228600">
              <a:spcBef>
                <a:spcPct val="20000"/>
              </a:spcBef>
              <a:buClr>
                <a:srgbClr val="FF0000"/>
              </a:buClr>
              <a:buFont typeface="Wingdings" panose="05000000000000000000" pitchFamily="2" charset="2"/>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0000"/>
              </a:buClr>
              <a:buFont typeface="Wingdings" panose="05000000000000000000" pitchFamily="2" charset="2"/>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0000"/>
              </a:buClr>
              <a:buFont typeface="Wingdings" panose="05000000000000000000" pitchFamily="2" charset="2"/>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0000"/>
              </a:buClr>
              <a:buFont typeface="Wingdings" panose="05000000000000000000" pitchFamily="2" charset="2"/>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0000"/>
              </a:buClr>
              <a:buFont typeface="Wingdings" panose="05000000000000000000" pitchFamily="2" charset="2"/>
              <a:buChar char="§"/>
              <a:defRPr sz="1600">
                <a:solidFill>
                  <a:schemeClr val="tx1"/>
                </a:solidFill>
                <a:latin typeface="Verdana" panose="020B0604030504040204" pitchFamily="34" charset="0"/>
              </a:defRPr>
            </a:lvl9pPr>
          </a:lstStyle>
          <a:p>
            <a:pPr>
              <a:spcBef>
                <a:spcPct val="0"/>
              </a:spcBef>
              <a:buClrTx/>
              <a:buFontTx/>
              <a:buNone/>
            </a:pPr>
            <a:r>
              <a:rPr lang="da-DK" altLang="da-DK" sz="1200" smtClean="0">
                <a:latin typeface="Futura Medium" pitchFamily="34" charset="0"/>
              </a:rPr>
              <a:t>A R H U S   U N I V E R S I T E T</a:t>
            </a:r>
          </a:p>
          <a:p>
            <a:pPr>
              <a:spcBef>
                <a:spcPct val="0"/>
              </a:spcBef>
              <a:buClrTx/>
              <a:buFontTx/>
              <a:buNone/>
            </a:pPr>
            <a:endParaRPr lang="da-DK" altLang="da-DK" sz="1200" smtClean="0">
              <a:latin typeface="Futura Medium" pitchFamily="34" charset="0"/>
            </a:endParaRPr>
          </a:p>
          <a:p>
            <a:pPr>
              <a:spcBef>
                <a:spcPct val="0"/>
              </a:spcBef>
              <a:buClrTx/>
              <a:buFontTx/>
              <a:buNone/>
            </a:pPr>
            <a:r>
              <a:rPr lang="da-DK" altLang="da-DK" sz="1200" smtClean="0">
                <a:latin typeface="Futura Medium" pitchFamily="34" charset="0"/>
              </a:rPr>
              <a:t>Institut for Kommunikation og kultur</a:t>
            </a:r>
          </a:p>
        </p:txBody>
      </p:sp>
      <p:sp>
        <p:nvSpPr>
          <p:cNvPr id="5125" name="Pladsholder til diasnummer 4"/>
          <p:cNvSpPr>
            <a:spLocks noGrp="1"/>
          </p:cNvSpPr>
          <p:nvPr>
            <p:ph type="sldNum" sz="quarter" idx="11"/>
          </p:nvPr>
        </p:nvSpPr>
        <p:spPr>
          <a:xfrm>
            <a:off x="5148263" y="6453188"/>
            <a:ext cx="3646487" cy="268287"/>
          </a:xfrm>
          <a:noFill/>
        </p:spPr>
        <p:txBody>
          <a:bodyPr/>
          <a:lstStyle>
            <a:lvl1pPr>
              <a:spcBef>
                <a:spcPct val="20000"/>
              </a:spcBef>
              <a:buClr>
                <a:srgbClr val="FF0000"/>
              </a:buClr>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ct val="20000"/>
              </a:spcBef>
              <a:buClr>
                <a:srgbClr val="FF0000"/>
              </a:buClr>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ct val="20000"/>
              </a:spcBef>
              <a:buClr>
                <a:srgbClr val="FF0000"/>
              </a:buClr>
              <a:buFont typeface="Wingdings" panose="05000000000000000000" pitchFamily="2" charset="2"/>
              <a:buChar char="§"/>
              <a:defRPr sz="1600">
                <a:solidFill>
                  <a:schemeClr val="tx1"/>
                </a:solidFill>
                <a:latin typeface="Verdana" panose="020B0604030504040204" pitchFamily="34" charset="0"/>
              </a:defRPr>
            </a:lvl4pPr>
            <a:lvl5pPr marL="2057400" indent="-228600">
              <a:spcBef>
                <a:spcPct val="20000"/>
              </a:spcBef>
              <a:buClr>
                <a:srgbClr val="FF0000"/>
              </a:buClr>
              <a:buFont typeface="Wingdings" panose="05000000000000000000" pitchFamily="2" charset="2"/>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0000"/>
              </a:buClr>
              <a:buFont typeface="Wingdings" panose="05000000000000000000" pitchFamily="2" charset="2"/>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0000"/>
              </a:buClr>
              <a:buFont typeface="Wingdings" panose="05000000000000000000" pitchFamily="2" charset="2"/>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0000"/>
              </a:buClr>
              <a:buFont typeface="Wingdings" panose="05000000000000000000" pitchFamily="2" charset="2"/>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0000"/>
              </a:buClr>
              <a:buFont typeface="Wingdings" panose="05000000000000000000" pitchFamily="2" charset="2"/>
              <a:buChar char="§"/>
              <a:defRPr sz="1600">
                <a:solidFill>
                  <a:schemeClr val="tx1"/>
                </a:solidFill>
                <a:latin typeface="Verdana" panose="020B0604030504040204" pitchFamily="34" charset="0"/>
              </a:defRPr>
            </a:lvl9pPr>
          </a:lstStyle>
          <a:p>
            <a:pPr>
              <a:spcBef>
                <a:spcPct val="0"/>
              </a:spcBef>
              <a:buClrTx/>
              <a:buFontTx/>
              <a:buNone/>
            </a:pPr>
            <a:r>
              <a:rPr lang="da-DK" altLang="da-DK" sz="1000" dirty="0" smtClean="0">
                <a:latin typeface="Arial" panose="020B0604020202020204" pitchFamily="34" charset="0"/>
              </a:rPr>
              <a:t>Ole Togeby 2017: </a:t>
            </a:r>
            <a:r>
              <a:rPr lang="da-DK" altLang="da-DK" sz="1000" i="1" dirty="0" err="1" smtClean="0">
                <a:latin typeface="Arial" panose="020B0604020202020204" pitchFamily="34" charset="0"/>
              </a:rPr>
              <a:t>Emojiers</a:t>
            </a:r>
            <a:r>
              <a:rPr lang="da-DK" altLang="da-DK" sz="1000" i="1" dirty="0" smtClean="0">
                <a:latin typeface="Arial" panose="020B0604020202020204" pitchFamily="34" charset="0"/>
              </a:rPr>
              <a:t> kommunikative funktion</a:t>
            </a:r>
            <a:endParaRPr lang="da-DK" altLang="da-DK" sz="1000" i="1" dirty="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II. Den klassiske retoriks kategorier:</a:t>
            </a:r>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Emojiers kommunikative funktion?</a:t>
            </a:r>
            <a:endParaRPr lang="da-DK" altLang="da-DK" i="1" dirty="0"/>
          </a:p>
        </p:txBody>
      </p:sp>
      <p:pic>
        <p:nvPicPr>
          <p:cNvPr id="307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1484784"/>
            <a:ext cx="6552381" cy="2371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861048"/>
            <a:ext cx="6552727"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999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II. Følelser og populisme</a:t>
            </a:r>
            <a:endParaRPr lang="da-DK" dirty="0"/>
          </a:p>
        </p:txBody>
      </p:sp>
      <p:sp>
        <p:nvSpPr>
          <p:cNvPr id="3" name="Pladsholder til indhold 2"/>
          <p:cNvSpPr>
            <a:spLocks noGrp="1"/>
          </p:cNvSpPr>
          <p:nvPr>
            <p:ph idx="1"/>
          </p:nvPr>
        </p:nvSpPr>
        <p:spPr/>
        <p:txBody>
          <a:bodyPr/>
          <a:lstStyle/>
          <a:p>
            <a:r>
              <a:rPr lang="da-DK" dirty="0" smtClean="0"/>
              <a:t>For </a:t>
            </a:r>
            <a:r>
              <a:rPr lang="da-DK" dirty="0"/>
              <a:t>nylig kunne man læse en ganske god definition på populisme i nærværende avis. »Populisme er en dyb historie, der fortæller os, hvordan tingene føles. Den er en subjektiv prisme, som vi ser verden igennem. Den fjerner fakta og erstatter dem med følelser</a:t>
            </a:r>
            <a:r>
              <a:rPr lang="da-DK" dirty="0" smtClean="0"/>
              <a:t>«.</a:t>
            </a:r>
          </a:p>
          <a:p>
            <a:pPr lvl="3"/>
            <a:r>
              <a:rPr lang="da-DK" kern="1200" dirty="0" smtClean="0">
                <a:latin typeface="Arial" charset="0"/>
              </a:rPr>
              <a:t>Katrine Marie Guldager: Føleri får for meget plads i offentligheden. Politiken 23. april 2017</a:t>
            </a:r>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Emojiers kommunikative funktion?</a:t>
            </a:r>
            <a:endParaRPr lang="da-DK" altLang="da-DK" i="1" dirty="0"/>
          </a:p>
        </p:txBody>
      </p:sp>
    </p:spTree>
    <p:extLst>
      <p:ext uri="{BB962C8B-B14F-4D97-AF65-F5344CB8AC3E}">
        <p14:creationId xmlns:p14="http://schemas.microsoft.com/office/powerpoint/2010/main" val="3387046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II. Følelser og deliberation</a:t>
            </a:r>
            <a:endParaRPr lang="da-DK" dirty="0"/>
          </a:p>
        </p:txBody>
      </p:sp>
      <p:sp>
        <p:nvSpPr>
          <p:cNvPr id="3" name="Pladsholder til indhold 2"/>
          <p:cNvSpPr>
            <a:spLocks noGrp="1"/>
          </p:cNvSpPr>
          <p:nvPr>
            <p:ph idx="1"/>
          </p:nvPr>
        </p:nvSpPr>
        <p:spPr/>
        <p:txBody>
          <a:bodyPr/>
          <a:lstStyle/>
          <a:p>
            <a:r>
              <a:rPr lang="da-DK" kern="1200" dirty="0">
                <a:latin typeface="Arial" charset="0"/>
              </a:rPr>
              <a:t>Der er jo også det med følelser, at de er svære at diskutere med. </a:t>
            </a:r>
          </a:p>
          <a:p>
            <a:r>
              <a:rPr lang="da-DK" kern="1200" dirty="0" smtClean="0">
                <a:latin typeface="Arial" charset="0"/>
              </a:rPr>
              <a:t>Populisme </a:t>
            </a:r>
            <a:r>
              <a:rPr lang="da-DK" kern="1200" dirty="0">
                <a:latin typeface="Arial" charset="0"/>
              </a:rPr>
              <a:t>er følelsernes tyranni over fornuften, den kølige analyse. Og har vi ikke alle deltaget i denne følelsesdyrkelse i mange år? Det synes jeg nok, vi har. Vi graver vores egen grav. Offentligheden, som burde være det sted, hvor vi diskuterer, hvordan fællesskabet har det, oversvømmes alt for ofte af ligegyldigt føleri fra pladderballeland.</a:t>
            </a:r>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Emojiers kommunikative funktion?</a:t>
            </a:r>
            <a:endParaRPr lang="da-DK" altLang="da-DK" i="1" dirty="0"/>
          </a:p>
        </p:txBody>
      </p:sp>
    </p:spTree>
    <p:extLst>
      <p:ext uri="{BB962C8B-B14F-4D97-AF65-F5344CB8AC3E}">
        <p14:creationId xmlns:p14="http://schemas.microsoft.com/office/powerpoint/2010/main" val="111512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III. Tegnets lagdeling</a:t>
            </a:r>
            <a:endParaRPr lang="da-DK" dirty="0"/>
          </a:p>
        </p:txBody>
      </p:sp>
      <p:pic>
        <p:nvPicPr>
          <p:cNvPr id="6" name="Pladsholder til indhold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53354" y="1385488"/>
            <a:ext cx="6742982" cy="4635800"/>
          </a:xfrm>
        </p:spPr>
      </p:pic>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Emojiers kommunikative funktion?</a:t>
            </a:r>
            <a:endParaRPr lang="da-DK" altLang="da-DK" i="1" dirty="0"/>
          </a:p>
        </p:txBody>
      </p:sp>
    </p:spTree>
    <p:extLst>
      <p:ext uri="{BB962C8B-B14F-4D97-AF65-F5344CB8AC3E}">
        <p14:creationId xmlns:p14="http://schemas.microsoft.com/office/powerpoint/2010/main" val="1499282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III. </a:t>
            </a:r>
            <a:r>
              <a:rPr lang="da-DK" dirty="0" err="1" smtClean="0"/>
              <a:t>Emojier</a:t>
            </a:r>
            <a:r>
              <a:rPr lang="da-DK" dirty="0" smtClean="0"/>
              <a:t> som tegn</a:t>
            </a:r>
            <a:endParaRPr lang="da-DK" dirty="0"/>
          </a:p>
        </p:txBody>
      </p:sp>
      <p:sp>
        <p:nvSpPr>
          <p:cNvPr id="3" name="Pladsholder til indhold 2"/>
          <p:cNvSpPr>
            <a:spLocks noGrp="1"/>
          </p:cNvSpPr>
          <p:nvPr>
            <p:ph idx="1"/>
          </p:nvPr>
        </p:nvSpPr>
        <p:spPr>
          <a:xfrm>
            <a:off x="457200" y="1628775"/>
            <a:ext cx="4834880" cy="3671888"/>
          </a:xfrm>
        </p:spPr>
        <p:txBody>
          <a:bodyPr/>
          <a:lstStyle/>
          <a:p>
            <a:r>
              <a:rPr lang="da-DK" sz="2400" dirty="0" err="1" smtClean="0"/>
              <a:t>Emojier</a:t>
            </a:r>
            <a:r>
              <a:rPr lang="da-DK" sz="2400" dirty="0" smtClean="0"/>
              <a:t> kan være</a:t>
            </a:r>
          </a:p>
          <a:p>
            <a:r>
              <a:rPr lang="da-DK" sz="2400" dirty="0"/>
              <a:t>A</a:t>
            </a:r>
            <a:r>
              <a:rPr lang="da-DK" sz="2400" dirty="0" smtClean="0"/>
              <a:t>. Et tegn for et begreb i et udsagn</a:t>
            </a:r>
          </a:p>
          <a:p>
            <a:endParaRPr lang="da-DK" sz="2400" dirty="0" smtClean="0"/>
          </a:p>
          <a:p>
            <a:r>
              <a:rPr lang="da-DK" sz="2400" dirty="0"/>
              <a:t>B</a:t>
            </a:r>
            <a:r>
              <a:rPr lang="da-DK" sz="2400" dirty="0" smtClean="0"/>
              <a:t>. Et tegn for et udsagn evt. metaudsagn</a:t>
            </a:r>
          </a:p>
          <a:p>
            <a:endParaRPr lang="da-DK" sz="2400" dirty="0" smtClean="0"/>
          </a:p>
          <a:p>
            <a:endParaRPr lang="da-DK" sz="2400" dirty="0"/>
          </a:p>
          <a:p>
            <a:r>
              <a:rPr lang="da-DK" sz="2400" dirty="0"/>
              <a:t>C</a:t>
            </a:r>
            <a:r>
              <a:rPr lang="da-DK" sz="2400" dirty="0" smtClean="0"/>
              <a:t>. Et tegn for en handling</a:t>
            </a:r>
            <a:endParaRPr lang="da-DK" sz="2400"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Emojiers kommunikative funktion?</a:t>
            </a:r>
            <a:endParaRPr lang="da-DK" altLang="da-DK" i="1"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1412776"/>
            <a:ext cx="2088232" cy="1252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ladsholder til indhold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993061" y="2378635"/>
            <a:ext cx="1800200" cy="2058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ladsholder til indhold 5"/>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6172708" y="4437112"/>
            <a:ext cx="2628292" cy="189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685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III. </a:t>
            </a:r>
            <a:r>
              <a:rPr lang="da-DK" dirty="0" err="1" smtClean="0"/>
              <a:t>Emoji</a:t>
            </a:r>
            <a:r>
              <a:rPr lang="da-DK" dirty="0" smtClean="0"/>
              <a:t> som tegn et begreb</a:t>
            </a:r>
            <a:endParaRPr lang="da-DK" dirty="0"/>
          </a:p>
        </p:txBody>
      </p:sp>
      <p:sp>
        <p:nvSpPr>
          <p:cNvPr id="3" name="Pladsholder til indhold 2"/>
          <p:cNvSpPr>
            <a:spLocks noGrp="1"/>
          </p:cNvSpPr>
          <p:nvPr>
            <p:ph idx="1"/>
          </p:nvPr>
        </p:nvSpPr>
        <p:spPr>
          <a:xfrm>
            <a:off x="539552" y="1628800"/>
            <a:ext cx="4392488" cy="3671888"/>
          </a:xfrm>
        </p:spPr>
        <p:txBody>
          <a:bodyPr/>
          <a:lstStyle/>
          <a:p>
            <a:r>
              <a:rPr lang="da-DK" sz="1400" dirty="0"/>
              <a:t>A</a:t>
            </a:r>
            <a:r>
              <a:rPr lang="da-DK" sz="1400" dirty="0" smtClean="0"/>
              <a:t>. </a:t>
            </a:r>
            <a:r>
              <a:rPr lang="da-DK" sz="1400" dirty="0"/>
              <a:t>Et tegn for et begreb (piktogram eller ideogram, svarende til et morfem) som er konstituent i et sætningsudsagn:</a:t>
            </a:r>
          </a:p>
          <a:p>
            <a:r>
              <a:rPr lang="da-DK" sz="1800" dirty="0" smtClean="0"/>
              <a:t>1. </a:t>
            </a:r>
            <a:r>
              <a:rPr lang="da-DK" sz="1800" dirty="0"/>
              <a:t>Metaprædikat der som fokus angiver </a:t>
            </a:r>
            <a:r>
              <a:rPr lang="da-DK" sz="1800" dirty="0" smtClean="0"/>
              <a:t>propositionens </a:t>
            </a:r>
            <a:r>
              <a:rPr lang="da-DK" sz="1800" dirty="0" err="1" smtClean="0"/>
              <a:t>illo-kutionære</a:t>
            </a:r>
            <a:r>
              <a:rPr lang="da-DK" sz="1800" dirty="0" smtClean="0"/>
              <a:t> type, IFI:</a:t>
            </a:r>
          </a:p>
          <a:p>
            <a:r>
              <a:rPr lang="da-DK" sz="1800" dirty="0" err="1" smtClean="0"/>
              <a:t>Illocutionary</a:t>
            </a:r>
            <a:r>
              <a:rPr lang="da-DK" sz="1800" dirty="0" smtClean="0"/>
              <a:t> force </a:t>
            </a:r>
            <a:r>
              <a:rPr lang="da-DK" sz="1800" dirty="0" err="1" smtClean="0"/>
              <a:t>indicator</a:t>
            </a:r>
            <a:endParaRPr lang="da-DK" sz="1800" dirty="0"/>
          </a:p>
          <a:p>
            <a:r>
              <a:rPr lang="da-DK" sz="1800" dirty="0" smtClean="0"/>
              <a:t>2. </a:t>
            </a:r>
            <a:r>
              <a:rPr lang="da-DK" sz="1800" dirty="0"/>
              <a:t>Attitudeadverbial, som parentetisk </a:t>
            </a:r>
            <a:r>
              <a:rPr lang="da-DK" sz="1800" dirty="0" smtClean="0"/>
              <a:t>	angiver </a:t>
            </a:r>
            <a:r>
              <a:rPr lang="da-DK" sz="1800" dirty="0"/>
              <a:t>propositionens </a:t>
            </a:r>
            <a:r>
              <a:rPr lang="da-DK" sz="1800" dirty="0" err="1"/>
              <a:t>valeur</a:t>
            </a:r>
            <a:r>
              <a:rPr lang="da-DK" sz="1800" dirty="0"/>
              <a:t> </a:t>
            </a:r>
          </a:p>
          <a:p>
            <a:r>
              <a:rPr lang="da-DK" sz="1800" dirty="0" smtClean="0"/>
              <a:t>3. </a:t>
            </a:r>
            <a:r>
              <a:rPr lang="da-DK" sz="1800" dirty="0"/>
              <a:t>Nominal : </a:t>
            </a:r>
            <a:r>
              <a:rPr lang="da-DK" sz="1800" dirty="0" smtClean="0"/>
              <a:t>”Hund”, “Burger”</a:t>
            </a:r>
            <a:endParaRPr lang="da-DK" sz="1800" dirty="0"/>
          </a:p>
          <a:p>
            <a:r>
              <a:rPr lang="da-DK" sz="1800" dirty="0" smtClean="0"/>
              <a:t>4. </a:t>
            </a:r>
            <a:r>
              <a:rPr lang="da-DK" sz="1800" dirty="0"/>
              <a:t>Verbal: </a:t>
            </a:r>
            <a:r>
              <a:rPr lang="da-DK" sz="1800" dirty="0" smtClean="0"/>
              <a:t>???</a:t>
            </a:r>
            <a:endParaRPr lang="da-DK" sz="1800" dirty="0"/>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Emojiers kommunikative funktion?</a:t>
            </a:r>
            <a:endParaRPr lang="da-DK" altLang="da-DK" i="1"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293096"/>
            <a:ext cx="3923883" cy="2354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ktangel 6"/>
          <p:cNvSpPr/>
          <p:nvPr/>
        </p:nvSpPr>
        <p:spPr>
          <a:xfrm>
            <a:off x="4924780" y="1628800"/>
            <a:ext cx="4572000" cy="1323439"/>
          </a:xfrm>
          <a:prstGeom prst="rect">
            <a:avLst/>
          </a:prstGeom>
        </p:spPr>
        <p:txBody>
          <a:bodyPr>
            <a:spAutoFit/>
          </a:bodyPr>
          <a:lstStyle/>
          <a:p>
            <a:pPr marL="342900" lvl="0" indent="-342900">
              <a:spcBef>
                <a:spcPct val="20000"/>
              </a:spcBef>
              <a:buClr>
                <a:srgbClr val="FF0000"/>
              </a:buClr>
              <a:buFont typeface="Wingdings" panose="05000000000000000000" pitchFamily="2" charset="2"/>
              <a:buChar char="§"/>
            </a:pPr>
            <a:r>
              <a:rPr lang="da-DK" sz="2000" b="1" kern="0" dirty="0">
                <a:solidFill>
                  <a:srgbClr val="000000"/>
                </a:solidFill>
                <a:latin typeface="Verdana"/>
              </a:rPr>
              <a:t>Sean </a:t>
            </a:r>
            <a:r>
              <a:rPr lang="da-DK" sz="2000" b="1" kern="0" dirty="0" err="1">
                <a:solidFill>
                  <a:srgbClr val="000000"/>
                </a:solidFill>
                <a:latin typeface="Verdana"/>
              </a:rPr>
              <a:t>Downey</a:t>
            </a:r>
            <a:r>
              <a:rPr lang="da-DK" sz="2000" kern="0" dirty="0">
                <a:solidFill>
                  <a:srgbClr val="000000"/>
                </a:solidFill>
                <a:latin typeface="Verdana"/>
              </a:rPr>
              <a:t> Kom nu, der er brug for flere </a:t>
            </a:r>
            <a:r>
              <a:rPr lang="da-DK" sz="2000" kern="0" dirty="0" err="1">
                <a:solidFill>
                  <a:srgbClr val="000000"/>
                </a:solidFill>
                <a:latin typeface="Verdana"/>
              </a:rPr>
              <a:t>likes</a:t>
            </a:r>
            <a:r>
              <a:rPr lang="da-DK" sz="2000" kern="0" dirty="0">
                <a:solidFill>
                  <a:srgbClr val="000000"/>
                </a:solidFill>
                <a:latin typeface="Verdana"/>
              </a:rPr>
              <a:t>! For så kommer det nemlig ikke!! :))))))))</a:t>
            </a:r>
            <a:endParaRPr lang="da-DK" sz="2000" kern="0" dirty="0">
              <a:solidFill>
                <a:srgbClr val="000000"/>
              </a:solidFill>
              <a:latin typeface="Verdana"/>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6739" y="2952239"/>
            <a:ext cx="5576031" cy="1268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539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III. </a:t>
            </a:r>
            <a:r>
              <a:rPr lang="da-DK" dirty="0" err="1" smtClean="0"/>
              <a:t>Emojier</a:t>
            </a:r>
            <a:r>
              <a:rPr lang="da-DK" dirty="0" smtClean="0"/>
              <a:t> som metaprædikater</a:t>
            </a:r>
            <a:endParaRPr lang="da-DK" dirty="0"/>
          </a:p>
        </p:txBody>
      </p:sp>
      <p:sp>
        <p:nvSpPr>
          <p:cNvPr id="3" name="Pladsholder til indhold 2"/>
          <p:cNvSpPr>
            <a:spLocks noGrp="1"/>
          </p:cNvSpPr>
          <p:nvPr>
            <p:ph idx="1"/>
          </p:nvPr>
        </p:nvSpPr>
        <p:spPr/>
        <p:txBody>
          <a:bodyPr/>
          <a:lstStyle/>
          <a:p>
            <a:r>
              <a:rPr lang="da-DK" sz="2000" dirty="0" smtClean="0"/>
              <a:t>I. </a:t>
            </a:r>
            <a:r>
              <a:rPr lang="da-DK" sz="2000" dirty="0"/>
              <a:t>Et tegn for et begreb (piktogram eller ideogram, svarende til et morfem) som er konstituent i et sætningsudsagn</a:t>
            </a:r>
            <a:r>
              <a:rPr lang="da-DK" sz="2000" dirty="0" smtClean="0"/>
              <a:t>:</a:t>
            </a:r>
          </a:p>
          <a:p>
            <a:r>
              <a:rPr lang="da-DK" dirty="0" smtClean="0"/>
              <a:t>A. Metaprædikat der som fokus angiver propositionens øvrige </a:t>
            </a:r>
            <a:r>
              <a:rPr lang="da-DK" dirty="0" err="1" smtClean="0"/>
              <a:t>illokutionære</a:t>
            </a:r>
            <a:r>
              <a:rPr lang="da-DK" dirty="0" smtClean="0"/>
              <a:t> type</a:t>
            </a:r>
          </a:p>
          <a:p>
            <a:r>
              <a:rPr lang="da-DK" dirty="0" smtClean="0"/>
              <a:t>	1. interpunktionstegn: !, ?, .</a:t>
            </a:r>
          </a:p>
          <a:p>
            <a:r>
              <a:rPr lang="sv-SE" dirty="0" smtClean="0"/>
              <a:t>	2. </a:t>
            </a:r>
            <a:r>
              <a:rPr lang="sv-SE" dirty="0" err="1" smtClean="0"/>
              <a:t>Emotikoner</a:t>
            </a:r>
            <a:r>
              <a:rPr lang="sv-SE" dirty="0" smtClean="0"/>
              <a:t>: “:-)”,    “;-)”,    “:D”, 	“:/”,      “:-(“,... :-))))))))</a:t>
            </a:r>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Emojiers kommunikative funktion?</a:t>
            </a:r>
            <a:endParaRPr lang="da-DK" altLang="da-DK" i="1" dirty="0"/>
          </a:p>
        </p:txBody>
      </p:sp>
    </p:spTree>
    <p:extLst>
      <p:ext uri="{BB962C8B-B14F-4D97-AF65-F5344CB8AC3E}">
        <p14:creationId xmlns:p14="http://schemas.microsoft.com/office/powerpoint/2010/main" val="712402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dirty="0" err="1" smtClean="0"/>
              <a:t>III.Emojier</a:t>
            </a:r>
            <a:r>
              <a:rPr lang="da-DK" sz="3600" dirty="0" smtClean="0"/>
              <a:t> som interpunktion</a:t>
            </a:r>
            <a:endParaRPr lang="da-DK" sz="3600"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Emojiers kommunikative funktion?</a:t>
            </a:r>
            <a:endParaRPr lang="da-DK" altLang="da-DK" i="1" dirty="0"/>
          </a:p>
        </p:txBody>
      </p:sp>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6085714" cy="1619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7" y="3076575"/>
            <a:ext cx="612068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7" y="3781425"/>
            <a:ext cx="6276975"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9779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III.Krokodil</a:t>
            </a:r>
            <a:r>
              <a:rPr lang="da-DK" dirty="0" smtClean="0"/>
              <a:t/>
            </a:r>
            <a:br>
              <a:rPr lang="da-DK" dirty="0" smtClean="0"/>
            </a:br>
            <a:r>
              <a:rPr lang="da-DK" dirty="0" smtClean="0"/>
              <a:t>IFI</a:t>
            </a:r>
            <a:endParaRPr lang="da-DK" dirty="0"/>
          </a:p>
        </p:txBody>
      </p:sp>
      <p:sp>
        <p:nvSpPr>
          <p:cNvPr id="3" name="Pladsholder til indhold 2"/>
          <p:cNvSpPr>
            <a:spLocks noGrp="1"/>
          </p:cNvSpPr>
          <p:nvPr>
            <p:ph idx="1"/>
          </p:nvPr>
        </p:nvSpPr>
        <p:spPr/>
        <p:txBody>
          <a:bodyPr/>
          <a:lstStyle/>
          <a:p>
            <a:r>
              <a:rPr lang="da-DK" sz="2400" dirty="0"/>
              <a:t>Kommentarer til et opslag 13/9-12: </a:t>
            </a:r>
          </a:p>
          <a:p>
            <a:pPr lvl="1"/>
            <a:r>
              <a:rPr lang="da-DK" sz="2000" dirty="0" smtClean="0"/>
              <a:t>NEJ </a:t>
            </a:r>
            <a:r>
              <a:rPr lang="da-DK" sz="2000" dirty="0"/>
              <a:t>TAK til </a:t>
            </a:r>
            <a:r>
              <a:rPr lang="da-DK" sz="2000" dirty="0" err="1"/>
              <a:t>krokodil</a:t>
            </a:r>
            <a:r>
              <a:rPr lang="da-DK" sz="2000" dirty="0"/>
              <a:t> i Danmark </a:t>
            </a:r>
          </a:p>
          <a:p>
            <a:pPr lvl="1"/>
            <a:r>
              <a:rPr lang="da-DK" sz="2000" dirty="0"/>
              <a:t>Er du i tvivl om hvad </a:t>
            </a:r>
            <a:r>
              <a:rPr lang="da-DK" sz="2000" dirty="0" err="1"/>
              <a:t>krokodil</a:t>
            </a:r>
            <a:r>
              <a:rPr lang="da-DK" sz="2000" dirty="0"/>
              <a:t> er??</a:t>
            </a:r>
          </a:p>
          <a:p>
            <a:pPr lvl="1"/>
            <a:r>
              <a:rPr lang="da-DK" sz="2000" dirty="0"/>
              <a:t>Læs om det her, og spred budskabet!</a:t>
            </a:r>
          </a:p>
          <a:p>
            <a:pPr lvl="1"/>
            <a:r>
              <a:rPr lang="da-DK" sz="2000" dirty="0" smtClean="0"/>
              <a:t>Tak.</a:t>
            </a:r>
          </a:p>
          <a:p>
            <a:pPr lvl="2"/>
            <a:r>
              <a:rPr lang="da-DK" sz="1400" dirty="0" smtClean="0"/>
              <a:t>Stoffet </a:t>
            </a:r>
            <a:r>
              <a:rPr lang="da-DK" sz="1400" dirty="0" err="1"/>
              <a:t>krokodil</a:t>
            </a:r>
            <a:r>
              <a:rPr lang="da-DK" sz="1400" dirty="0"/>
              <a:t>, fungerer - ifølge Ekstra Bladet - “som en billig erstatning for heroin, og produceres når brugerne blander </a:t>
            </a:r>
            <a:r>
              <a:rPr lang="da-DK" sz="1400" dirty="0" err="1"/>
              <a:t>kodein</a:t>
            </a:r>
            <a:r>
              <a:rPr lang="da-DK" sz="1400" dirty="0"/>
              <a:t> med benzin, olie eller alkohol. Herefter filtreres og koges det, inden det bliver sprøjtet ind i venerne. - Selvom de mener, at det meste af olien og benzinen er væk, er der stadig rester af det. Du kan forestille dig bare at indsprøjte en lille smule af det i dine årer kan forårsage en masse skader.”</a:t>
            </a:r>
          </a:p>
          <a:p>
            <a:r>
              <a:rPr lang="da-DK" sz="1600" dirty="0" smtClean="0"/>
              <a:t>Indlægget </a:t>
            </a:r>
            <a:r>
              <a:rPr lang="da-DK" sz="1600" dirty="0"/>
              <a:t>er delt 18 gange, </a:t>
            </a:r>
            <a:r>
              <a:rPr lang="da-DK" sz="1600" dirty="0" err="1"/>
              <a:t>liket</a:t>
            </a:r>
            <a:r>
              <a:rPr lang="da-DK" sz="1600" dirty="0"/>
              <a:t> 54 gange og kommenteret 67 gange (</a:t>
            </a:r>
            <a:r>
              <a:rPr lang="da-DK" sz="1600" dirty="0" err="1"/>
              <a:t>Schimmelmann</a:t>
            </a:r>
            <a:r>
              <a:rPr lang="da-DK" sz="1600" dirty="0"/>
              <a:t> 2016). Efter flere kommentarer fra kl. 14:29, som fx </a:t>
            </a:r>
            <a:r>
              <a:rPr lang="da-DK" sz="1600" i="1" dirty="0" smtClean="0"/>
              <a:t>fy for </a:t>
            </a:r>
            <a:r>
              <a:rPr lang="da-DK" sz="1600" i="1" dirty="0"/>
              <a:t>helvede</a:t>
            </a:r>
            <a:r>
              <a:rPr lang="da-DK" sz="1600" dirty="0"/>
              <a:t>, </a:t>
            </a:r>
            <a:r>
              <a:rPr lang="da-DK" sz="1600" i="1" dirty="0"/>
              <a:t>Ad:/ </a:t>
            </a:r>
            <a:r>
              <a:rPr lang="da-DK" sz="1600" dirty="0"/>
              <a:t>(en ad-smiley) og </a:t>
            </a:r>
            <a:r>
              <a:rPr lang="da-DK" sz="1600" i="1" dirty="0"/>
              <a:t>Det er </a:t>
            </a:r>
            <a:r>
              <a:rPr lang="da-DK" sz="1600" i="1" dirty="0" err="1"/>
              <a:t>fuck’d</a:t>
            </a:r>
            <a:r>
              <a:rPr lang="da-DK" sz="1600" i="1" dirty="0"/>
              <a:t> up det der..</a:t>
            </a:r>
            <a:r>
              <a:rPr lang="da-DK" sz="1600" dirty="0"/>
              <a:t>,</a:t>
            </a:r>
            <a:r>
              <a:rPr lang="da-DK" dirty="0"/>
              <a:t> </a:t>
            </a:r>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Emojiers kommunikative funktion?</a:t>
            </a:r>
            <a:endParaRPr lang="da-DK" altLang="da-DK" i="1" dirty="0"/>
          </a:p>
        </p:txBody>
      </p:sp>
      <p:pic>
        <p:nvPicPr>
          <p:cNvPr id="327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88640"/>
            <a:ext cx="2407816" cy="3102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1036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a:t>III.Krokodil</a:t>
            </a:r>
            <a:endParaRPr lang="da-DK" dirty="0"/>
          </a:p>
        </p:txBody>
      </p:sp>
      <p:sp>
        <p:nvSpPr>
          <p:cNvPr id="3" name="Pladsholder til indhold 2"/>
          <p:cNvSpPr>
            <a:spLocks noGrp="1"/>
          </p:cNvSpPr>
          <p:nvPr>
            <p:ph idx="1"/>
          </p:nvPr>
        </p:nvSpPr>
        <p:spPr/>
        <p:txBody>
          <a:bodyPr/>
          <a:lstStyle/>
          <a:p>
            <a:r>
              <a:rPr lang="nb-NO" dirty="0"/>
              <a:t>13. Sep 2012 kl. 17:38</a:t>
            </a:r>
          </a:p>
          <a:p>
            <a:r>
              <a:rPr lang="da-DK" b="1" dirty="0"/>
              <a:t>Sean </a:t>
            </a:r>
            <a:r>
              <a:rPr lang="da-DK" b="1" dirty="0" err="1"/>
              <a:t>Downey</a:t>
            </a:r>
            <a:r>
              <a:rPr lang="da-DK" dirty="0"/>
              <a:t> Kom nu, der er brug for flere </a:t>
            </a:r>
            <a:r>
              <a:rPr lang="da-DK" dirty="0" err="1"/>
              <a:t>likes</a:t>
            </a:r>
            <a:r>
              <a:rPr lang="da-DK" dirty="0"/>
              <a:t>! For så kommer det nemlig ikke!! :))))))))</a:t>
            </a:r>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Emojiers kommunikative funktion?</a:t>
            </a:r>
            <a:endParaRPr lang="da-DK" altLang="da-DK" i="1" dirty="0"/>
          </a:p>
        </p:txBody>
      </p:sp>
      <p:sp>
        <p:nvSpPr>
          <p:cNvPr id="6" name="Tekstboks 5"/>
          <p:cNvSpPr txBox="1"/>
          <p:nvPr/>
        </p:nvSpPr>
        <p:spPr>
          <a:xfrm>
            <a:off x="2339752" y="3789040"/>
            <a:ext cx="6264696" cy="2092881"/>
          </a:xfrm>
          <a:prstGeom prst="rect">
            <a:avLst/>
          </a:prstGeom>
          <a:noFill/>
        </p:spPr>
        <p:txBody>
          <a:bodyPr wrap="square" rtlCol="0">
            <a:spAutoFit/>
          </a:bodyPr>
          <a:lstStyle/>
          <a:p>
            <a:r>
              <a:rPr lang="da-DK" sz="1600" dirty="0">
                <a:latin typeface="Arial" charset="0"/>
              </a:rPr>
              <a:t>Og når man finder en tegngiver der siger noget, som ved (a) et brud på </a:t>
            </a:r>
            <a:r>
              <a:rPr lang="da-DK" sz="1600" dirty="0" err="1">
                <a:latin typeface="Arial" charset="0"/>
              </a:rPr>
              <a:t>Grice’s</a:t>
            </a:r>
            <a:r>
              <a:rPr lang="da-DK" sz="1600" dirty="0">
                <a:latin typeface="Arial" charset="0"/>
              </a:rPr>
              <a:t> maksimer er markeret som (b) et modificeret ekko af adressatens tanke, hvorved der (c) uden ansvar for afsenderen er underforstået (d) en hån af adressaten, er der tale om et eksempel på sarkasme; sarkasme i modsætning til ironi, som ikke er en hån af adressaten, men en kritik af sagen som adressatens tanke er om (Togeby 2013).</a:t>
            </a:r>
          </a:p>
          <a:p>
            <a:endParaRPr lang="da-DK" dirty="0"/>
          </a:p>
        </p:txBody>
      </p:sp>
    </p:spTree>
    <p:extLst>
      <p:ext uri="{BB962C8B-B14F-4D97-AF65-F5344CB8AC3E}">
        <p14:creationId xmlns:p14="http://schemas.microsoft.com/office/powerpoint/2010/main" val="30291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smtClean="0"/>
              <a:t>Den kommunikative funktion af </a:t>
            </a:r>
            <a:r>
              <a:rPr lang="da-DK" sz="2400" dirty="0" err="1" smtClean="0"/>
              <a:t>emojier</a:t>
            </a:r>
            <a:r>
              <a:rPr lang="da-DK" sz="2400" dirty="0" smtClean="0"/>
              <a:t> i kommentarsporet på Facebook</a:t>
            </a:r>
            <a:endParaRPr lang="da-DK" sz="2400" dirty="0"/>
          </a:p>
        </p:txBody>
      </p:sp>
      <p:sp>
        <p:nvSpPr>
          <p:cNvPr id="3" name="Pladsholder til indhold 2"/>
          <p:cNvSpPr>
            <a:spLocks noGrp="1"/>
          </p:cNvSpPr>
          <p:nvPr>
            <p:ph idx="1"/>
          </p:nvPr>
        </p:nvSpPr>
        <p:spPr/>
        <p:txBody>
          <a:bodyPr/>
          <a:lstStyle/>
          <a:p>
            <a:r>
              <a:rPr lang="da-DK" dirty="0" smtClean="0"/>
              <a:t>I Hvad er en </a:t>
            </a:r>
            <a:r>
              <a:rPr lang="da-DK" dirty="0" err="1" smtClean="0"/>
              <a:t>emoji</a:t>
            </a:r>
            <a:r>
              <a:rPr lang="da-DK" dirty="0" smtClean="0"/>
              <a:t>?</a:t>
            </a:r>
          </a:p>
          <a:p>
            <a:r>
              <a:rPr lang="da-DK" dirty="0" smtClean="0"/>
              <a:t>II. Følelser og politik</a:t>
            </a:r>
          </a:p>
          <a:p>
            <a:r>
              <a:rPr lang="da-DK" dirty="0" smtClean="0"/>
              <a:t>III. </a:t>
            </a:r>
            <a:r>
              <a:rPr lang="da-DK" dirty="0" err="1" smtClean="0"/>
              <a:t>Emojier</a:t>
            </a:r>
            <a:r>
              <a:rPr lang="da-DK" dirty="0" smtClean="0"/>
              <a:t> som tegn</a:t>
            </a:r>
          </a:p>
          <a:p>
            <a:r>
              <a:rPr lang="da-DK" dirty="0" smtClean="0"/>
              <a:t>IV. </a:t>
            </a:r>
            <a:r>
              <a:rPr lang="da-DK" dirty="0" err="1" smtClean="0"/>
              <a:t>Emoji</a:t>
            </a:r>
            <a:r>
              <a:rPr lang="da-DK" dirty="0" smtClean="0"/>
              <a:t> som udsagn og handling</a:t>
            </a:r>
          </a:p>
          <a:p>
            <a:r>
              <a:rPr lang="da-DK" dirty="0" smtClean="0"/>
              <a:t>V. Funktionen af </a:t>
            </a:r>
            <a:r>
              <a:rPr lang="da-DK" dirty="0" err="1" smtClean="0"/>
              <a:t>emojier</a:t>
            </a:r>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Emojiers kommunikative funktion?</a:t>
            </a:r>
            <a:endParaRPr lang="da-DK" altLang="da-DK" i="1" dirty="0"/>
          </a:p>
        </p:txBody>
      </p:sp>
    </p:spTree>
    <p:extLst>
      <p:ext uri="{BB962C8B-B14F-4D97-AF65-F5344CB8AC3E}">
        <p14:creationId xmlns:p14="http://schemas.microsoft.com/office/powerpoint/2010/main" val="888125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a:t>III.Krokodil</a:t>
            </a:r>
            <a:endParaRPr lang="da-DK" dirty="0"/>
          </a:p>
        </p:txBody>
      </p:sp>
      <p:sp>
        <p:nvSpPr>
          <p:cNvPr id="3" name="Pladsholder til indhold 2"/>
          <p:cNvSpPr>
            <a:spLocks noGrp="1"/>
          </p:cNvSpPr>
          <p:nvPr>
            <p:ph idx="1"/>
          </p:nvPr>
        </p:nvSpPr>
        <p:spPr/>
        <p:txBody>
          <a:bodyPr/>
          <a:lstStyle/>
          <a:p>
            <a:r>
              <a:rPr lang="da-DK" sz="1800" dirty="0" smtClean="0"/>
              <a:t>Efter </a:t>
            </a:r>
            <a:r>
              <a:rPr lang="da-DK" sz="1800" dirty="0"/>
              <a:t>en lille time kommer følgende kommentar:</a:t>
            </a:r>
          </a:p>
          <a:p>
            <a:r>
              <a:rPr lang="da-DK" sz="2000" dirty="0" smtClean="0"/>
              <a:t>Kl</a:t>
            </a:r>
            <a:r>
              <a:rPr lang="da-DK" sz="2000" dirty="0"/>
              <a:t>. 18:24</a:t>
            </a:r>
          </a:p>
          <a:p>
            <a:r>
              <a:rPr lang="da-DK" sz="2000" b="1" dirty="0"/>
              <a:t>Pernille Bitsch Kielstrup</a:t>
            </a:r>
            <a:r>
              <a:rPr lang="da-DK" sz="2000" dirty="0"/>
              <a:t> Sean </a:t>
            </a:r>
            <a:r>
              <a:rPr lang="da-DK" sz="2000" dirty="0" err="1"/>
              <a:t>Downey</a:t>
            </a:r>
            <a:r>
              <a:rPr lang="da-DK" sz="2000" dirty="0"/>
              <a:t>, hvad snakker du om? Bare fordi en </a:t>
            </a:r>
            <a:r>
              <a:rPr lang="da-DK" sz="2000" dirty="0" err="1"/>
              <a:t>facebook</a:t>
            </a:r>
            <a:r>
              <a:rPr lang="da-DK" sz="2000" dirty="0"/>
              <a:t> side siger “Nej tak til stoffer”, jamen så kan siden sku da ikke gøre en skid ved det.</a:t>
            </a:r>
          </a:p>
          <a:p>
            <a:r>
              <a:rPr lang="da-DK" sz="1800" dirty="0" smtClean="0"/>
              <a:t>Og </a:t>
            </a:r>
            <a:r>
              <a:rPr lang="da-DK" sz="1800" dirty="0"/>
              <a:t>Sean svarer:</a:t>
            </a:r>
          </a:p>
          <a:p>
            <a:r>
              <a:rPr lang="da-DK" sz="2000" dirty="0" smtClean="0"/>
              <a:t>kl</a:t>
            </a:r>
            <a:r>
              <a:rPr lang="da-DK" sz="2000" dirty="0"/>
              <a:t>. 18:29</a:t>
            </a:r>
          </a:p>
          <a:p>
            <a:r>
              <a:rPr lang="da-DK" sz="2000" b="1" dirty="0"/>
              <a:t>Sean </a:t>
            </a:r>
            <a:r>
              <a:rPr lang="da-DK" sz="2000" b="1" dirty="0" err="1"/>
              <a:t>Downey</a:t>
            </a:r>
            <a:r>
              <a:rPr lang="da-DK" sz="2000" dirty="0"/>
              <a:t> Pernille Bitsch Kielstrup, du har fejlet i at gennemskue ironien i min første tekst :-). </a:t>
            </a:r>
          </a:p>
          <a:p>
            <a:endParaRPr lang="da-DK" sz="2400" dirty="0"/>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Emojiers kommunikative funktion?</a:t>
            </a:r>
            <a:endParaRPr lang="da-DK" altLang="da-DK" i="1" dirty="0"/>
          </a:p>
        </p:txBody>
      </p:sp>
    </p:spTree>
    <p:extLst>
      <p:ext uri="{BB962C8B-B14F-4D97-AF65-F5344CB8AC3E}">
        <p14:creationId xmlns:p14="http://schemas.microsoft.com/office/powerpoint/2010/main" val="3587087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III. </a:t>
            </a:r>
            <a:r>
              <a:rPr lang="da-DK" dirty="0" err="1" smtClean="0"/>
              <a:t>Emojier</a:t>
            </a:r>
            <a:r>
              <a:rPr lang="da-DK" dirty="0" smtClean="0"/>
              <a:t> som attitudeadverbialer</a:t>
            </a:r>
            <a:endParaRPr lang="da-DK" dirty="0"/>
          </a:p>
        </p:txBody>
      </p:sp>
      <p:sp>
        <p:nvSpPr>
          <p:cNvPr id="3" name="Pladsholder til indhold 2"/>
          <p:cNvSpPr>
            <a:spLocks noGrp="1"/>
          </p:cNvSpPr>
          <p:nvPr>
            <p:ph idx="1"/>
          </p:nvPr>
        </p:nvSpPr>
        <p:spPr/>
        <p:txBody>
          <a:bodyPr/>
          <a:lstStyle/>
          <a:p>
            <a:r>
              <a:rPr lang="da-DK" sz="2000" dirty="0"/>
              <a:t>II. Et tegn for et begreb (piktogram eller ideogram, svarende til et morfem) som er konstituent i et sætningsudsagn:</a:t>
            </a:r>
          </a:p>
          <a:p>
            <a:r>
              <a:rPr lang="da-DK" sz="2000" dirty="0"/>
              <a:t>	</a:t>
            </a:r>
            <a:r>
              <a:rPr lang="da-DK" sz="2000" dirty="0" smtClean="0"/>
              <a:t>B</a:t>
            </a:r>
            <a:r>
              <a:rPr lang="da-DK" sz="2000" dirty="0"/>
              <a:t>. Attitudeadverbial, som parentetisk angiver </a:t>
            </a:r>
            <a:r>
              <a:rPr lang="da-DK" sz="2000" dirty="0" smtClean="0"/>
              <a:t>	propositionens </a:t>
            </a:r>
            <a:r>
              <a:rPr lang="da-DK" sz="2000" dirty="0" err="1"/>
              <a:t>valeur</a:t>
            </a:r>
            <a:r>
              <a:rPr lang="da-DK" sz="2000" dirty="0"/>
              <a:t> </a:t>
            </a:r>
          </a:p>
          <a:p>
            <a:r>
              <a:rPr lang="da-DK" sz="2000" dirty="0"/>
              <a:t>	</a:t>
            </a:r>
            <a:r>
              <a:rPr lang="da-DK" sz="2000" dirty="0" smtClean="0"/>
              <a:t>1</a:t>
            </a:r>
            <a:r>
              <a:rPr lang="da-DK" sz="2000" dirty="0"/>
              <a:t>. </a:t>
            </a:r>
            <a:r>
              <a:rPr lang="da-DK" sz="2000" dirty="0" err="1"/>
              <a:t>informativitet</a:t>
            </a:r>
            <a:r>
              <a:rPr lang="da-DK" sz="2000" dirty="0"/>
              <a:t>: </a:t>
            </a:r>
            <a:r>
              <a:rPr lang="da-DK" sz="2000" i="1" dirty="0">
                <a:solidFill>
                  <a:srgbClr val="FF0000"/>
                </a:solidFill>
              </a:rPr>
              <a:t>jo, sgu</a:t>
            </a:r>
            <a:r>
              <a:rPr lang="da-DK" sz="2000" dirty="0"/>
              <a:t>, </a:t>
            </a:r>
          </a:p>
          <a:p>
            <a:r>
              <a:rPr lang="da-DK" sz="2000" dirty="0"/>
              <a:t>	</a:t>
            </a:r>
            <a:r>
              <a:rPr lang="da-DK" sz="2000" dirty="0" smtClean="0"/>
              <a:t>2</a:t>
            </a:r>
            <a:r>
              <a:rPr lang="da-DK" sz="2000" dirty="0"/>
              <a:t>. komposition: </a:t>
            </a:r>
            <a:r>
              <a:rPr lang="da-DK" sz="2000" i="1" dirty="0"/>
              <a:t>altså, endvidere, kort </a:t>
            </a:r>
            <a:r>
              <a:rPr lang="da-DK" sz="2000" i="1" dirty="0" smtClean="0"/>
              <a:t>sagt</a:t>
            </a:r>
            <a:r>
              <a:rPr lang="da-DK" sz="2000" dirty="0"/>
              <a:t>,</a:t>
            </a:r>
          </a:p>
          <a:p>
            <a:r>
              <a:rPr lang="da-DK" sz="2000" dirty="0"/>
              <a:t>	</a:t>
            </a:r>
            <a:r>
              <a:rPr lang="da-DK" sz="2000" dirty="0" smtClean="0">
                <a:solidFill>
                  <a:schemeClr val="accent1">
                    <a:lumMod val="90000"/>
                  </a:schemeClr>
                </a:solidFill>
              </a:rPr>
              <a:t>3</a:t>
            </a:r>
            <a:r>
              <a:rPr lang="da-DK" sz="2000" dirty="0">
                <a:solidFill>
                  <a:schemeClr val="accent1">
                    <a:lumMod val="90000"/>
                  </a:schemeClr>
                </a:solidFill>
              </a:rPr>
              <a:t>. kriteriemarkører: </a:t>
            </a:r>
            <a:r>
              <a:rPr lang="da-DK" sz="2000" i="1" dirty="0">
                <a:solidFill>
                  <a:schemeClr val="accent1">
                    <a:lumMod val="90000"/>
                  </a:schemeClr>
                </a:solidFill>
              </a:rPr>
              <a:t>åbenbar, faktisk, givetvis, muligvis</a:t>
            </a:r>
          </a:p>
          <a:p>
            <a:r>
              <a:rPr lang="da-DK" sz="2000" i="1" dirty="0"/>
              <a:t>	</a:t>
            </a:r>
            <a:r>
              <a:rPr lang="da-DK" sz="2000" dirty="0" smtClean="0"/>
              <a:t>4</a:t>
            </a:r>
            <a:r>
              <a:rPr lang="da-DK" sz="2000" dirty="0"/>
              <a:t>. vurderingsmarkører</a:t>
            </a:r>
            <a:r>
              <a:rPr lang="da-DK" sz="2000" dirty="0">
                <a:solidFill>
                  <a:srgbClr val="FF0000"/>
                </a:solidFill>
              </a:rPr>
              <a:t>: </a:t>
            </a:r>
            <a:r>
              <a:rPr lang="da-DK" sz="2000" i="1" dirty="0">
                <a:solidFill>
                  <a:srgbClr val="FF0000"/>
                </a:solidFill>
              </a:rPr>
              <a:t>desværre, forbavsende nok, </a:t>
            </a:r>
            <a:r>
              <a:rPr lang="da-DK" sz="2000" i="1" dirty="0" smtClean="0">
                <a:solidFill>
                  <a:srgbClr val="FF0000"/>
                </a:solidFill>
              </a:rPr>
              <a:t>	utroligt </a:t>
            </a:r>
            <a:r>
              <a:rPr lang="da-DK" sz="2000" i="1" dirty="0">
                <a:solidFill>
                  <a:srgbClr val="FF0000"/>
                </a:solidFill>
              </a:rPr>
              <a:t>nok</a:t>
            </a:r>
            <a:endParaRPr lang="da-DK" sz="2000" dirty="0">
              <a:solidFill>
                <a:srgbClr val="FF0000"/>
              </a:solidFill>
            </a:endParaRPr>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Emojiers kommunikative funktion?</a:t>
            </a:r>
            <a:endParaRPr lang="da-DK" altLang="da-DK" i="1" dirty="0"/>
          </a:p>
        </p:txBody>
      </p:sp>
    </p:spTree>
    <p:extLst>
      <p:ext uri="{BB962C8B-B14F-4D97-AF65-F5344CB8AC3E}">
        <p14:creationId xmlns:p14="http://schemas.microsoft.com/office/powerpoint/2010/main" val="11566605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III. Lottovinderne </a:t>
            </a:r>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Emojiers kommunikative funktion?</a:t>
            </a:r>
            <a:endParaRPr lang="da-DK" altLang="da-DK" i="1" dirty="0"/>
          </a:p>
        </p:txBody>
      </p:sp>
      <p:pic>
        <p:nvPicPr>
          <p:cNvPr id="2457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1484784"/>
            <a:ext cx="4139445" cy="3671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484784"/>
            <a:ext cx="4237657" cy="3905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31563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III.Lottovindere</a:t>
            </a:r>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Emojiers kommunikative funktion?</a:t>
            </a:r>
            <a:endParaRPr lang="da-DK" altLang="da-DK" i="1" dirty="0"/>
          </a:p>
        </p:txBody>
      </p:sp>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6209524" cy="32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55" y="4653136"/>
            <a:ext cx="629602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48396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Emojiers kommunikative funktion?</a:t>
            </a:r>
            <a:endParaRPr lang="da-DK" altLang="da-DK" i="1" dirty="0"/>
          </a:p>
        </p:txBody>
      </p:sp>
      <p:pic>
        <p:nvPicPr>
          <p:cNvPr id="348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291784"/>
            <a:ext cx="5688632" cy="6774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38252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III.Nominal</a:t>
            </a:r>
            <a:r>
              <a:rPr lang="da-DK" dirty="0" smtClean="0"/>
              <a:t> eller verbal</a:t>
            </a:r>
            <a:endParaRPr lang="da-DK" dirty="0"/>
          </a:p>
        </p:txBody>
      </p:sp>
      <p:sp>
        <p:nvSpPr>
          <p:cNvPr id="3" name="Pladsholder til indhold 2"/>
          <p:cNvSpPr>
            <a:spLocks noGrp="1"/>
          </p:cNvSpPr>
          <p:nvPr>
            <p:ph idx="1"/>
          </p:nvPr>
        </p:nvSpPr>
        <p:spPr/>
        <p:txBody>
          <a:bodyPr/>
          <a:lstStyle/>
          <a:p>
            <a:r>
              <a:rPr lang="da-DK" sz="1800" dirty="0" smtClean="0"/>
              <a:t>I. </a:t>
            </a:r>
            <a:r>
              <a:rPr lang="da-DK" sz="1800" dirty="0"/>
              <a:t>Et tegn for et begreb (piktogram eller ideogram, svarende til et morfem) som er konstituent i et sætningsudsagn:</a:t>
            </a:r>
          </a:p>
          <a:p>
            <a:r>
              <a:rPr lang="da-DK" dirty="0"/>
              <a:t>	C. Nominal : “pizza”</a:t>
            </a:r>
          </a:p>
          <a:p>
            <a:r>
              <a:rPr lang="da-DK" dirty="0"/>
              <a:t>	D. </a:t>
            </a:r>
            <a:r>
              <a:rPr lang="da-DK" dirty="0" smtClean="0"/>
              <a:t>Verbal? </a:t>
            </a:r>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Emojiers kommunikative funktion?</a:t>
            </a:r>
            <a:endParaRPr lang="da-DK" altLang="da-DK" i="1"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2924944"/>
            <a:ext cx="432048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5631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IV. </a:t>
            </a:r>
            <a:r>
              <a:rPr lang="da-DK" dirty="0" err="1" smtClean="0"/>
              <a:t>Emojier</a:t>
            </a:r>
            <a:r>
              <a:rPr lang="da-DK" dirty="0" smtClean="0"/>
              <a:t> som udsagn og handling</a:t>
            </a:r>
            <a:endParaRPr lang="da-DK" dirty="0"/>
          </a:p>
        </p:txBody>
      </p:sp>
      <p:pic>
        <p:nvPicPr>
          <p:cNvPr id="6" name="Pladsholder til indhold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19672" y="1628800"/>
            <a:ext cx="5762516" cy="4320505"/>
          </a:xfrm>
        </p:spPr>
      </p:pic>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Emojiers kommunikative funktion?</a:t>
            </a:r>
            <a:endParaRPr lang="da-DK" altLang="da-DK" i="1" dirty="0"/>
          </a:p>
        </p:txBody>
      </p:sp>
    </p:spTree>
    <p:extLst>
      <p:ext uri="{BB962C8B-B14F-4D97-AF65-F5344CB8AC3E}">
        <p14:creationId xmlns:p14="http://schemas.microsoft.com/office/powerpoint/2010/main" val="3222157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688064" cy="1143000"/>
          </a:xfrm>
        </p:spPr>
        <p:txBody>
          <a:bodyPr/>
          <a:lstStyle/>
          <a:p>
            <a:r>
              <a:rPr lang="da-DK" dirty="0" smtClean="0"/>
              <a:t>IV. </a:t>
            </a:r>
            <a:r>
              <a:rPr lang="da-DK" dirty="0" err="1" smtClean="0"/>
              <a:t>Emoji</a:t>
            </a:r>
            <a:r>
              <a:rPr lang="da-DK" dirty="0" smtClean="0"/>
              <a:t> som ud-</a:t>
            </a:r>
            <a:br>
              <a:rPr lang="da-DK" dirty="0" smtClean="0"/>
            </a:br>
            <a:r>
              <a:rPr lang="da-DK" dirty="0" smtClean="0"/>
              <a:t>sagn og handling    </a:t>
            </a:r>
            <a:endParaRPr lang="da-DK" dirty="0"/>
          </a:p>
        </p:txBody>
      </p:sp>
      <p:sp>
        <p:nvSpPr>
          <p:cNvPr id="3" name="Pladsholder til indhold 2"/>
          <p:cNvSpPr>
            <a:spLocks noGrp="1"/>
          </p:cNvSpPr>
          <p:nvPr>
            <p:ph idx="1"/>
          </p:nvPr>
        </p:nvSpPr>
        <p:spPr>
          <a:xfrm>
            <a:off x="467544" y="1700808"/>
            <a:ext cx="4824536" cy="3671888"/>
          </a:xfrm>
        </p:spPr>
        <p:txBody>
          <a:bodyPr/>
          <a:lstStyle/>
          <a:p>
            <a:r>
              <a:rPr lang="da-DK" sz="2400" dirty="0" smtClean="0"/>
              <a:t>A</a:t>
            </a:r>
            <a:r>
              <a:rPr lang="da-DK" sz="2400" dirty="0"/>
              <a:t>. ekspressive udsagn</a:t>
            </a:r>
          </a:p>
          <a:p>
            <a:pPr lvl="1"/>
            <a:r>
              <a:rPr lang="da-DK" sz="1800" dirty="0" smtClean="0"/>
              <a:t>emotion</a:t>
            </a:r>
          </a:p>
          <a:p>
            <a:r>
              <a:rPr lang="da-DK" sz="2400" dirty="0" smtClean="0"/>
              <a:t>B</a:t>
            </a:r>
            <a:r>
              <a:rPr lang="da-DK" sz="2400" dirty="0"/>
              <a:t>. </a:t>
            </a:r>
            <a:r>
              <a:rPr lang="da-DK" sz="2400" dirty="0" err="1"/>
              <a:t>konstativ</a:t>
            </a:r>
            <a:endParaRPr lang="da-DK" sz="2400" dirty="0"/>
          </a:p>
          <a:p>
            <a:pPr lvl="1"/>
            <a:r>
              <a:rPr lang="da-DK" sz="2000" dirty="0" smtClean="0"/>
              <a:t>?</a:t>
            </a:r>
          </a:p>
          <a:p>
            <a:r>
              <a:rPr lang="da-DK" sz="2400" dirty="0" smtClean="0"/>
              <a:t>C</a:t>
            </a:r>
            <a:r>
              <a:rPr lang="da-DK" sz="2400" dirty="0"/>
              <a:t>. regulativ</a:t>
            </a:r>
          </a:p>
          <a:p>
            <a:pPr lvl="1"/>
            <a:r>
              <a:rPr lang="da-DK" sz="1800" dirty="0" smtClean="0"/>
              <a:t>bøn</a:t>
            </a:r>
            <a:endParaRPr lang="da-DK" sz="2000" dirty="0" smtClean="0"/>
          </a:p>
          <a:p>
            <a:r>
              <a:rPr lang="da-DK" sz="2400" dirty="0" smtClean="0"/>
              <a:t>D</a:t>
            </a:r>
            <a:r>
              <a:rPr lang="da-DK" sz="2400" dirty="0"/>
              <a:t>. deklaration</a:t>
            </a:r>
          </a:p>
          <a:p>
            <a:pPr lvl="1"/>
            <a:r>
              <a:rPr lang="da-DK" sz="1600" dirty="0" smtClean="0"/>
              <a:t>Performativ handling</a:t>
            </a:r>
            <a:endParaRPr lang="da-DK" sz="1600"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Emojiers kommunikative funktion?</a:t>
            </a:r>
            <a:endParaRPr lang="da-DK" altLang="da-DK" i="1" dirty="0"/>
          </a:p>
        </p:txBody>
      </p:sp>
      <p:pic>
        <p:nvPicPr>
          <p:cNvPr id="6" name="Pladsholder til indhold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146528" y="1484784"/>
            <a:ext cx="3997472"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58114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IV.Emoji</a:t>
            </a:r>
            <a:r>
              <a:rPr lang="da-DK" dirty="0" smtClean="0"/>
              <a:t> som ekspressivt udsagn</a:t>
            </a:r>
            <a:endParaRPr lang="da-DK" dirty="0"/>
          </a:p>
        </p:txBody>
      </p:sp>
      <p:sp>
        <p:nvSpPr>
          <p:cNvPr id="3" name="Pladsholder til indhold 2"/>
          <p:cNvSpPr>
            <a:spLocks noGrp="1"/>
          </p:cNvSpPr>
          <p:nvPr>
            <p:ph idx="1"/>
          </p:nvPr>
        </p:nvSpPr>
        <p:spPr/>
        <p:txBody>
          <a:bodyPr/>
          <a:lstStyle/>
          <a:p>
            <a:r>
              <a:rPr lang="da-DK" sz="2000" dirty="0" smtClean="0"/>
              <a:t>A</a:t>
            </a:r>
            <a:r>
              <a:rPr lang="da-DK" sz="2000" dirty="0"/>
              <a:t>. ekspressive udsagn</a:t>
            </a:r>
          </a:p>
          <a:p>
            <a:r>
              <a:rPr lang="da-DK" sz="2000" dirty="0"/>
              <a:t>	</a:t>
            </a:r>
            <a:r>
              <a:rPr lang="da-DK" sz="2000" dirty="0" smtClean="0"/>
              <a:t>1. emotive</a:t>
            </a:r>
          </a:p>
          <a:p>
            <a:r>
              <a:rPr lang="da-DK" sz="2000" dirty="0" smtClean="0"/>
              <a:t>	2. evaluerende af sagen</a:t>
            </a:r>
          </a:p>
          <a:p>
            <a:r>
              <a:rPr lang="da-DK" sz="2000" dirty="0"/>
              <a:t>	</a:t>
            </a:r>
            <a:r>
              <a:rPr lang="da-DK" sz="2000" dirty="0" smtClean="0"/>
              <a:t>	a</a:t>
            </a:r>
            <a:r>
              <a:rPr lang="da-DK" sz="2000" dirty="0"/>
              <a:t>. god-dårlig: tommel </a:t>
            </a:r>
            <a:r>
              <a:rPr lang="da-DK" sz="2000" dirty="0" smtClean="0"/>
              <a:t>op, tommel ned</a:t>
            </a:r>
            <a:endParaRPr lang="da-DK" sz="2000" dirty="0"/>
          </a:p>
          <a:p>
            <a:r>
              <a:rPr lang="da-DK" sz="2000" dirty="0"/>
              <a:t>	</a:t>
            </a:r>
            <a:r>
              <a:rPr lang="da-DK" sz="2000" dirty="0" smtClean="0"/>
              <a:t>	b</a:t>
            </a:r>
            <a:r>
              <a:rPr lang="da-DK" sz="2000" dirty="0"/>
              <a:t>. hurtig langsom: </a:t>
            </a:r>
          </a:p>
          <a:p>
            <a:r>
              <a:rPr lang="da-DK" sz="2000" dirty="0"/>
              <a:t>	</a:t>
            </a:r>
            <a:r>
              <a:rPr lang="da-DK" sz="2000" dirty="0" smtClean="0"/>
              <a:t>	c</a:t>
            </a:r>
            <a:r>
              <a:rPr lang="da-DK" sz="2000" dirty="0"/>
              <a:t>. stærk-svag</a:t>
            </a:r>
          </a:p>
          <a:p>
            <a:pPr lvl="2"/>
            <a:r>
              <a:rPr lang="da-DK" dirty="0"/>
              <a:t>3. </a:t>
            </a:r>
            <a:r>
              <a:rPr lang="da-DK" dirty="0" err="1" smtClean="0"/>
              <a:t>relationskommunikerende</a:t>
            </a:r>
            <a:r>
              <a:rPr lang="da-DK" dirty="0" smtClean="0"/>
              <a:t> performativ </a:t>
            </a:r>
            <a:r>
              <a:rPr lang="da-DK" dirty="0"/>
              <a:t>til </a:t>
            </a:r>
            <a:r>
              <a:rPr lang="da-DK" dirty="0" smtClean="0"/>
              <a:t>interaktionspartnerne om deres indbyrdes relation</a:t>
            </a:r>
            <a:endParaRPr lang="da-DK" dirty="0"/>
          </a:p>
          <a:p>
            <a:r>
              <a:rPr lang="da-DK" sz="2000" dirty="0" smtClean="0"/>
              <a:t>B</a:t>
            </a:r>
            <a:r>
              <a:rPr lang="da-DK" sz="2000" dirty="0"/>
              <a:t>. </a:t>
            </a:r>
            <a:r>
              <a:rPr lang="da-DK" sz="2000" dirty="0" err="1" smtClean="0"/>
              <a:t>konstative</a:t>
            </a:r>
            <a:r>
              <a:rPr lang="da-DK" sz="2000" dirty="0" smtClean="0"/>
              <a:t> udsagn</a:t>
            </a:r>
            <a:endParaRPr lang="da-DK" sz="2000" dirty="0"/>
          </a:p>
          <a:p>
            <a:r>
              <a:rPr lang="da-DK" sz="2000" dirty="0" smtClean="0"/>
              <a:t>C</a:t>
            </a:r>
            <a:r>
              <a:rPr lang="da-DK" sz="2000" dirty="0"/>
              <a:t>. </a:t>
            </a:r>
            <a:r>
              <a:rPr lang="da-DK" sz="2000" dirty="0" err="1" smtClean="0"/>
              <a:t>regulative</a:t>
            </a:r>
            <a:r>
              <a:rPr lang="da-DK" sz="2000" dirty="0" smtClean="0"/>
              <a:t> udsagn</a:t>
            </a:r>
            <a:endParaRPr lang="da-DK" sz="2000" dirty="0"/>
          </a:p>
          <a:p>
            <a:r>
              <a:rPr lang="da-DK" sz="2000" dirty="0" smtClean="0"/>
              <a:t>D</a:t>
            </a:r>
            <a:r>
              <a:rPr lang="da-DK" sz="2000" dirty="0"/>
              <a:t>. deklaration</a:t>
            </a:r>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Emojiers kommunikative funktion?</a:t>
            </a:r>
            <a:endParaRPr lang="da-DK" altLang="da-DK" i="1" dirty="0"/>
          </a:p>
        </p:txBody>
      </p:sp>
    </p:spTree>
    <p:extLst>
      <p:ext uri="{BB962C8B-B14F-4D97-AF65-F5344CB8AC3E}">
        <p14:creationId xmlns:p14="http://schemas.microsoft.com/office/powerpoint/2010/main" val="9843175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IV.Forskellen</a:t>
            </a:r>
            <a:r>
              <a:rPr lang="da-DK" dirty="0" smtClean="0"/>
              <a:t> på evaluering og </a:t>
            </a:r>
            <a:r>
              <a:rPr lang="da-DK" dirty="0" err="1" smtClean="0"/>
              <a:t>relationskommunikation</a:t>
            </a:r>
            <a:endParaRPr lang="da-DK" dirty="0"/>
          </a:p>
        </p:txBody>
      </p:sp>
      <p:pic>
        <p:nvPicPr>
          <p:cNvPr id="6" name="Pladsholder til indhold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7544" y="1628800"/>
            <a:ext cx="3211176" cy="3671888"/>
          </a:xfrm>
        </p:spPr>
      </p:pic>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slidenummer 4"/>
          <p:cNvSpPr>
            <a:spLocks noGrp="1"/>
          </p:cNvSpPr>
          <p:nvPr>
            <p:ph type="sldNum" sz="quarter" idx="11"/>
          </p:nvPr>
        </p:nvSpPr>
        <p:spPr/>
        <p:txBody>
          <a:bodyPr/>
          <a:lstStyle/>
          <a:p>
            <a:pPr>
              <a:defRPr/>
            </a:pPr>
            <a:r>
              <a:rPr lang="da-DK" altLang="da-DK" smtClean="0"/>
              <a:t>Ole Togeby 2017: </a:t>
            </a:r>
            <a:r>
              <a:rPr lang="da-DK" altLang="da-DK" i="1" smtClean="0"/>
              <a:t>Siger et billede mere end 1000 ord?</a:t>
            </a:r>
            <a:endParaRPr lang="da-DK" altLang="da-DK" i="1"/>
          </a:p>
        </p:txBody>
      </p:sp>
      <p:sp>
        <p:nvSpPr>
          <p:cNvPr id="3" name="Tekstboks 2"/>
          <p:cNvSpPr txBox="1"/>
          <p:nvPr/>
        </p:nvSpPr>
        <p:spPr>
          <a:xfrm>
            <a:off x="3851920" y="1700808"/>
            <a:ext cx="4824536" cy="2585323"/>
          </a:xfrm>
          <a:prstGeom prst="rect">
            <a:avLst/>
          </a:prstGeom>
          <a:noFill/>
        </p:spPr>
        <p:txBody>
          <a:bodyPr wrap="square" rtlCol="0">
            <a:spAutoFit/>
          </a:bodyPr>
          <a:lstStyle/>
          <a:p>
            <a:r>
              <a:rPr lang="da-DK" i="1" dirty="0" smtClean="0"/>
              <a:t>Great</a:t>
            </a:r>
            <a:r>
              <a:rPr lang="da-DK" dirty="0" smtClean="0"/>
              <a:t>  </a:t>
            </a:r>
          </a:p>
          <a:p>
            <a:r>
              <a:rPr lang="da-DK" dirty="0" smtClean="0"/>
              <a:t>En ros til </a:t>
            </a:r>
            <a:r>
              <a:rPr lang="da-DK" dirty="0"/>
              <a:t>Rifbjerg som forfatter og </a:t>
            </a:r>
            <a:r>
              <a:rPr lang="da-DK" dirty="0" smtClean="0"/>
              <a:t>tegngiver, afsender er smagsdommer</a:t>
            </a:r>
          </a:p>
          <a:p>
            <a:endParaRPr lang="da-DK" dirty="0" smtClean="0"/>
          </a:p>
          <a:p>
            <a:r>
              <a:rPr lang="da-DK" i="1" dirty="0"/>
              <a:t>Sad. </a:t>
            </a:r>
          </a:p>
          <a:p>
            <a:r>
              <a:rPr lang="da-DK" dirty="0" smtClean="0"/>
              <a:t>Evaluering af hovedpersonens skæbne i den omhandlede verden. Afsender er påvirket af patos. </a:t>
            </a:r>
          </a:p>
          <a:p>
            <a:endParaRPr lang="da-DK" dirty="0"/>
          </a:p>
        </p:txBody>
      </p:sp>
      <p:pic>
        <p:nvPicPr>
          <p:cNvPr id="7" name="Pladsholder til indhold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423851" y="3916353"/>
            <a:ext cx="3964573" cy="2972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3894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 Elektronisk tekst er en hybrid mellem tale og skrift</a:t>
            </a:r>
            <a:endParaRPr lang="da-DK" dirty="0"/>
          </a:p>
        </p:txBody>
      </p:sp>
      <p:sp>
        <p:nvSpPr>
          <p:cNvPr id="3" name="Pladsholder til indhold 2"/>
          <p:cNvSpPr>
            <a:spLocks noGrp="1"/>
          </p:cNvSpPr>
          <p:nvPr>
            <p:ph idx="1"/>
          </p:nvPr>
        </p:nvSpPr>
        <p:spPr/>
        <p:txBody>
          <a:bodyPr/>
          <a:lstStyle/>
          <a:p>
            <a:r>
              <a:rPr lang="da-DK" sz="2400" dirty="0" smtClean="0"/>
              <a:t>Facebookkommentar modstridende vilkår: </a:t>
            </a:r>
          </a:p>
          <a:p>
            <a:r>
              <a:rPr lang="da-DK" sz="2400" dirty="0" smtClean="0"/>
              <a:t>dels som skrift: grafisk, permanent, planlagt, en-til-mange, pseudonym, </a:t>
            </a:r>
          </a:p>
          <a:p>
            <a:r>
              <a:rPr lang="da-DK" sz="2400" dirty="0" smtClean="0"/>
              <a:t>dels som samtale: kort, forbrug, dialog, næsten simultan.</a:t>
            </a:r>
          </a:p>
          <a:p>
            <a:r>
              <a:rPr lang="da-DK" sz="2400" dirty="0" smtClean="0"/>
              <a:t>Manglen på naturlige </a:t>
            </a:r>
            <a:r>
              <a:rPr lang="da-DK" sz="2400" dirty="0" err="1" smtClean="0"/>
              <a:t>symptomale</a:t>
            </a:r>
            <a:r>
              <a:rPr lang="da-DK" sz="2400" dirty="0" smtClean="0"/>
              <a:t> tegn (gestik, mimik, stemmeføring) kompenseres ved multimodalitet: </a:t>
            </a:r>
          </a:p>
          <a:p>
            <a:r>
              <a:rPr lang="da-DK" sz="2400" dirty="0" smtClean="0"/>
              <a:t>foruden konventionelle bogstaver bruges:  billeder, </a:t>
            </a:r>
            <a:r>
              <a:rPr lang="da-DK" sz="2400" dirty="0" err="1" smtClean="0"/>
              <a:t>emojier</a:t>
            </a:r>
            <a:r>
              <a:rPr lang="da-DK" sz="2400" dirty="0" smtClean="0"/>
              <a:t>, smileys, </a:t>
            </a:r>
            <a:r>
              <a:rPr lang="da-DK" sz="2400" dirty="0" err="1" smtClean="0"/>
              <a:t>emotikoner</a:t>
            </a:r>
            <a:r>
              <a:rPr lang="da-DK" sz="2400" dirty="0" smtClean="0"/>
              <a:t>, </a:t>
            </a:r>
            <a:r>
              <a:rPr lang="da-DK" sz="2400" dirty="0" err="1" smtClean="0"/>
              <a:t>likes</a:t>
            </a:r>
            <a:r>
              <a:rPr lang="da-DK" sz="2400" dirty="0" smtClean="0"/>
              <a:t>.  </a:t>
            </a:r>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Emojiers kommunikative funktion?</a:t>
            </a:r>
            <a:endParaRPr lang="da-DK" altLang="da-DK" i="1" dirty="0"/>
          </a:p>
        </p:txBody>
      </p:sp>
    </p:spTree>
    <p:extLst>
      <p:ext uri="{BB962C8B-B14F-4D97-AF65-F5344CB8AC3E}">
        <p14:creationId xmlns:p14="http://schemas.microsoft.com/office/powerpoint/2010/main" val="31936542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IV.Emoji</a:t>
            </a:r>
            <a:r>
              <a:rPr lang="da-DK" dirty="0" smtClean="0"/>
              <a:t> som emotivt, ekspressivt udsagn</a:t>
            </a:r>
            <a:endParaRPr lang="da-DK" dirty="0"/>
          </a:p>
        </p:txBody>
      </p:sp>
      <p:sp>
        <p:nvSpPr>
          <p:cNvPr id="3" name="Pladsholder til indhold 2"/>
          <p:cNvSpPr>
            <a:spLocks noGrp="1"/>
          </p:cNvSpPr>
          <p:nvPr>
            <p:ph idx="1"/>
          </p:nvPr>
        </p:nvSpPr>
        <p:spPr/>
        <p:txBody>
          <a:bodyPr/>
          <a:lstStyle/>
          <a:p>
            <a:r>
              <a:rPr lang="da-DK" sz="1800" dirty="0" smtClean="0"/>
              <a:t>1</a:t>
            </a:r>
            <a:r>
              <a:rPr lang="da-DK" sz="1800" dirty="0"/>
              <a:t>. emotive</a:t>
            </a:r>
          </a:p>
          <a:p>
            <a:r>
              <a:rPr lang="da-DK" sz="1800" dirty="0" smtClean="0"/>
              <a:t>	a</a:t>
            </a:r>
            <a:r>
              <a:rPr lang="da-DK" sz="1800" dirty="0"/>
              <a:t>. </a:t>
            </a:r>
            <a:r>
              <a:rPr lang="da-DK" sz="1800" dirty="0" smtClean="0"/>
              <a:t>affekt: </a:t>
            </a:r>
            <a:r>
              <a:rPr lang="da-DK" sz="1800" dirty="0" smtClean="0">
                <a:solidFill>
                  <a:srgbClr val="FF0000"/>
                </a:solidFill>
              </a:rPr>
              <a:t>panik, raseri</a:t>
            </a:r>
            <a:r>
              <a:rPr lang="da-DK" sz="1800" dirty="0">
                <a:solidFill>
                  <a:srgbClr val="FF0000"/>
                </a:solidFill>
              </a:rPr>
              <a:t>, </a:t>
            </a:r>
            <a:r>
              <a:rPr lang="da-DK" sz="1800" dirty="0" smtClean="0">
                <a:solidFill>
                  <a:srgbClr val="FF0000"/>
                </a:solidFill>
              </a:rPr>
              <a:t>begejstring</a:t>
            </a:r>
            <a:r>
              <a:rPr lang="da-DK" sz="1800" dirty="0">
                <a:solidFill>
                  <a:srgbClr val="FF0000"/>
                </a:solidFill>
              </a:rPr>
              <a:t>:</a:t>
            </a:r>
          </a:p>
          <a:p>
            <a:r>
              <a:rPr lang="da-DK" sz="1800" dirty="0"/>
              <a:t>	b. emotion: </a:t>
            </a:r>
            <a:r>
              <a:rPr lang="da-DK" sz="1800" dirty="0">
                <a:solidFill>
                  <a:srgbClr val="FF9966"/>
                </a:solidFill>
              </a:rPr>
              <a:t>vrede, frygt, glæde, </a:t>
            </a:r>
            <a:r>
              <a:rPr lang="da-DK" sz="1800" dirty="0" smtClean="0">
                <a:solidFill>
                  <a:srgbClr val="FF9966"/>
                </a:solidFill>
              </a:rPr>
              <a:t>bedrøvelse, interesse, 	overraskelse</a:t>
            </a:r>
            <a:r>
              <a:rPr lang="da-DK" sz="1800" dirty="0">
                <a:solidFill>
                  <a:srgbClr val="FF9966"/>
                </a:solidFill>
              </a:rPr>
              <a:t>, afsky, foragt, forlegenhed, </a:t>
            </a:r>
            <a:r>
              <a:rPr lang="da-DK" sz="1800" dirty="0" smtClean="0">
                <a:solidFill>
                  <a:srgbClr val="FF9966"/>
                </a:solidFill>
              </a:rPr>
              <a:t>skam</a:t>
            </a:r>
            <a:endParaRPr lang="da-DK" sz="1800" dirty="0">
              <a:solidFill>
                <a:srgbClr val="FF9966"/>
              </a:solidFill>
            </a:endParaRPr>
          </a:p>
          <a:p>
            <a:r>
              <a:rPr lang="da-DK" sz="1800" dirty="0"/>
              <a:t>	</a:t>
            </a:r>
            <a:r>
              <a:rPr lang="da-DK" sz="1800" dirty="0" smtClean="0"/>
              <a:t>c</a:t>
            </a:r>
            <a:r>
              <a:rPr lang="da-DK" sz="1800" dirty="0"/>
              <a:t>. sekundære emotioner: stolthed, jalousi, </a:t>
            </a:r>
            <a:r>
              <a:rPr lang="da-DK" sz="1800" dirty="0">
                <a:solidFill>
                  <a:srgbClr val="FF0000"/>
                </a:solidFill>
              </a:rPr>
              <a:t>skadefryd</a:t>
            </a:r>
            <a:r>
              <a:rPr lang="da-DK" sz="1800" dirty="0"/>
              <a:t>, </a:t>
            </a:r>
            <a:r>
              <a:rPr lang="da-DK" sz="1800" dirty="0" smtClean="0"/>
              <a:t>		lykke, </a:t>
            </a:r>
            <a:r>
              <a:rPr lang="da-DK" sz="1800" dirty="0" smtClean="0">
                <a:solidFill>
                  <a:srgbClr val="FF0000"/>
                </a:solidFill>
              </a:rPr>
              <a:t>kærlighed</a:t>
            </a:r>
            <a:r>
              <a:rPr lang="da-DK" sz="1800" dirty="0"/>
              <a:t>, overmod, </a:t>
            </a:r>
            <a:r>
              <a:rPr lang="da-DK" sz="1800" dirty="0">
                <a:solidFill>
                  <a:srgbClr val="FF0000"/>
                </a:solidFill>
              </a:rPr>
              <a:t>angst</a:t>
            </a:r>
            <a:r>
              <a:rPr lang="da-DK" sz="1800" dirty="0"/>
              <a:t>, selvagtelse</a:t>
            </a:r>
          </a:p>
          <a:p>
            <a:r>
              <a:rPr lang="da-DK" sz="1800" dirty="0"/>
              <a:t>	</a:t>
            </a:r>
            <a:r>
              <a:rPr lang="da-DK" sz="1800" dirty="0" smtClean="0"/>
              <a:t>d</a:t>
            </a:r>
            <a:r>
              <a:rPr lang="da-DK" sz="1800" dirty="0"/>
              <a:t>. vitalitetsfølelse: brusende, sprød, sprudlende, </a:t>
            </a:r>
            <a:r>
              <a:rPr lang="da-DK" sz="1800" dirty="0" smtClean="0"/>
              <a:t>lys, 		svævende</a:t>
            </a:r>
            <a:r>
              <a:rPr lang="da-DK" sz="1800" dirty="0"/>
              <a:t>, irritabel, vemodig, dunkel, let, munter, </a:t>
            </a:r>
            <a:r>
              <a:rPr lang="da-DK" sz="1800" dirty="0" smtClean="0"/>
              <a:t>		tungsindig</a:t>
            </a:r>
            <a:r>
              <a:rPr lang="da-DK" sz="1800" dirty="0"/>
              <a:t>, heftig, sindig, gnaven, dyster, </a:t>
            </a:r>
            <a:r>
              <a:rPr lang="da-DK" sz="1800" dirty="0" smtClean="0"/>
              <a:t>tøvende</a:t>
            </a:r>
            <a:endParaRPr lang="da-DK" sz="1800" dirty="0"/>
          </a:p>
          <a:p>
            <a:r>
              <a:rPr lang="da-DK" sz="1800" dirty="0"/>
              <a:t>	</a:t>
            </a:r>
            <a:r>
              <a:rPr lang="da-DK" sz="1800" dirty="0" smtClean="0"/>
              <a:t>e</a:t>
            </a:r>
            <a:r>
              <a:rPr lang="da-DK" sz="1800" dirty="0"/>
              <a:t>. stemning: glad, mørk</a:t>
            </a:r>
          </a:p>
          <a:p>
            <a:r>
              <a:rPr lang="da-DK" sz="1800" dirty="0"/>
              <a:t>	</a:t>
            </a:r>
            <a:r>
              <a:rPr lang="da-DK" sz="1800" dirty="0" smtClean="0"/>
              <a:t>f</a:t>
            </a:r>
            <a:r>
              <a:rPr lang="da-DK" sz="1800" dirty="0"/>
              <a:t>. </a:t>
            </a:r>
            <a:r>
              <a:rPr lang="da-DK" sz="1800" dirty="0" smtClean="0"/>
              <a:t>temperament  </a:t>
            </a:r>
          </a:p>
          <a:p>
            <a:pPr lvl="2"/>
            <a:r>
              <a:rPr lang="da-DK" sz="1100" dirty="0" smtClean="0"/>
              <a:t>Boje </a:t>
            </a:r>
            <a:r>
              <a:rPr lang="da-DK" sz="1100" dirty="0" err="1" smtClean="0"/>
              <a:t>Katzenelsom</a:t>
            </a:r>
            <a:r>
              <a:rPr lang="da-DK" sz="1100" dirty="0" smtClean="0"/>
              <a:t> 2004: Drivkræfter, følelser og erkendelse</a:t>
            </a:r>
            <a:endParaRPr lang="da-DK" sz="1100" dirty="0"/>
          </a:p>
          <a:p>
            <a:endParaRPr lang="da-DK" sz="1800"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Emojiers kommunikative funktion?</a:t>
            </a:r>
            <a:endParaRPr lang="da-DK" altLang="da-DK" i="1" dirty="0"/>
          </a:p>
        </p:txBody>
      </p:sp>
    </p:spTree>
    <p:extLst>
      <p:ext uri="{BB962C8B-B14F-4D97-AF65-F5344CB8AC3E}">
        <p14:creationId xmlns:p14="http://schemas.microsoft.com/office/powerpoint/2010/main" val="9993178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Handling: </a:t>
            </a:r>
            <a:br>
              <a:rPr lang="da-DK" dirty="0" smtClean="0"/>
            </a:br>
            <a:r>
              <a:rPr lang="da-DK" sz="2400" dirty="0" smtClean="0"/>
              <a:t> </a:t>
            </a:r>
            <a:r>
              <a:rPr lang="da-DK" sz="2400" dirty="0" err="1" smtClean="0"/>
              <a:t>konstativ</a:t>
            </a:r>
            <a:r>
              <a:rPr lang="da-DK" sz="2400" dirty="0" smtClean="0"/>
              <a:t>, regulativ, deklaration</a:t>
            </a:r>
            <a:endParaRPr lang="da-DK" sz="2400"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Emojiers kommunikative funktion?</a:t>
            </a:r>
            <a:endParaRPr lang="da-DK" altLang="da-DK" i="1"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340768"/>
            <a:ext cx="5544616"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4589377"/>
            <a:ext cx="7664085" cy="141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6"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113249" y="3245768"/>
            <a:ext cx="5923809" cy="1342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50771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 Hvad </a:t>
            </a:r>
            <a:r>
              <a:rPr lang="da-DK" dirty="0" err="1" smtClean="0"/>
              <a:t>emojier</a:t>
            </a:r>
            <a:r>
              <a:rPr lang="da-DK" dirty="0" smtClean="0"/>
              <a:t> egentlig betyder</a:t>
            </a:r>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Emojiers kommunikative funktion?</a:t>
            </a:r>
            <a:endParaRPr lang="da-DK" altLang="da-DK" i="1" dirty="0"/>
          </a:p>
        </p:txBody>
      </p:sp>
      <p:pic>
        <p:nvPicPr>
          <p:cNvPr id="2560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1484783"/>
            <a:ext cx="4032448" cy="5439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5224" y="1484784"/>
            <a:ext cx="2327523" cy="2421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5224" y="3905876"/>
            <a:ext cx="2690785" cy="1444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boks 2"/>
          <p:cNvSpPr txBox="1"/>
          <p:nvPr/>
        </p:nvSpPr>
        <p:spPr>
          <a:xfrm>
            <a:off x="6804248" y="1700808"/>
            <a:ext cx="2520280" cy="3970318"/>
          </a:xfrm>
          <a:prstGeom prst="rect">
            <a:avLst/>
          </a:prstGeom>
          <a:noFill/>
        </p:spPr>
        <p:txBody>
          <a:bodyPr wrap="square" rtlCol="0">
            <a:spAutoFit/>
          </a:bodyPr>
          <a:lstStyle/>
          <a:p>
            <a:r>
              <a:rPr lang="da-DK" dirty="0"/>
              <a:t>Selv om platforme har skabt tegningerne og eventuelt har udgivet en ordbog, er det ikke dem der bestemmer hvad </a:t>
            </a:r>
            <a:r>
              <a:rPr lang="da-DK" dirty="0" err="1"/>
              <a:t>emojierne</a:t>
            </a:r>
            <a:r>
              <a:rPr lang="da-DK" dirty="0"/>
              <a:t> betyder; det er brugerne ved deres brug, og det kan kun opklares ved filologisk ordbogsarbejde som i gamle dage hvad tegnet </a:t>
            </a:r>
            <a:r>
              <a:rPr lang="da-DK" dirty="0" smtClean="0"/>
              <a:t>kan betyde. </a:t>
            </a:r>
            <a:endParaRPr lang="da-DK" dirty="0"/>
          </a:p>
          <a:p>
            <a:endParaRPr lang="da-DK" dirty="0"/>
          </a:p>
        </p:txBody>
      </p:sp>
    </p:spTree>
    <p:extLst>
      <p:ext uri="{BB962C8B-B14F-4D97-AF65-F5344CB8AC3E}">
        <p14:creationId xmlns:p14="http://schemas.microsoft.com/office/powerpoint/2010/main" val="20012852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 Hvad betyder disse to </a:t>
            </a:r>
            <a:r>
              <a:rPr lang="da-DK" dirty="0" err="1" smtClean="0"/>
              <a:t>emojier</a:t>
            </a:r>
            <a:r>
              <a:rPr lang="da-DK" dirty="0" smtClean="0"/>
              <a:t>?</a:t>
            </a:r>
            <a:endParaRPr lang="da-DK" dirty="0"/>
          </a:p>
        </p:txBody>
      </p:sp>
      <p:pic>
        <p:nvPicPr>
          <p:cNvPr id="9" name="Pladsholder til indhold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9632" y="1916832"/>
            <a:ext cx="2871192" cy="2871192"/>
          </a:xfrm>
        </p:spPr>
      </p:pic>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Emojiers kommunikative funktion?</a:t>
            </a:r>
            <a:endParaRPr lang="da-DK" altLang="da-DK" i="1" dirty="0"/>
          </a:p>
        </p:txBody>
      </p:sp>
      <p:pic>
        <p:nvPicPr>
          <p:cNvPr id="10" name="Billed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2120" y="1947814"/>
            <a:ext cx="2777330" cy="2777330"/>
          </a:xfrm>
          <a:prstGeom prst="rect">
            <a:avLst/>
          </a:prstGeom>
        </p:spPr>
      </p:pic>
    </p:spTree>
    <p:extLst>
      <p:ext uri="{BB962C8B-B14F-4D97-AF65-F5344CB8AC3E}">
        <p14:creationId xmlns:p14="http://schemas.microsoft.com/office/powerpoint/2010/main" val="19224668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3250704" cy="1143000"/>
          </a:xfrm>
        </p:spPr>
        <p:txBody>
          <a:bodyPr/>
          <a:lstStyle/>
          <a:p>
            <a:r>
              <a:rPr lang="da-DK" dirty="0" smtClean="0"/>
              <a:t/>
            </a:r>
            <a:br>
              <a:rPr lang="da-DK" dirty="0" smtClean="0"/>
            </a:br>
            <a:r>
              <a:rPr lang="da-DK" dirty="0"/>
              <a:t/>
            </a:r>
            <a:br>
              <a:rPr lang="da-DK" dirty="0"/>
            </a:br>
            <a:r>
              <a:rPr lang="da-DK" dirty="0" smtClean="0"/>
              <a:t/>
            </a:r>
            <a:br>
              <a:rPr lang="da-DK" dirty="0" smtClean="0"/>
            </a:br>
            <a:r>
              <a:rPr lang="da-DK" dirty="0"/>
              <a:t/>
            </a:r>
            <a:br>
              <a:rPr lang="da-DK" dirty="0"/>
            </a:br>
            <a:r>
              <a:rPr lang="da-DK" dirty="0" smtClean="0"/>
              <a:t/>
            </a:r>
            <a:br>
              <a:rPr lang="da-DK" dirty="0" smtClean="0"/>
            </a:br>
            <a:r>
              <a:rPr lang="da-DK" dirty="0" smtClean="0"/>
              <a:t>V. De hyppigste </a:t>
            </a:r>
            <a:r>
              <a:rPr lang="da-DK" dirty="0" err="1" smtClean="0"/>
              <a:t>emojier</a:t>
            </a:r>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Emojiers kommunikative funktion?</a:t>
            </a:r>
            <a:endParaRPr lang="da-DK" altLang="da-DK" i="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51920" y="332656"/>
            <a:ext cx="5472608" cy="13395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76565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67744" y="274638"/>
            <a:ext cx="6419056" cy="1143000"/>
          </a:xfrm>
        </p:spPr>
        <p:txBody>
          <a:bodyPr/>
          <a:lstStyle/>
          <a:p>
            <a:r>
              <a:rPr lang="da-DK" dirty="0" smtClean="0"/>
              <a:t>V. De hyppigste </a:t>
            </a:r>
            <a:r>
              <a:rPr lang="da-DK" dirty="0" err="1" smtClean="0"/>
              <a:t>emojier</a:t>
            </a:r>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Emojiers kommunikative funktion?</a:t>
            </a:r>
            <a:endParaRPr lang="da-DK" altLang="da-DK" i="1" dirty="0"/>
          </a:p>
        </p:txBody>
      </p:sp>
      <p:pic>
        <p:nvPicPr>
          <p:cNvPr id="266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3272" y="2016523"/>
            <a:ext cx="4152704" cy="3895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boks 2"/>
          <p:cNvSpPr txBox="1"/>
          <p:nvPr/>
        </p:nvSpPr>
        <p:spPr>
          <a:xfrm>
            <a:off x="4211960" y="1988840"/>
            <a:ext cx="5256584" cy="4093428"/>
          </a:xfrm>
          <a:prstGeom prst="rect">
            <a:avLst/>
          </a:prstGeom>
          <a:noFill/>
        </p:spPr>
        <p:txBody>
          <a:bodyPr wrap="square" rtlCol="0">
            <a:spAutoFit/>
          </a:bodyPr>
          <a:lstStyle/>
          <a:p>
            <a:r>
              <a:rPr lang="da-DK" sz="2400" i="1" dirty="0" smtClean="0"/>
              <a:t>Hjertelighed</a:t>
            </a:r>
            <a:r>
              <a:rPr lang="da-DK" sz="2400" dirty="0" smtClean="0"/>
              <a:t>: ekspressiv relation</a:t>
            </a:r>
            <a:endParaRPr lang="da-DK" sz="2400" dirty="0"/>
          </a:p>
          <a:p>
            <a:r>
              <a:rPr lang="da-DK" sz="2400" i="1" dirty="0" smtClean="0"/>
              <a:t>Morsomt: </a:t>
            </a:r>
            <a:r>
              <a:rPr lang="da-DK" sz="2400" dirty="0" smtClean="0"/>
              <a:t>ekspressiv relation</a:t>
            </a:r>
          </a:p>
          <a:p>
            <a:r>
              <a:rPr lang="da-DK" sz="2400" i="1" dirty="0" smtClean="0"/>
              <a:t>Ikke morsomt</a:t>
            </a:r>
            <a:r>
              <a:rPr lang="da-DK" sz="2400" dirty="0" smtClean="0"/>
              <a:t>: </a:t>
            </a:r>
            <a:r>
              <a:rPr lang="da-DK" sz="2400" dirty="0"/>
              <a:t>ekspressiv relation</a:t>
            </a:r>
            <a:endParaRPr lang="da-DK" sz="2400" dirty="0" smtClean="0"/>
          </a:p>
          <a:p>
            <a:r>
              <a:rPr lang="da-DK" sz="2400" i="1" dirty="0" smtClean="0"/>
              <a:t>Beundring</a:t>
            </a:r>
            <a:r>
              <a:rPr lang="da-DK" sz="2400" dirty="0" smtClean="0"/>
              <a:t>: </a:t>
            </a:r>
            <a:r>
              <a:rPr lang="da-DK" sz="2400" dirty="0"/>
              <a:t>ekspressiv relation</a:t>
            </a:r>
            <a:endParaRPr lang="da-DK" sz="2400" dirty="0" smtClean="0"/>
          </a:p>
          <a:p>
            <a:r>
              <a:rPr lang="da-DK" sz="2400" i="1" dirty="0" smtClean="0"/>
              <a:t>Ikke oprevet</a:t>
            </a:r>
            <a:r>
              <a:rPr lang="da-DK" sz="2400" dirty="0" smtClean="0"/>
              <a:t>: ekspressiv relation</a:t>
            </a:r>
          </a:p>
          <a:p>
            <a:r>
              <a:rPr lang="da-DK" sz="2400" i="1" dirty="0" smtClean="0"/>
              <a:t>OK</a:t>
            </a:r>
            <a:r>
              <a:rPr lang="da-DK" sz="2400" dirty="0" smtClean="0"/>
              <a:t>: </a:t>
            </a:r>
            <a:r>
              <a:rPr lang="da-DK" sz="2400" dirty="0"/>
              <a:t>performativ deklaration</a:t>
            </a:r>
          </a:p>
          <a:p>
            <a:r>
              <a:rPr lang="da-DK" sz="2400" i="1" dirty="0" smtClean="0"/>
              <a:t>Sympati: </a:t>
            </a:r>
            <a:r>
              <a:rPr lang="da-DK" sz="2400" dirty="0"/>
              <a:t>ekspressiv relation</a:t>
            </a:r>
            <a:endParaRPr lang="da-DK" sz="2400" i="1" dirty="0"/>
          </a:p>
          <a:p>
            <a:r>
              <a:rPr lang="da-DK" sz="2400" i="1" dirty="0" smtClean="0"/>
              <a:t>Virtuelt kys</a:t>
            </a:r>
            <a:r>
              <a:rPr lang="da-DK" sz="2400" dirty="0" smtClean="0"/>
              <a:t>: performativ deklaration</a:t>
            </a:r>
          </a:p>
          <a:p>
            <a:r>
              <a:rPr lang="da-DK" sz="2400" i="1" dirty="0" smtClean="0"/>
              <a:t>Jeg rødmer</a:t>
            </a:r>
            <a:r>
              <a:rPr lang="da-DK" sz="2400" dirty="0" smtClean="0"/>
              <a:t>: </a:t>
            </a:r>
            <a:r>
              <a:rPr lang="da-DK" sz="2400" dirty="0"/>
              <a:t>performativ deklaration</a:t>
            </a:r>
          </a:p>
          <a:p>
            <a:r>
              <a:rPr lang="da-DK" sz="2400" i="1" dirty="0" smtClean="0"/>
              <a:t>Tankefuld</a:t>
            </a:r>
            <a:r>
              <a:rPr lang="da-DK" sz="2400" dirty="0" smtClean="0"/>
              <a:t>: </a:t>
            </a:r>
            <a:r>
              <a:rPr lang="da-DK" sz="2400" dirty="0"/>
              <a:t>performativ deklaration</a:t>
            </a:r>
          </a:p>
          <a:p>
            <a:endParaRPr lang="da-DK" sz="2000" dirty="0"/>
          </a:p>
        </p:txBody>
      </p:sp>
      <p:pic>
        <p:nvPicPr>
          <p:cNvPr id="7" name="Pladsholder til indhold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95536" y="548680"/>
            <a:ext cx="2112944" cy="1584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67330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 </a:t>
            </a:r>
            <a:r>
              <a:rPr lang="da-DK" dirty="0" err="1" smtClean="0"/>
              <a:t>Emojier</a:t>
            </a:r>
            <a:r>
              <a:rPr lang="da-DK" dirty="0" smtClean="0"/>
              <a:t> er </a:t>
            </a:r>
            <a:r>
              <a:rPr lang="da-DK" dirty="0" err="1" smtClean="0"/>
              <a:t>relationskommunikation</a:t>
            </a:r>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Emojiers kommunikative funktion?</a:t>
            </a:r>
            <a:endParaRPr lang="da-DK" altLang="da-DK" i="1" dirty="0"/>
          </a:p>
        </p:txBody>
      </p:sp>
      <p:pic>
        <p:nvPicPr>
          <p:cNvPr id="6" name="Pladsholder til indhold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403648" y="1701068"/>
            <a:ext cx="5325794" cy="367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kstboks 7"/>
          <p:cNvSpPr txBox="1"/>
          <p:nvPr/>
        </p:nvSpPr>
        <p:spPr>
          <a:xfrm>
            <a:off x="2771800" y="3981510"/>
            <a:ext cx="1872208" cy="369332"/>
          </a:xfrm>
          <a:prstGeom prst="rect">
            <a:avLst/>
          </a:prstGeom>
          <a:noFill/>
        </p:spPr>
        <p:txBody>
          <a:bodyPr wrap="square" rtlCol="0">
            <a:spAutoFit/>
          </a:bodyPr>
          <a:lstStyle/>
          <a:p>
            <a:r>
              <a:rPr lang="da-DK" dirty="0" err="1" smtClean="0">
                <a:solidFill>
                  <a:srgbClr val="FF0000"/>
                </a:solidFill>
              </a:rPr>
              <a:t>emojier</a:t>
            </a:r>
            <a:endParaRPr lang="da-DK" dirty="0">
              <a:solidFill>
                <a:srgbClr val="FF0000"/>
              </a:solidFill>
            </a:endParaRPr>
          </a:p>
        </p:txBody>
      </p:sp>
      <p:sp>
        <p:nvSpPr>
          <p:cNvPr id="10" name="Kombinationstegning 9"/>
          <p:cNvSpPr/>
          <p:nvPr/>
        </p:nvSpPr>
        <p:spPr>
          <a:xfrm>
            <a:off x="2443658" y="1772816"/>
            <a:ext cx="3274828" cy="2227577"/>
          </a:xfrm>
          <a:custGeom>
            <a:avLst/>
            <a:gdLst>
              <a:gd name="connsiteX0" fmla="*/ 287079 w 3274828"/>
              <a:gd name="connsiteY0" fmla="*/ 893135 h 2115879"/>
              <a:gd name="connsiteX1" fmla="*/ 287079 w 3274828"/>
              <a:gd name="connsiteY1" fmla="*/ 893135 h 2115879"/>
              <a:gd name="connsiteX2" fmla="*/ 457200 w 3274828"/>
              <a:gd name="connsiteY2" fmla="*/ 850605 h 2115879"/>
              <a:gd name="connsiteX3" fmla="*/ 489098 w 3274828"/>
              <a:gd name="connsiteY3" fmla="*/ 839972 h 2115879"/>
              <a:gd name="connsiteX4" fmla="*/ 531628 w 3274828"/>
              <a:gd name="connsiteY4" fmla="*/ 829340 h 2115879"/>
              <a:gd name="connsiteX5" fmla="*/ 563526 w 3274828"/>
              <a:gd name="connsiteY5" fmla="*/ 818707 h 2115879"/>
              <a:gd name="connsiteX6" fmla="*/ 733647 w 3274828"/>
              <a:gd name="connsiteY6" fmla="*/ 797442 h 2115879"/>
              <a:gd name="connsiteX7" fmla="*/ 882503 w 3274828"/>
              <a:gd name="connsiteY7" fmla="*/ 776177 h 2115879"/>
              <a:gd name="connsiteX8" fmla="*/ 925033 w 3274828"/>
              <a:gd name="connsiteY8" fmla="*/ 765544 h 2115879"/>
              <a:gd name="connsiteX9" fmla="*/ 1265275 w 3274828"/>
              <a:gd name="connsiteY9" fmla="*/ 776177 h 2115879"/>
              <a:gd name="connsiteX10" fmla="*/ 1350335 w 3274828"/>
              <a:gd name="connsiteY10" fmla="*/ 797442 h 2115879"/>
              <a:gd name="connsiteX11" fmla="*/ 1414131 w 3274828"/>
              <a:gd name="connsiteY11" fmla="*/ 818707 h 2115879"/>
              <a:gd name="connsiteX12" fmla="*/ 1488559 w 3274828"/>
              <a:gd name="connsiteY12" fmla="*/ 839972 h 2115879"/>
              <a:gd name="connsiteX13" fmla="*/ 1584252 w 3274828"/>
              <a:gd name="connsiteY13" fmla="*/ 871870 h 2115879"/>
              <a:gd name="connsiteX14" fmla="*/ 1626782 w 3274828"/>
              <a:gd name="connsiteY14" fmla="*/ 893135 h 2115879"/>
              <a:gd name="connsiteX15" fmla="*/ 1669312 w 3274828"/>
              <a:gd name="connsiteY15" fmla="*/ 903768 h 2115879"/>
              <a:gd name="connsiteX16" fmla="*/ 1701210 w 3274828"/>
              <a:gd name="connsiteY16" fmla="*/ 914400 h 2115879"/>
              <a:gd name="connsiteX17" fmla="*/ 1733107 w 3274828"/>
              <a:gd name="connsiteY17" fmla="*/ 935665 h 2115879"/>
              <a:gd name="connsiteX18" fmla="*/ 1786270 w 3274828"/>
              <a:gd name="connsiteY18" fmla="*/ 946298 h 2115879"/>
              <a:gd name="connsiteX19" fmla="*/ 1850066 w 3274828"/>
              <a:gd name="connsiteY19" fmla="*/ 967563 h 2115879"/>
              <a:gd name="connsiteX20" fmla="*/ 1881963 w 3274828"/>
              <a:gd name="connsiteY20" fmla="*/ 988828 h 2115879"/>
              <a:gd name="connsiteX21" fmla="*/ 1945759 w 3274828"/>
              <a:gd name="connsiteY21" fmla="*/ 1010093 h 2115879"/>
              <a:gd name="connsiteX22" fmla="*/ 1977656 w 3274828"/>
              <a:gd name="connsiteY22" fmla="*/ 1020726 h 2115879"/>
              <a:gd name="connsiteX23" fmla="*/ 2041452 w 3274828"/>
              <a:gd name="connsiteY23" fmla="*/ 1084521 h 2115879"/>
              <a:gd name="connsiteX24" fmla="*/ 2052084 w 3274828"/>
              <a:gd name="connsiteY24" fmla="*/ 1116419 h 2115879"/>
              <a:gd name="connsiteX25" fmla="*/ 2083982 w 3274828"/>
              <a:gd name="connsiteY25" fmla="*/ 1137684 h 2115879"/>
              <a:gd name="connsiteX26" fmla="*/ 2105247 w 3274828"/>
              <a:gd name="connsiteY26" fmla="*/ 1169582 h 2115879"/>
              <a:gd name="connsiteX27" fmla="*/ 2126512 w 3274828"/>
              <a:gd name="connsiteY27" fmla="*/ 1233377 h 2115879"/>
              <a:gd name="connsiteX28" fmla="*/ 2147777 w 3274828"/>
              <a:gd name="connsiteY28" fmla="*/ 1297172 h 2115879"/>
              <a:gd name="connsiteX29" fmla="*/ 2169042 w 3274828"/>
              <a:gd name="connsiteY29" fmla="*/ 1360968 h 2115879"/>
              <a:gd name="connsiteX30" fmla="*/ 2179675 w 3274828"/>
              <a:gd name="connsiteY30" fmla="*/ 1392865 h 2115879"/>
              <a:gd name="connsiteX31" fmla="*/ 2190307 w 3274828"/>
              <a:gd name="connsiteY31" fmla="*/ 1520456 h 2115879"/>
              <a:gd name="connsiteX32" fmla="*/ 2200940 w 3274828"/>
              <a:gd name="connsiteY32" fmla="*/ 1552354 h 2115879"/>
              <a:gd name="connsiteX33" fmla="*/ 2211572 w 3274828"/>
              <a:gd name="connsiteY33" fmla="*/ 2115879 h 2115879"/>
              <a:gd name="connsiteX34" fmla="*/ 2275368 w 3274828"/>
              <a:gd name="connsiteY34" fmla="*/ 2105247 h 2115879"/>
              <a:gd name="connsiteX35" fmla="*/ 2307266 w 3274828"/>
              <a:gd name="connsiteY35" fmla="*/ 2094614 h 2115879"/>
              <a:gd name="connsiteX36" fmla="*/ 2413591 w 3274828"/>
              <a:gd name="connsiteY36" fmla="*/ 2083982 h 2115879"/>
              <a:gd name="connsiteX37" fmla="*/ 2477386 w 3274828"/>
              <a:gd name="connsiteY37" fmla="*/ 2030819 h 2115879"/>
              <a:gd name="connsiteX38" fmla="*/ 2519917 w 3274828"/>
              <a:gd name="connsiteY38" fmla="*/ 2020186 h 2115879"/>
              <a:gd name="connsiteX39" fmla="*/ 2562447 w 3274828"/>
              <a:gd name="connsiteY39" fmla="*/ 1998921 h 2115879"/>
              <a:gd name="connsiteX40" fmla="*/ 2594345 w 3274828"/>
              <a:gd name="connsiteY40" fmla="*/ 1988288 h 2115879"/>
              <a:gd name="connsiteX41" fmla="*/ 2658140 w 3274828"/>
              <a:gd name="connsiteY41" fmla="*/ 1945758 h 2115879"/>
              <a:gd name="connsiteX42" fmla="*/ 2732568 w 3274828"/>
              <a:gd name="connsiteY42" fmla="*/ 1860698 h 2115879"/>
              <a:gd name="connsiteX43" fmla="*/ 2796363 w 3274828"/>
              <a:gd name="connsiteY43" fmla="*/ 1807535 h 2115879"/>
              <a:gd name="connsiteX44" fmla="*/ 2817628 w 3274828"/>
              <a:gd name="connsiteY44" fmla="*/ 1775637 h 2115879"/>
              <a:gd name="connsiteX45" fmla="*/ 2849526 w 3274828"/>
              <a:gd name="connsiteY45" fmla="*/ 1754372 h 2115879"/>
              <a:gd name="connsiteX46" fmla="*/ 2860159 w 3274828"/>
              <a:gd name="connsiteY46" fmla="*/ 1722475 h 2115879"/>
              <a:gd name="connsiteX47" fmla="*/ 2881424 w 3274828"/>
              <a:gd name="connsiteY47" fmla="*/ 1701209 h 2115879"/>
              <a:gd name="connsiteX48" fmla="*/ 2892056 w 3274828"/>
              <a:gd name="connsiteY48" fmla="*/ 1669312 h 2115879"/>
              <a:gd name="connsiteX49" fmla="*/ 2955852 w 3274828"/>
              <a:gd name="connsiteY49" fmla="*/ 1616149 h 2115879"/>
              <a:gd name="connsiteX50" fmla="*/ 3051545 w 3274828"/>
              <a:gd name="connsiteY50" fmla="*/ 1509823 h 2115879"/>
              <a:gd name="connsiteX51" fmla="*/ 3062177 w 3274828"/>
              <a:gd name="connsiteY51" fmla="*/ 1477926 h 2115879"/>
              <a:gd name="connsiteX52" fmla="*/ 3115340 w 3274828"/>
              <a:gd name="connsiteY52" fmla="*/ 1403498 h 2115879"/>
              <a:gd name="connsiteX53" fmla="*/ 3136605 w 3274828"/>
              <a:gd name="connsiteY53" fmla="*/ 1350335 h 2115879"/>
              <a:gd name="connsiteX54" fmla="*/ 3179135 w 3274828"/>
              <a:gd name="connsiteY54" fmla="*/ 1275907 h 2115879"/>
              <a:gd name="connsiteX55" fmla="*/ 3200400 w 3274828"/>
              <a:gd name="connsiteY55" fmla="*/ 1212112 h 2115879"/>
              <a:gd name="connsiteX56" fmla="*/ 3211033 w 3274828"/>
              <a:gd name="connsiteY56" fmla="*/ 1180214 h 2115879"/>
              <a:gd name="connsiteX57" fmla="*/ 3221666 w 3274828"/>
              <a:gd name="connsiteY57" fmla="*/ 1116419 h 2115879"/>
              <a:gd name="connsiteX58" fmla="*/ 3253563 w 3274828"/>
              <a:gd name="connsiteY58" fmla="*/ 1052623 h 2115879"/>
              <a:gd name="connsiteX59" fmla="*/ 3264196 w 3274828"/>
              <a:gd name="connsiteY59" fmla="*/ 999461 h 2115879"/>
              <a:gd name="connsiteX60" fmla="*/ 3274828 w 3274828"/>
              <a:gd name="connsiteY60" fmla="*/ 956930 h 2115879"/>
              <a:gd name="connsiteX61" fmla="*/ 3264196 w 3274828"/>
              <a:gd name="connsiteY61" fmla="*/ 393405 h 2115879"/>
              <a:gd name="connsiteX62" fmla="*/ 3253563 w 3274828"/>
              <a:gd name="connsiteY62" fmla="*/ 361507 h 2115879"/>
              <a:gd name="connsiteX63" fmla="*/ 3221666 w 3274828"/>
              <a:gd name="connsiteY63" fmla="*/ 340242 h 2115879"/>
              <a:gd name="connsiteX64" fmla="*/ 3200400 w 3274828"/>
              <a:gd name="connsiteY64" fmla="*/ 318977 h 2115879"/>
              <a:gd name="connsiteX65" fmla="*/ 3179135 w 3274828"/>
              <a:gd name="connsiteY65" fmla="*/ 287079 h 2115879"/>
              <a:gd name="connsiteX66" fmla="*/ 3147238 w 3274828"/>
              <a:gd name="connsiteY66" fmla="*/ 265814 h 2115879"/>
              <a:gd name="connsiteX67" fmla="*/ 3062177 w 3274828"/>
              <a:gd name="connsiteY67" fmla="*/ 202019 h 2115879"/>
              <a:gd name="connsiteX68" fmla="*/ 2977117 w 3274828"/>
              <a:gd name="connsiteY68" fmla="*/ 170121 h 2115879"/>
              <a:gd name="connsiteX69" fmla="*/ 2870791 w 3274828"/>
              <a:gd name="connsiteY69" fmla="*/ 138223 h 2115879"/>
              <a:gd name="connsiteX70" fmla="*/ 2817628 w 3274828"/>
              <a:gd name="connsiteY70" fmla="*/ 116958 h 2115879"/>
              <a:gd name="connsiteX71" fmla="*/ 2775098 w 3274828"/>
              <a:gd name="connsiteY71" fmla="*/ 95693 h 2115879"/>
              <a:gd name="connsiteX72" fmla="*/ 2700670 w 3274828"/>
              <a:gd name="connsiteY72" fmla="*/ 85061 h 2115879"/>
              <a:gd name="connsiteX73" fmla="*/ 2626242 w 3274828"/>
              <a:gd name="connsiteY73" fmla="*/ 63795 h 2115879"/>
              <a:gd name="connsiteX74" fmla="*/ 2594345 w 3274828"/>
              <a:gd name="connsiteY74" fmla="*/ 53163 h 2115879"/>
              <a:gd name="connsiteX75" fmla="*/ 2498652 w 3274828"/>
              <a:gd name="connsiteY75" fmla="*/ 31898 h 2115879"/>
              <a:gd name="connsiteX76" fmla="*/ 2392326 w 3274828"/>
              <a:gd name="connsiteY76" fmla="*/ 0 h 2115879"/>
              <a:gd name="connsiteX77" fmla="*/ 563526 w 3274828"/>
              <a:gd name="connsiteY77" fmla="*/ 21265 h 2115879"/>
              <a:gd name="connsiteX78" fmla="*/ 404038 w 3274828"/>
              <a:gd name="connsiteY78" fmla="*/ 74428 h 2115879"/>
              <a:gd name="connsiteX79" fmla="*/ 361507 w 3274828"/>
              <a:gd name="connsiteY79" fmla="*/ 85061 h 2115879"/>
              <a:gd name="connsiteX80" fmla="*/ 265814 w 3274828"/>
              <a:gd name="connsiteY80" fmla="*/ 116958 h 2115879"/>
              <a:gd name="connsiteX81" fmla="*/ 233917 w 3274828"/>
              <a:gd name="connsiteY81" fmla="*/ 127591 h 2115879"/>
              <a:gd name="connsiteX82" fmla="*/ 202019 w 3274828"/>
              <a:gd name="connsiteY82" fmla="*/ 138223 h 2115879"/>
              <a:gd name="connsiteX83" fmla="*/ 95693 w 3274828"/>
              <a:gd name="connsiteY83" fmla="*/ 202019 h 2115879"/>
              <a:gd name="connsiteX84" fmla="*/ 42531 w 3274828"/>
              <a:gd name="connsiteY84" fmla="*/ 255182 h 2115879"/>
              <a:gd name="connsiteX85" fmla="*/ 21266 w 3274828"/>
              <a:gd name="connsiteY85" fmla="*/ 318977 h 2115879"/>
              <a:gd name="connsiteX86" fmla="*/ 10633 w 3274828"/>
              <a:gd name="connsiteY86" fmla="*/ 350875 h 2115879"/>
              <a:gd name="connsiteX87" fmla="*/ 0 w 3274828"/>
              <a:gd name="connsiteY87" fmla="*/ 404037 h 2115879"/>
              <a:gd name="connsiteX88" fmla="*/ 10633 w 3274828"/>
              <a:gd name="connsiteY88" fmla="*/ 637954 h 2115879"/>
              <a:gd name="connsiteX89" fmla="*/ 31898 w 3274828"/>
              <a:gd name="connsiteY89" fmla="*/ 701749 h 2115879"/>
              <a:gd name="connsiteX90" fmla="*/ 42531 w 3274828"/>
              <a:gd name="connsiteY90" fmla="*/ 744279 h 2115879"/>
              <a:gd name="connsiteX91" fmla="*/ 106326 w 3274828"/>
              <a:gd name="connsiteY91" fmla="*/ 839972 h 2115879"/>
              <a:gd name="connsiteX92" fmla="*/ 138224 w 3274828"/>
              <a:gd name="connsiteY92" fmla="*/ 861237 h 2115879"/>
              <a:gd name="connsiteX93" fmla="*/ 148856 w 3274828"/>
              <a:gd name="connsiteY93" fmla="*/ 893135 h 2115879"/>
              <a:gd name="connsiteX94" fmla="*/ 180754 w 3274828"/>
              <a:gd name="connsiteY94" fmla="*/ 903768 h 2115879"/>
              <a:gd name="connsiteX95" fmla="*/ 265814 w 3274828"/>
              <a:gd name="connsiteY95" fmla="*/ 925033 h 2115879"/>
              <a:gd name="connsiteX96" fmla="*/ 350875 w 3274828"/>
              <a:gd name="connsiteY96" fmla="*/ 914400 h 2115879"/>
              <a:gd name="connsiteX97" fmla="*/ 287079 w 3274828"/>
              <a:gd name="connsiteY97" fmla="*/ 893135 h 211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274828" h="2115879">
                <a:moveTo>
                  <a:pt x="287079" y="893135"/>
                </a:moveTo>
                <a:lnTo>
                  <a:pt x="287079" y="893135"/>
                </a:lnTo>
                <a:cubicBezTo>
                  <a:pt x="434776" y="837748"/>
                  <a:pt x="308234" y="877690"/>
                  <a:pt x="457200" y="850605"/>
                </a:cubicBezTo>
                <a:cubicBezTo>
                  <a:pt x="468227" y="848600"/>
                  <a:pt x="478321" y="843051"/>
                  <a:pt x="489098" y="839972"/>
                </a:cubicBezTo>
                <a:cubicBezTo>
                  <a:pt x="503149" y="835958"/>
                  <a:pt x="517577" y="833354"/>
                  <a:pt x="531628" y="829340"/>
                </a:cubicBezTo>
                <a:cubicBezTo>
                  <a:pt x="542405" y="826261"/>
                  <a:pt x="552653" y="821425"/>
                  <a:pt x="563526" y="818707"/>
                </a:cubicBezTo>
                <a:cubicBezTo>
                  <a:pt x="626297" y="803014"/>
                  <a:pt x="661031" y="804044"/>
                  <a:pt x="733647" y="797442"/>
                </a:cubicBezTo>
                <a:cubicBezTo>
                  <a:pt x="810464" y="771836"/>
                  <a:pt x="727205" y="796883"/>
                  <a:pt x="882503" y="776177"/>
                </a:cubicBezTo>
                <a:cubicBezTo>
                  <a:pt x="896988" y="774246"/>
                  <a:pt x="910856" y="769088"/>
                  <a:pt x="925033" y="765544"/>
                </a:cubicBezTo>
                <a:cubicBezTo>
                  <a:pt x="1038447" y="769088"/>
                  <a:pt x="1152123" y="767691"/>
                  <a:pt x="1265275" y="776177"/>
                </a:cubicBezTo>
                <a:cubicBezTo>
                  <a:pt x="1294419" y="778363"/>
                  <a:pt x="1321982" y="790354"/>
                  <a:pt x="1350335" y="797442"/>
                </a:cubicBezTo>
                <a:cubicBezTo>
                  <a:pt x="1372081" y="802879"/>
                  <a:pt x="1392385" y="813270"/>
                  <a:pt x="1414131" y="818707"/>
                </a:cubicBezTo>
                <a:cubicBezTo>
                  <a:pt x="1435705" y="824101"/>
                  <a:pt x="1467210" y="830822"/>
                  <a:pt x="1488559" y="839972"/>
                </a:cubicBezTo>
                <a:cubicBezTo>
                  <a:pt x="1565599" y="872988"/>
                  <a:pt x="1494629" y="853945"/>
                  <a:pt x="1584252" y="871870"/>
                </a:cubicBezTo>
                <a:cubicBezTo>
                  <a:pt x="1598429" y="878958"/>
                  <a:pt x="1611941" y="887570"/>
                  <a:pt x="1626782" y="893135"/>
                </a:cubicBezTo>
                <a:cubicBezTo>
                  <a:pt x="1640465" y="898266"/>
                  <a:pt x="1655261" y="899754"/>
                  <a:pt x="1669312" y="903768"/>
                </a:cubicBezTo>
                <a:cubicBezTo>
                  <a:pt x="1680089" y="906847"/>
                  <a:pt x="1690577" y="910856"/>
                  <a:pt x="1701210" y="914400"/>
                </a:cubicBezTo>
                <a:cubicBezTo>
                  <a:pt x="1711842" y="921488"/>
                  <a:pt x="1721142" y="931178"/>
                  <a:pt x="1733107" y="935665"/>
                </a:cubicBezTo>
                <a:cubicBezTo>
                  <a:pt x="1750028" y="942011"/>
                  <a:pt x="1768835" y="941543"/>
                  <a:pt x="1786270" y="946298"/>
                </a:cubicBezTo>
                <a:cubicBezTo>
                  <a:pt x="1807896" y="952196"/>
                  <a:pt x="1828801" y="960475"/>
                  <a:pt x="1850066" y="967563"/>
                </a:cubicBezTo>
                <a:cubicBezTo>
                  <a:pt x="1862189" y="971604"/>
                  <a:pt x="1870286" y="983638"/>
                  <a:pt x="1881963" y="988828"/>
                </a:cubicBezTo>
                <a:cubicBezTo>
                  <a:pt x="1902447" y="997932"/>
                  <a:pt x="1924494" y="1003004"/>
                  <a:pt x="1945759" y="1010093"/>
                </a:cubicBezTo>
                <a:lnTo>
                  <a:pt x="1977656" y="1020726"/>
                </a:lnTo>
                <a:lnTo>
                  <a:pt x="2041452" y="1084521"/>
                </a:lnTo>
                <a:cubicBezTo>
                  <a:pt x="2049377" y="1092446"/>
                  <a:pt x="2045083" y="1107667"/>
                  <a:pt x="2052084" y="1116419"/>
                </a:cubicBezTo>
                <a:cubicBezTo>
                  <a:pt x="2060067" y="1126398"/>
                  <a:pt x="2073349" y="1130596"/>
                  <a:pt x="2083982" y="1137684"/>
                </a:cubicBezTo>
                <a:cubicBezTo>
                  <a:pt x="2091070" y="1148317"/>
                  <a:pt x="2100057" y="1157905"/>
                  <a:pt x="2105247" y="1169582"/>
                </a:cubicBezTo>
                <a:cubicBezTo>
                  <a:pt x="2114351" y="1190065"/>
                  <a:pt x="2119424" y="1212112"/>
                  <a:pt x="2126512" y="1233377"/>
                </a:cubicBezTo>
                <a:lnTo>
                  <a:pt x="2147777" y="1297172"/>
                </a:lnTo>
                <a:lnTo>
                  <a:pt x="2169042" y="1360968"/>
                </a:lnTo>
                <a:lnTo>
                  <a:pt x="2179675" y="1392865"/>
                </a:lnTo>
                <a:cubicBezTo>
                  <a:pt x="2183219" y="1435395"/>
                  <a:pt x="2184667" y="1478153"/>
                  <a:pt x="2190307" y="1520456"/>
                </a:cubicBezTo>
                <a:cubicBezTo>
                  <a:pt x="2191788" y="1531566"/>
                  <a:pt x="2200540" y="1541153"/>
                  <a:pt x="2200940" y="1552354"/>
                </a:cubicBezTo>
                <a:cubicBezTo>
                  <a:pt x="2207646" y="1740109"/>
                  <a:pt x="2208028" y="1928037"/>
                  <a:pt x="2211572" y="2115879"/>
                </a:cubicBezTo>
                <a:cubicBezTo>
                  <a:pt x="2232837" y="2112335"/>
                  <a:pt x="2254323" y="2109924"/>
                  <a:pt x="2275368" y="2105247"/>
                </a:cubicBezTo>
                <a:cubicBezTo>
                  <a:pt x="2286309" y="2102816"/>
                  <a:pt x="2296188" y="2096318"/>
                  <a:pt x="2307266" y="2094614"/>
                </a:cubicBezTo>
                <a:cubicBezTo>
                  <a:pt x="2342470" y="2089198"/>
                  <a:pt x="2378149" y="2087526"/>
                  <a:pt x="2413591" y="2083982"/>
                </a:cubicBezTo>
                <a:cubicBezTo>
                  <a:pt x="2501996" y="2054513"/>
                  <a:pt x="2376001" y="2103237"/>
                  <a:pt x="2477386" y="2030819"/>
                </a:cubicBezTo>
                <a:cubicBezTo>
                  <a:pt x="2489277" y="2022325"/>
                  <a:pt x="2506234" y="2025317"/>
                  <a:pt x="2519917" y="2020186"/>
                </a:cubicBezTo>
                <a:cubicBezTo>
                  <a:pt x="2534758" y="2014621"/>
                  <a:pt x="2547879" y="2005165"/>
                  <a:pt x="2562447" y="1998921"/>
                </a:cubicBezTo>
                <a:cubicBezTo>
                  <a:pt x="2572749" y="1994506"/>
                  <a:pt x="2584548" y="1993731"/>
                  <a:pt x="2594345" y="1988288"/>
                </a:cubicBezTo>
                <a:cubicBezTo>
                  <a:pt x="2616686" y="1975876"/>
                  <a:pt x="2658140" y="1945758"/>
                  <a:pt x="2658140" y="1945758"/>
                </a:cubicBezTo>
                <a:cubicBezTo>
                  <a:pt x="2693307" y="1893009"/>
                  <a:pt x="2670369" y="1922897"/>
                  <a:pt x="2732568" y="1860698"/>
                </a:cubicBezTo>
                <a:cubicBezTo>
                  <a:pt x="2773502" y="1819764"/>
                  <a:pt x="2751955" y="1837141"/>
                  <a:pt x="2796363" y="1807535"/>
                </a:cubicBezTo>
                <a:cubicBezTo>
                  <a:pt x="2803451" y="1796902"/>
                  <a:pt x="2808592" y="1784673"/>
                  <a:pt x="2817628" y="1775637"/>
                </a:cubicBezTo>
                <a:cubicBezTo>
                  <a:pt x="2826664" y="1766601"/>
                  <a:pt x="2841543" y="1764350"/>
                  <a:pt x="2849526" y="1754372"/>
                </a:cubicBezTo>
                <a:cubicBezTo>
                  <a:pt x="2856527" y="1745620"/>
                  <a:pt x="2854393" y="1732085"/>
                  <a:pt x="2860159" y="1722475"/>
                </a:cubicBezTo>
                <a:cubicBezTo>
                  <a:pt x="2865317" y="1713879"/>
                  <a:pt x="2874336" y="1708298"/>
                  <a:pt x="2881424" y="1701209"/>
                </a:cubicBezTo>
                <a:cubicBezTo>
                  <a:pt x="2884968" y="1690577"/>
                  <a:pt x="2885839" y="1678637"/>
                  <a:pt x="2892056" y="1669312"/>
                </a:cubicBezTo>
                <a:cubicBezTo>
                  <a:pt x="2919202" y="1628594"/>
                  <a:pt x="2923160" y="1645572"/>
                  <a:pt x="2955852" y="1616149"/>
                </a:cubicBezTo>
                <a:cubicBezTo>
                  <a:pt x="3025402" y="1553554"/>
                  <a:pt x="3015884" y="1563313"/>
                  <a:pt x="3051545" y="1509823"/>
                </a:cubicBezTo>
                <a:cubicBezTo>
                  <a:pt x="3055089" y="1499191"/>
                  <a:pt x="3056617" y="1487657"/>
                  <a:pt x="3062177" y="1477926"/>
                </a:cubicBezTo>
                <a:cubicBezTo>
                  <a:pt x="3081434" y="1444226"/>
                  <a:pt x="3098889" y="1436401"/>
                  <a:pt x="3115340" y="1403498"/>
                </a:cubicBezTo>
                <a:cubicBezTo>
                  <a:pt x="3123876" y="1386427"/>
                  <a:pt x="3128070" y="1367406"/>
                  <a:pt x="3136605" y="1350335"/>
                </a:cubicBezTo>
                <a:cubicBezTo>
                  <a:pt x="3174967" y="1273610"/>
                  <a:pt x="3141854" y="1369110"/>
                  <a:pt x="3179135" y="1275907"/>
                </a:cubicBezTo>
                <a:cubicBezTo>
                  <a:pt x="3187460" y="1255095"/>
                  <a:pt x="3193312" y="1233377"/>
                  <a:pt x="3200400" y="1212112"/>
                </a:cubicBezTo>
                <a:lnTo>
                  <a:pt x="3211033" y="1180214"/>
                </a:lnTo>
                <a:cubicBezTo>
                  <a:pt x="3217851" y="1159762"/>
                  <a:pt x="3216989" y="1137464"/>
                  <a:pt x="3221666" y="1116419"/>
                </a:cubicBezTo>
                <a:cubicBezTo>
                  <a:pt x="3229003" y="1083401"/>
                  <a:pt x="3234445" y="1081300"/>
                  <a:pt x="3253563" y="1052623"/>
                </a:cubicBezTo>
                <a:cubicBezTo>
                  <a:pt x="3257107" y="1034902"/>
                  <a:pt x="3260276" y="1017102"/>
                  <a:pt x="3264196" y="999461"/>
                </a:cubicBezTo>
                <a:cubicBezTo>
                  <a:pt x="3267366" y="985196"/>
                  <a:pt x="3274828" y="971543"/>
                  <a:pt x="3274828" y="956930"/>
                </a:cubicBezTo>
                <a:cubicBezTo>
                  <a:pt x="3274828" y="769055"/>
                  <a:pt x="3270902" y="581160"/>
                  <a:pt x="3264196" y="393405"/>
                </a:cubicBezTo>
                <a:cubicBezTo>
                  <a:pt x="3263796" y="382204"/>
                  <a:pt x="3260564" y="370259"/>
                  <a:pt x="3253563" y="361507"/>
                </a:cubicBezTo>
                <a:cubicBezTo>
                  <a:pt x="3245580" y="351529"/>
                  <a:pt x="3231644" y="348225"/>
                  <a:pt x="3221666" y="340242"/>
                </a:cubicBezTo>
                <a:cubicBezTo>
                  <a:pt x="3213838" y="333980"/>
                  <a:pt x="3206662" y="326805"/>
                  <a:pt x="3200400" y="318977"/>
                </a:cubicBezTo>
                <a:cubicBezTo>
                  <a:pt x="3192417" y="308998"/>
                  <a:pt x="3188171" y="296115"/>
                  <a:pt x="3179135" y="287079"/>
                </a:cubicBezTo>
                <a:cubicBezTo>
                  <a:pt x="3170099" y="278043"/>
                  <a:pt x="3157216" y="273797"/>
                  <a:pt x="3147238" y="265814"/>
                </a:cubicBezTo>
                <a:cubicBezTo>
                  <a:pt x="3115033" y="240050"/>
                  <a:pt x="3116128" y="215507"/>
                  <a:pt x="3062177" y="202019"/>
                </a:cubicBezTo>
                <a:cubicBezTo>
                  <a:pt x="2970091" y="178997"/>
                  <a:pt x="3069789" y="207190"/>
                  <a:pt x="2977117" y="170121"/>
                </a:cubicBezTo>
                <a:cubicBezTo>
                  <a:pt x="2853880" y="120827"/>
                  <a:pt x="2964780" y="169553"/>
                  <a:pt x="2870791" y="138223"/>
                </a:cubicBezTo>
                <a:cubicBezTo>
                  <a:pt x="2852684" y="132187"/>
                  <a:pt x="2835069" y="124710"/>
                  <a:pt x="2817628" y="116958"/>
                </a:cubicBezTo>
                <a:cubicBezTo>
                  <a:pt x="2803144" y="110521"/>
                  <a:pt x="2790390" y="99863"/>
                  <a:pt x="2775098" y="95693"/>
                </a:cubicBezTo>
                <a:cubicBezTo>
                  <a:pt x="2750920" y="89099"/>
                  <a:pt x="2725479" y="88605"/>
                  <a:pt x="2700670" y="85061"/>
                </a:cubicBezTo>
                <a:cubicBezTo>
                  <a:pt x="2624204" y="59571"/>
                  <a:pt x="2719679" y="90492"/>
                  <a:pt x="2626242" y="63795"/>
                </a:cubicBezTo>
                <a:cubicBezTo>
                  <a:pt x="2615466" y="60716"/>
                  <a:pt x="2605218" y="55881"/>
                  <a:pt x="2594345" y="53163"/>
                </a:cubicBezTo>
                <a:cubicBezTo>
                  <a:pt x="2533658" y="37991"/>
                  <a:pt x="2553212" y="48266"/>
                  <a:pt x="2498652" y="31898"/>
                </a:cubicBezTo>
                <a:cubicBezTo>
                  <a:pt x="2369197" y="-6938"/>
                  <a:pt x="2490369" y="24512"/>
                  <a:pt x="2392326" y="0"/>
                </a:cubicBezTo>
                <a:lnTo>
                  <a:pt x="563526" y="21265"/>
                </a:lnTo>
                <a:cubicBezTo>
                  <a:pt x="505639" y="22551"/>
                  <a:pt x="456049" y="55515"/>
                  <a:pt x="404038" y="74428"/>
                </a:cubicBezTo>
                <a:cubicBezTo>
                  <a:pt x="390304" y="79422"/>
                  <a:pt x="375504" y="80862"/>
                  <a:pt x="361507" y="85061"/>
                </a:cubicBezTo>
                <a:cubicBezTo>
                  <a:pt x="329302" y="94723"/>
                  <a:pt x="297712" y="106325"/>
                  <a:pt x="265814" y="116958"/>
                </a:cubicBezTo>
                <a:lnTo>
                  <a:pt x="233917" y="127591"/>
                </a:lnTo>
                <a:cubicBezTo>
                  <a:pt x="223284" y="131135"/>
                  <a:pt x="212044" y="133211"/>
                  <a:pt x="202019" y="138223"/>
                </a:cubicBezTo>
                <a:cubicBezTo>
                  <a:pt x="136629" y="170918"/>
                  <a:pt x="172677" y="150696"/>
                  <a:pt x="95693" y="202019"/>
                </a:cubicBezTo>
                <a:cubicBezTo>
                  <a:pt x="74841" y="215920"/>
                  <a:pt x="42531" y="255182"/>
                  <a:pt x="42531" y="255182"/>
                </a:cubicBezTo>
                <a:lnTo>
                  <a:pt x="21266" y="318977"/>
                </a:lnTo>
                <a:cubicBezTo>
                  <a:pt x="17722" y="329610"/>
                  <a:pt x="12831" y="339885"/>
                  <a:pt x="10633" y="350875"/>
                </a:cubicBezTo>
                <a:lnTo>
                  <a:pt x="0" y="404037"/>
                </a:lnTo>
                <a:cubicBezTo>
                  <a:pt x="3544" y="482009"/>
                  <a:pt x="2318" y="560345"/>
                  <a:pt x="10633" y="637954"/>
                </a:cubicBezTo>
                <a:cubicBezTo>
                  <a:pt x="13021" y="660242"/>
                  <a:pt x="26461" y="680003"/>
                  <a:pt x="31898" y="701749"/>
                </a:cubicBezTo>
                <a:cubicBezTo>
                  <a:pt x="35442" y="715926"/>
                  <a:pt x="35996" y="731209"/>
                  <a:pt x="42531" y="744279"/>
                </a:cubicBezTo>
                <a:cubicBezTo>
                  <a:pt x="42536" y="744288"/>
                  <a:pt x="95690" y="824019"/>
                  <a:pt x="106326" y="839972"/>
                </a:cubicBezTo>
                <a:cubicBezTo>
                  <a:pt x="113414" y="850605"/>
                  <a:pt x="127591" y="854149"/>
                  <a:pt x="138224" y="861237"/>
                </a:cubicBezTo>
                <a:cubicBezTo>
                  <a:pt x="141768" y="871870"/>
                  <a:pt x="140931" y="885210"/>
                  <a:pt x="148856" y="893135"/>
                </a:cubicBezTo>
                <a:cubicBezTo>
                  <a:pt x="156781" y="901060"/>
                  <a:pt x="169881" y="901050"/>
                  <a:pt x="180754" y="903768"/>
                </a:cubicBezTo>
                <a:lnTo>
                  <a:pt x="265814" y="925033"/>
                </a:lnTo>
                <a:cubicBezTo>
                  <a:pt x="322098" y="910962"/>
                  <a:pt x="293732" y="914400"/>
                  <a:pt x="350875" y="914400"/>
                </a:cubicBezTo>
                <a:lnTo>
                  <a:pt x="287079" y="893135"/>
                </a:lnTo>
                <a:close/>
              </a:path>
            </a:pathLst>
          </a:cu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53152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 Funktionen af </a:t>
            </a:r>
            <a:r>
              <a:rPr lang="da-DK" dirty="0" err="1" smtClean="0"/>
              <a:t>emojier</a:t>
            </a:r>
            <a:r>
              <a:rPr lang="da-DK" dirty="0" smtClean="0"/>
              <a:t> i Facebookkommentarer</a:t>
            </a:r>
            <a:endParaRPr lang="da-DK" dirty="0"/>
          </a:p>
        </p:txBody>
      </p:sp>
      <p:sp>
        <p:nvSpPr>
          <p:cNvPr id="3" name="Pladsholder til indhold 2"/>
          <p:cNvSpPr>
            <a:spLocks noGrp="1"/>
          </p:cNvSpPr>
          <p:nvPr>
            <p:ph idx="1"/>
          </p:nvPr>
        </p:nvSpPr>
        <p:spPr/>
        <p:txBody>
          <a:bodyPr/>
          <a:lstStyle/>
          <a:p>
            <a:r>
              <a:rPr lang="da-DK" sz="1800" b="1" dirty="0" smtClean="0"/>
              <a:t>Retorisk tekst</a:t>
            </a:r>
            <a:r>
              <a:rPr lang="da-DK" sz="1800" dirty="0" smtClean="0"/>
              <a:t>: kommunikation: docere, movere, </a:t>
            </a:r>
            <a:r>
              <a:rPr lang="da-DK" sz="1800" dirty="0" err="1" smtClean="0"/>
              <a:t>delectare</a:t>
            </a:r>
            <a:endParaRPr lang="da-DK" sz="1800" dirty="0" smtClean="0"/>
          </a:p>
          <a:p>
            <a:r>
              <a:rPr lang="da-DK" sz="1800" b="1" dirty="0"/>
              <a:t>L</a:t>
            </a:r>
            <a:r>
              <a:rPr lang="da-DK" sz="1800" b="1" dirty="0" smtClean="0"/>
              <a:t>øgn</a:t>
            </a:r>
            <a:r>
              <a:rPr lang="da-DK" sz="1800" b="1" dirty="0"/>
              <a:t>:</a:t>
            </a:r>
            <a:r>
              <a:rPr lang="da-DK" sz="1800" dirty="0"/>
              <a:t> </a:t>
            </a:r>
            <a:r>
              <a:rPr lang="da-DK" sz="1800" dirty="0" smtClean="0"/>
              <a:t>at hævde noget som man ved ikke er sandt, for at få modtagerne til at tro det</a:t>
            </a:r>
          </a:p>
          <a:p>
            <a:r>
              <a:rPr lang="da-DK" sz="1800" b="1" dirty="0" err="1" smtClean="0"/>
              <a:t>Fake</a:t>
            </a:r>
            <a:r>
              <a:rPr lang="da-DK" sz="1800" b="1" dirty="0" smtClean="0"/>
              <a:t> </a:t>
            </a:r>
            <a:r>
              <a:rPr lang="da-DK" sz="1800" b="1" dirty="0"/>
              <a:t>news: </a:t>
            </a:r>
            <a:r>
              <a:rPr lang="da-DK" sz="1800" dirty="0" smtClean="0"/>
              <a:t>misinformere om ting der ikke har fundet sted</a:t>
            </a:r>
          </a:p>
          <a:p>
            <a:r>
              <a:rPr lang="da-DK" sz="1800" b="1" dirty="0" err="1" smtClean="0"/>
              <a:t>Bullshit</a:t>
            </a:r>
            <a:r>
              <a:rPr lang="da-DK" sz="1800" b="1" dirty="0" smtClean="0"/>
              <a:t> </a:t>
            </a:r>
            <a:r>
              <a:rPr lang="da-DK" sz="1800" dirty="0"/>
              <a:t>(provokation): misrepræsentation af </a:t>
            </a:r>
            <a:r>
              <a:rPr lang="da-DK" sz="1800" dirty="0" smtClean="0"/>
              <a:t>forehavendet, det at vække </a:t>
            </a:r>
            <a:r>
              <a:rPr lang="da-DK" sz="1800" dirty="0"/>
              <a:t>opmærksomhed med </a:t>
            </a:r>
            <a:r>
              <a:rPr lang="da-DK" sz="1800" dirty="0" smtClean="0"/>
              <a:t>relevante</a:t>
            </a:r>
            <a:r>
              <a:rPr lang="da-DK" sz="1800" dirty="0"/>
              <a:t>, </a:t>
            </a:r>
            <a:r>
              <a:rPr lang="da-DK" sz="1800" dirty="0" smtClean="0"/>
              <a:t>påstande</a:t>
            </a:r>
            <a:r>
              <a:rPr lang="da-DK" sz="1800" dirty="0"/>
              <a:t>, men uden at afsenderen har interesse for </a:t>
            </a:r>
            <a:r>
              <a:rPr lang="da-DK" sz="1800" dirty="0" smtClean="0"/>
              <a:t>sandhedsværdien. </a:t>
            </a:r>
          </a:p>
          <a:p>
            <a:r>
              <a:rPr lang="da-DK" sz="1800" b="1" dirty="0" smtClean="0"/>
              <a:t>Humbug</a:t>
            </a:r>
            <a:r>
              <a:rPr lang="da-DK" sz="1800" dirty="0" smtClean="0"/>
              <a:t>: </a:t>
            </a:r>
            <a:r>
              <a:rPr lang="da-DK" sz="1800" dirty="0"/>
              <a:t>Handling, der ikke er hvad det giver sig ud for at være, men bruges til at snyde eller narre nogen, fx Kejserens nye klæder</a:t>
            </a:r>
            <a:r>
              <a:rPr lang="da-DK" sz="1800" dirty="0" smtClean="0"/>
              <a:t>.</a:t>
            </a:r>
          </a:p>
          <a:p>
            <a:r>
              <a:rPr lang="da-DK" sz="1800" b="1" dirty="0" smtClean="0"/>
              <a:t>Kunst:</a:t>
            </a:r>
            <a:r>
              <a:rPr lang="da-DK" sz="1800" dirty="0" smtClean="0"/>
              <a:t> Formål </a:t>
            </a:r>
            <a:r>
              <a:rPr lang="da-DK" sz="1800" dirty="0"/>
              <a:t>i sig selv hovedformålet at behage og </a:t>
            </a:r>
            <a:r>
              <a:rPr lang="da-DK" sz="1800" dirty="0" smtClean="0"/>
              <a:t>underholde; ikke hvad </a:t>
            </a:r>
            <a:r>
              <a:rPr lang="da-DK" sz="1800" dirty="0"/>
              <a:t>der er sket, </a:t>
            </a:r>
            <a:r>
              <a:rPr lang="da-DK" sz="1800" dirty="0" smtClean="0"/>
              <a:t>men </a:t>
            </a:r>
            <a:r>
              <a:rPr lang="da-DK" sz="1800" dirty="0"/>
              <a:t>hvordan det skete måtte være for at ske </a:t>
            </a:r>
            <a:r>
              <a:rPr lang="da-DK" sz="1800" dirty="0" smtClean="0"/>
              <a:t>. </a:t>
            </a:r>
            <a:endParaRPr lang="da-DK" sz="1800" dirty="0"/>
          </a:p>
          <a:p>
            <a:endParaRPr lang="da-DK" sz="2000" dirty="0"/>
          </a:p>
          <a:p>
            <a:endParaRPr lang="da-DK" sz="2000" dirty="0"/>
          </a:p>
          <a:p>
            <a:endParaRPr lang="da-DK" sz="2400" dirty="0"/>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Emojiers kommunikative funktion?</a:t>
            </a:r>
            <a:endParaRPr lang="da-DK" altLang="da-DK" i="1" dirty="0"/>
          </a:p>
        </p:txBody>
      </p:sp>
    </p:spTree>
    <p:extLst>
      <p:ext uri="{BB962C8B-B14F-4D97-AF65-F5344CB8AC3E}">
        <p14:creationId xmlns:p14="http://schemas.microsoft.com/office/powerpoint/2010/main" val="338503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 Kommentaren på Facebook</a:t>
            </a:r>
            <a:endParaRPr lang="da-DK" dirty="0"/>
          </a:p>
        </p:txBody>
      </p:sp>
      <p:sp>
        <p:nvSpPr>
          <p:cNvPr id="3" name="Pladsholder til indhold 2"/>
          <p:cNvSpPr>
            <a:spLocks noGrp="1"/>
          </p:cNvSpPr>
          <p:nvPr>
            <p:ph idx="1"/>
          </p:nvPr>
        </p:nvSpPr>
        <p:spPr/>
        <p:txBody>
          <a:bodyPr/>
          <a:lstStyle/>
          <a:p>
            <a:r>
              <a:rPr lang="da-DK" sz="2400" dirty="0"/>
              <a:t>Facebookkommentarer </a:t>
            </a:r>
            <a:r>
              <a:rPr lang="da-DK" sz="2400" dirty="0" smtClean="0"/>
              <a:t>ligner </a:t>
            </a:r>
            <a:r>
              <a:rPr lang="da-DK" sz="2400" dirty="0"/>
              <a:t>mest </a:t>
            </a:r>
            <a:r>
              <a:rPr lang="da-DK" sz="2400" dirty="0" err="1"/>
              <a:t>bullshit</a:t>
            </a:r>
            <a:r>
              <a:rPr lang="da-DK" sz="2400" dirty="0"/>
              <a:t> </a:t>
            </a:r>
            <a:r>
              <a:rPr lang="da-DK" sz="2400" dirty="0" smtClean="0"/>
              <a:t>og </a:t>
            </a:r>
            <a:r>
              <a:rPr lang="da-DK" sz="2400" dirty="0"/>
              <a:t>rituel leg; </a:t>
            </a:r>
            <a:endParaRPr lang="da-DK" sz="2400" dirty="0" smtClean="0"/>
          </a:p>
          <a:p>
            <a:pPr lvl="1"/>
            <a:r>
              <a:rPr lang="da-DK" sz="2000" dirty="0" smtClean="0"/>
              <a:t>der </a:t>
            </a:r>
            <a:r>
              <a:rPr lang="da-DK" sz="2000" dirty="0"/>
              <a:t>er hverken nogen intention om </a:t>
            </a:r>
            <a:r>
              <a:rPr lang="da-DK" sz="2000" dirty="0" smtClean="0"/>
              <a:t>at </a:t>
            </a:r>
            <a:r>
              <a:rPr lang="da-DK" sz="2000" dirty="0"/>
              <a:t>meddele nogen noget, eller </a:t>
            </a:r>
            <a:r>
              <a:rPr lang="da-DK" sz="2000" dirty="0" smtClean="0"/>
              <a:t>om, at </a:t>
            </a:r>
            <a:r>
              <a:rPr lang="da-DK" sz="2000" dirty="0"/>
              <a:t>føre nogen bag lyset, men kun </a:t>
            </a:r>
            <a:r>
              <a:rPr lang="da-DK" sz="2000" dirty="0" smtClean="0"/>
              <a:t>om, at </a:t>
            </a:r>
            <a:r>
              <a:rPr lang="da-DK" sz="2000" dirty="0"/>
              <a:t>få andre til </a:t>
            </a:r>
            <a:r>
              <a:rPr lang="da-DK" sz="2000" dirty="0" smtClean="0"/>
              <a:t>at registrere og reagere</a:t>
            </a:r>
            <a:r>
              <a:rPr lang="da-DK" sz="2000" dirty="0"/>
              <a:t> </a:t>
            </a:r>
            <a:r>
              <a:rPr lang="da-DK" sz="2000" dirty="0" smtClean="0"/>
              <a:t>på kommentaren.</a:t>
            </a:r>
            <a:endParaRPr lang="da-DK" sz="2000" dirty="0"/>
          </a:p>
          <a:p>
            <a:r>
              <a:rPr lang="da-DK" sz="2000" dirty="0"/>
              <a:t>I den rituelle leg synes </a:t>
            </a:r>
            <a:r>
              <a:rPr lang="da-DK" sz="2000" dirty="0" smtClean="0"/>
              <a:t>det at dreje sig om at være smagsdommer der bedømmer de andre ved  at dele, at </a:t>
            </a:r>
            <a:r>
              <a:rPr lang="da-DK" sz="2000" dirty="0" err="1" smtClean="0"/>
              <a:t>like</a:t>
            </a:r>
            <a:r>
              <a:rPr lang="da-DK" sz="2000" dirty="0" smtClean="0"/>
              <a:t>, at kommentere og give </a:t>
            </a:r>
            <a:r>
              <a:rPr lang="da-DK" sz="2000" dirty="0" err="1" smtClean="0"/>
              <a:t>emojier</a:t>
            </a:r>
            <a:r>
              <a:rPr lang="da-DK" sz="2000" dirty="0" smtClean="0"/>
              <a:t>. </a:t>
            </a:r>
          </a:p>
          <a:p>
            <a:r>
              <a:rPr lang="da-DK" sz="2000" dirty="0" err="1" smtClean="0"/>
              <a:t>Emojier</a:t>
            </a:r>
            <a:r>
              <a:rPr lang="da-DK" sz="2000" dirty="0" smtClean="0"/>
              <a:t> er en slags valuta man spiller om på kommentarsporene. </a:t>
            </a:r>
            <a:endParaRPr lang="da-DK" sz="2000" dirty="0"/>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Emojiers kommunikative funktion?</a:t>
            </a:r>
            <a:endParaRPr lang="da-DK" altLang="da-DK" i="1" dirty="0"/>
          </a:p>
        </p:txBody>
      </p:sp>
    </p:spTree>
    <p:extLst>
      <p:ext uri="{BB962C8B-B14F-4D97-AF65-F5344CB8AC3E}">
        <p14:creationId xmlns:p14="http://schemas.microsoft.com/office/powerpoint/2010/main" val="34395225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 Funktionen af </a:t>
            </a:r>
            <a:r>
              <a:rPr lang="da-DK" dirty="0" err="1" smtClean="0"/>
              <a:t>emojier</a:t>
            </a:r>
            <a:endParaRPr lang="da-DK" dirty="0"/>
          </a:p>
        </p:txBody>
      </p:sp>
      <p:pic>
        <p:nvPicPr>
          <p:cNvPr id="6" name="Pladsholder til indhold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9134" y="1160462"/>
            <a:ext cx="7399250" cy="4932833"/>
          </a:xfrm>
        </p:spPr>
      </p:pic>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Emojiers kommunikative funktion?</a:t>
            </a:r>
            <a:endParaRPr lang="da-DK" altLang="da-DK" i="1" dirty="0"/>
          </a:p>
        </p:txBody>
      </p:sp>
    </p:spTree>
    <p:extLst>
      <p:ext uri="{BB962C8B-B14F-4D97-AF65-F5344CB8AC3E}">
        <p14:creationId xmlns:p14="http://schemas.microsoft.com/office/powerpoint/2010/main" val="3473011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 </a:t>
            </a:r>
            <a:r>
              <a:rPr lang="da-DK" dirty="0" err="1" smtClean="0"/>
              <a:t>Emojier</a:t>
            </a:r>
            <a:endParaRPr lang="da-DK" dirty="0"/>
          </a:p>
        </p:txBody>
      </p:sp>
      <p:sp>
        <p:nvSpPr>
          <p:cNvPr id="3" name="Pladsholder til indhold 2"/>
          <p:cNvSpPr>
            <a:spLocks noGrp="1"/>
          </p:cNvSpPr>
          <p:nvPr>
            <p:ph idx="1"/>
          </p:nvPr>
        </p:nvSpPr>
        <p:spPr>
          <a:xfrm>
            <a:off x="457200" y="1628775"/>
            <a:ext cx="6779096" cy="3671888"/>
          </a:xfrm>
        </p:spPr>
        <p:txBody>
          <a:bodyPr/>
          <a:lstStyle/>
          <a:p>
            <a:r>
              <a:rPr lang="da-DK" sz="1800" dirty="0"/>
              <a:t>En </a:t>
            </a:r>
            <a:r>
              <a:rPr lang="da-DK" sz="1800" dirty="0" err="1"/>
              <a:t>emoji</a:t>
            </a:r>
            <a:r>
              <a:rPr lang="da-DK" sz="1800" dirty="0"/>
              <a:t> er grundlæggende et piktogram, dvs. en bemærkelsesværdig, </a:t>
            </a:r>
            <a:r>
              <a:rPr lang="da-DK" sz="1800" dirty="0" err="1"/>
              <a:t>konventionaliseret</a:t>
            </a:r>
            <a:r>
              <a:rPr lang="da-DK" sz="1800" dirty="0"/>
              <a:t> og lokalt forankret </a:t>
            </a:r>
            <a:r>
              <a:rPr lang="da-DK" sz="1800" dirty="0" smtClean="0"/>
              <a:t>grafisk form </a:t>
            </a:r>
            <a:r>
              <a:rPr lang="da-DK" sz="1800" dirty="0"/>
              <a:t>der har </a:t>
            </a:r>
            <a:r>
              <a:rPr lang="da-DK" sz="1800" dirty="0" smtClean="0"/>
              <a:t>den </a:t>
            </a:r>
            <a:r>
              <a:rPr lang="da-DK" sz="1800" dirty="0"/>
              <a:t>mening som den </a:t>
            </a:r>
            <a:r>
              <a:rPr lang="da-DK" sz="1800" dirty="0" smtClean="0"/>
              <a:t>ligner, </a:t>
            </a:r>
            <a:r>
              <a:rPr lang="da-DK" sz="1800" dirty="0"/>
              <a:t>om det som den er lokalt forankret </a:t>
            </a:r>
            <a:r>
              <a:rPr lang="da-DK" sz="1800" dirty="0" smtClean="0"/>
              <a:t>til – </a:t>
            </a:r>
          </a:p>
          <a:p>
            <a:r>
              <a:rPr lang="da-DK" sz="2000" dirty="0"/>
              <a:t>S</a:t>
            </a:r>
            <a:r>
              <a:rPr lang="da-DK" sz="2000" dirty="0" smtClean="0"/>
              <a:t>om et færdselsskilt:</a:t>
            </a:r>
          </a:p>
          <a:p>
            <a:r>
              <a:rPr lang="da-DK" sz="1800" dirty="0" smtClean="0"/>
              <a:t>Det </a:t>
            </a:r>
            <a:r>
              <a:rPr lang="da-DK" sz="1800" b="1" dirty="0" smtClean="0"/>
              <a:t>ligner</a:t>
            </a:r>
            <a:r>
              <a:rPr lang="da-DK" sz="1800" dirty="0" smtClean="0"/>
              <a:t> et gammelt lokomotiv</a:t>
            </a:r>
          </a:p>
          <a:p>
            <a:r>
              <a:rPr lang="da-DK" sz="1800" dirty="0" smtClean="0"/>
              <a:t>Trekanten angiver per </a:t>
            </a:r>
            <a:r>
              <a:rPr lang="da-DK" sz="1800" b="1" dirty="0" smtClean="0"/>
              <a:t>konvention</a:t>
            </a:r>
            <a:r>
              <a:rPr lang="da-DK" sz="1800" dirty="0" smtClean="0"/>
              <a:t> at det er en </a:t>
            </a:r>
          </a:p>
          <a:p>
            <a:r>
              <a:rPr lang="da-DK" sz="1800" dirty="0"/>
              <a:t> </a:t>
            </a:r>
            <a:r>
              <a:rPr lang="da-DK" sz="1800" dirty="0" smtClean="0"/>
              <a:t>       advarsel</a:t>
            </a:r>
          </a:p>
          <a:p>
            <a:r>
              <a:rPr lang="da-DK" sz="1800" dirty="0" smtClean="0"/>
              <a:t>Det er fast </a:t>
            </a:r>
            <a:r>
              <a:rPr lang="da-DK" sz="1800" b="1" dirty="0" smtClean="0"/>
              <a:t>placeret</a:t>
            </a:r>
            <a:r>
              <a:rPr lang="da-DK" sz="1800" dirty="0" smtClean="0"/>
              <a:t> ved vejsiden, og det angiver: at</a:t>
            </a:r>
          </a:p>
          <a:p>
            <a:r>
              <a:rPr lang="da-DK" sz="1800" dirty="0"/>
              <a:t>a</a:t>
            </a:r>
            <a:r>
              <a:rPr lang="da-DK" sz="1800" dirty="0" smtClean="0"/>
              <a:t>t advarslen er for dig der som trafikant nærmer </a:t>
            </a:r>
          </a:p>
          <a:p>
            <a:r>
              <a:rPr lang="da-DK" sz="1800" dirty="0" smtClean="0"/>
              <a:t>dig skiltet. Så meningen er: </a:t>
            </a:r>
          </a:p>
          <a:p>
            <a:r>
              <a:rPr lang="da-DK" sz="1800" b="1" i="1" dirty="0" smtClean="0">
                <a:solidFill>
                  <a:srgbClr val="FF0000"/>
                </a:solidFill>
              </a:rPr>
              <a:t>Du møder om lidt en ubevogtet jernbaneoverskæring!</a:t>
            </a:r>
            <a:endParaRPr lang="da-DK" sz="1800" b="1" i="1" dirty="0">
              <a:solidFill>
                <a:srgbClr val="FF0000"/>
              </a:solidFill>
            </a:endParaRPr>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Emojiers kommunikative funktion?</a:t>
            </a:r>
            <a:endParaRPr lang="da-DK" altLang="da-DK" i="1" dirty="0"/>
          </a:p>
        </p:txBody>
      </p:sp>
      <p:pic>
        <p:nvPicPr>
          <p:cNvPr id="6" name="Bille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2708920"/>
            <a:ext cx="2903984" cy="2640810"/>
          </a:xfrm>
          <a:prstGeom prst="rect">
            <a:avLst/>
          </a:prstGeom>
        </p:spPr>
      </p:pic>
    </p:spTree>
    <p:extLst>
      <p:ext uri="{BB962C8B-B14F-4D97-AF65-F5344CB8AC3E}">
        <p14:creationId xmlns:p14="http://schemas.microsoft.com/office/powerpoint/2010/main" val="139484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 </a:t>
            </a:r>
            <a:r>
              <a:rPr lang="da-DK" dirty="0" err="1" smtClean="0"/>
              <a:t>Emojier</a:t>
            </a:r>
            <a:r>
              <a:rPr lang="da-DK" dirty="0" smtClean="0"/>
              <a:t> er altid deltager i et ensemble</a:t>
            </a:r>
            <a:endParaRPr lang="da-DK" dirty="0"/>
          </a:p>
        </p:txBody>
      </p:sp>
      <p:sp>
        <p:nvSpPr>
          <p:cNvPr id="3" name="Pladsholder til indhold 2"/>
          <p:cNvSpPr>
            <a:spLocks noGrp="1"/>
          </p:cNvSpPr>
          <p:nvPr>
            <p:ph idx="1"/>
          </p:nvPr>
        </p:nvSpPr>
        <p:spPr/>
        <p:txBody>
          <a:bodyPr/>
          <a:lstStyle/>
          <a:p>
            <a:r>
              <a:rPr lang="da-DK" dirty="0" err="1" smtClean="0"/>
              <a:t>Emojier</a:t>
            </a:r>
            <a:r>
              <a:rPr lang="da-DK" dirty="0" smtClean="0"/>
              <a:t> er </a:t>
            </a:r>
            <a:r>
              <a:rPr lang="da-DK" dirty="0"/>
              <a:t>som oftest placeret som et element i et </a:t>
            </a:r>
            <a:r>
              <a:rPr lang="da-DK" dirty="0" smtClean="0"/>
              <a:t>multimodalt ensemble sammen med tegnelementer af andre typer (sproglige bogstaver og billeder) i en </a:t>
            </a:r>
            <a:r>
              <a:rPr lang="da-DK" dirty="0" err="1" smtClean="0"/>
              <a:t>distributionel</a:t>
            </a:r>
            <a:r>
              <a:rPr lang="da-DK" dirty="0" smtClean="0"/>
              <a:t> enhed.</a:t>
            </a:r>
          </a:p>
          <a:p>
            <a:r>
              <a:rPr lang="da-DK" dirty="0" smtClean="0"/>
              <a:t>Problemet er hvordan de spiller sammen.  </a:t>
            </a:r>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Emojiers kommunikative funktion?</a:t>
            </a:r>
            <a:endParaRPr lang="da-DK" altLang="da-DK" i="1" dirty="0"/>
          </a:p>
        </p:txBody>
      </p:sp>
    </p:spTree>
    <p:extLst>
      <p:ext uri="{BB962C8B-B14F-4D97-AF65-F5344CB8AC3E}">
        <p14:creationId xmlns:p14="http://schemas.microsoft.com/office/powerpoint/2010/main" val="696033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 Tegnensembler </a:t>
            </a:r>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Emojiers kommunikative funktion?</a:t>
            </a:r>
            <a:endParaRPr lang="da-DK" altLang="da-DK" i="1" dirty="0"/>
          </a:p>
        </p:txBody>
      </p:sp>
      <p:pic>
        <p:nvPicPr>
          <p:cNvPr id="378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556792"/>
            <a:ext cx="7817935" cy="1638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1039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II. </a:t>
            </a:r>
            <a:r>
              <a:rPr lang="da-DK" dirty="0"/>
              <a:t>Følelser og politik</a:t>
            </a:r>
          </a:p>
        </p:txBody>
      </p:sp>
      <p:sp>
        <p:nvSpPr>
          <p:cNvPr id="3" name="Pladsholder til indhold 2"/>
          <p:cNvSpPr>
            <a:spLocks noGrp="1"/>
          </p:cNvSpPr>
          <p:nvPr>
            <p:ph idx="1"/>
          </p:nvPr>
        </p:nvSpPr>
        <p:spPr/>
        <p:txBody>
          <a:bodyPr/>
          <a:lstStyle/>
          <a:p>
            <a:r>
              <a:rPr lang="da-DK" dirty="0"/>
              <a:t>Peter Skårup fra Dansk Folkeparti har gjort sig til talsmand for at politik først og fremmest er følelser, og at begreber som sandt og falsk eller godt og ondt ganske enkelt ikke har hjemme i det politiske rum (Politiken 28/7-17). Det begyndte med hans ugebrev 25.juli 2017, hvor han </a:t>
            </a:r>
            <a:r>
              <a:rPr lang="da-DK" dirty="0" err="1"/>
              <a:t>bl</a:t>
            </a:r>
            <a:r>
              <a:rPr lang="da-DK" dirty="0"/>
              <a:t>. a. skriver:</a:t>
            </a:r>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Emojiers kommunikative funktion?</a:t>
            </a:r>
            <a:endParaRPr lang="da-DK" altLang="da-DK" i="1" dirty="0"/>
          </a:p>
        </p:txBody>
      </p:sp>
    </p:spTree>
    <p:extLst>
      <p:ext uri="{BB962C8B-B14F-4D97-AF65-F5344CB8AC3E}">
        <p14:creationId xmlns:p14="http://schemas.microsoft.com/office/powerpoint/2010/main" val="1169692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II. Logos og patos</a:t>
            </a:r>
            <a:endParaRPr lang="da-DK" dirty="0"/>
          </a:p>
        </p:txBody>
      </p:sp>
      <p:sp>
        <p:nvSpPr>
          <p:cNvPr id="3" name="Pladsholder til indhold 2"/>
          <p:cNvSpPr>
            <a:spLocks noGrp="1"/>
          </p:cNvSpPr>
          <p:nvPr>
            <p:ph idx="1"/>
          </p:nvPr>
        </p:nvSpPr>
        <p:spPr/>
        <p:txBody>
          <a:bodyPr/>
          <a:lstStyle/>
          <a:p>
            <a:r>
              <a:rPr lang="da-DK" kern="1200" dirty="0">
                <a:latin typeface="Arial" charset="0"/>
              </a:rPr>
              <a:t>Den græske filosof Aristoteles beskrev da også mennesket som </a:t>
            </a:r>
            <a:r>
              <a:rPr lang="da-DK" kern="1200" dirty="0" err="1">
                <a:latin typeface="Arial" charset="0"/>
              </a:rPr>
              <a:t>zoon</a:t>
            </a:r>
            <a:r>
              <a:rPr lang="da-DK" kern="1200" dirty="0">
                <a:latin typeface="Arial" charset="0"/>
              </a:rPr>
              <a:t> politicon – et politisk dyr. Med det mente han, at mennesket er skabt til at tænke politisk og løse problemer i fællesskab. Med sine appelformer Logos (fornuft) og Patos (følelser) satte han ord på det rimelige i, at følelser på linje med fornuft er at betragte som en naturlig del af menneskets politiske væsen</a:t>
            </a:r>
            <a:r>
              <a:rPr lang="da-DK" kern="1200" dirty="0" smtClean="0">
                <a:latin typeface="Arial" charset="0"/>
              </a:rPr>
              <a:t>.</a:t>
            </a:r>
          </a:p>
          <a:p>
            <a:pPr lvl="4"/>
            <a:r>
              <a:rPr lang="da-DK" dirty="0"/>
              <a:t>Peter Skårup </a:t>
            </a:r>
            <a:r>
              <a:rPr lang="da-DK" dirty="0" smtClean="0"/>
              <a:t>ugebrev </a:t>
            </a:r>
            <a:r>
              <a:rPr lang="da-DK" dirty="0"/>
              <a:t>25.juli 2017,</a:t>
            </a:r>
            <a:endParaRPr lang="da-DK" kern="1200" dirty="0">
              <a:latin typeface="Arial" charset="0"/>
            </a:endParaRPr>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Emojiers kommunikative funktion?</a:t>
            </a:r>
            <a:endParaRPr lang="da-DK" altLang="da-DK" i="1" dirty="0"/>
          </a:p>
        </p:txBody>
      </p:sp>
    </p:spTree>
    <p:extLst>
      <p:ext uri="{BB962C8B-B14F-4D97-AF65-F5344CB8AC3E}">
        <p14:creationId xmlns:p14="http://schemas.microsoft.com/office/powerpoint/2010/main" val="1692206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II. Følelser og begreber</a:t>
            </a:r>
            <a:endParaRPr lang="da-DK" dirty="0"/>
          </a:p>
        </p:txBody>
      </p:sp>
      <p:sp>
        <p:nvSpPr>
          <p:cNvPr id="3" name="Pladsholder til indhold 2"/>
          <p:cNvSpPr>
            <a:spLocks noGrp="1"/>
          </p:cNvSpPr>
          <p:nvPr>
            <p:ph idx="1"/>
          </p:nvPr>
        </p:nvSpPr>
        <p:spPr/>
        <p:txBody>
          <a:bodyPr/>
          <a:lstStyle/>
          <a:p>
            <a:r>
              <a:rPr lang="da-DK" dirty="0" smtClean="0"/>
              <a:t>Begreber </a:t>
            </a:r>
            <a:r>
              <a:rPr lang="da-DK" dirty="0"/>
              <a:t>uden holdning og </a:t>
            </a:r>
            <a:r>
              <a:rPr lang="da-DK" dirty="0" smtClean="0"/>
              <a:t>følelser </a:t>
            </a:r>
            <a:r>
              <a:rPr lang="da-DK" dirty="0"/>
              <a:t>er tomme, og følelser uden begreber er blinde. </a:t>
            </a:r>
            <a:endParaRPr lang="da-DK" dirty="0" smtClean="0"/>
          </a:p>
          <a:p>
            <a:pPr lvl="2"/>
            <a:r>
              <a:rPr lang="da-DK" sz="1600" dirty="0" smtClean="0"/>
              <a:t>Frit efter Kant</a:t>
            </a:r>
            <a:r>
              <a:rPr lang="da-DK" sz="1600" dirty="0"/>
              <a:t>: "Tanker uden indhold er tomme, anskuelser uden begreber er blinde</a:t>
            </a:r>
            <a:r>
              <a:rPr lang="da-DK" sz="1600" dirty="0" smtClean="0"/>
              <a:t>.” </a:t>
            </a:r>
            <a:r>
              <a:rPr lang="da-DK" sz="1800" dirty="0" smtClean="0"/>
              <a:t> </a:t>
            </a:r>
            <a:r>
              <a:rPr lang="da-DK" sz="1600" dirty="0"/>
              <a:t>(Kritikken af den Rene Fornuft. Dansk udgave s. 83, B74) </a:t>
            </a:r>
          </a:p>
          <a:p>
            <a:endParaRPr lang="da-DK" dirty="0"/>
          </a:p>
          <a:p>
            <a:endParaRPr lang="da-DK" dirty="0" smtClean="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Emojiers kommunikative funktion?</a:t>
            </a:r>
            <a:endParaRPr lang="da-DK" altLang="da-DK" i="1" dirty="0"/>
          </a:p>
        </p:txBody>
      </p:sp>
    </p:spTree>
    <p:extLst>
      <p:ext uri="{BB962C8B-B14F-4D97-AF65-F5344CB8AC3E}">
        <p14:creationId xmlns:p14="http://schemas.microsoft.com/office/powerpoint/2010/main" val="3614527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AU design">
  <a:themeElements>
    <a:clrScheme name="1_AU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AU design">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U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AU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AU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AU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AU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AU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AU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AU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AU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AU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AU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AU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21356</TotalTime>
  <Words>4406</Words>
  <Application>Microsoft Office PowerPoint</Application>
  <PresentationFormat>Skærmshow (4:3)</PresentationFormat>
  <Paragraphs>544</Paragraphs>
  <Slides>39</Slides>
  <Notes>21</Notes>
  <HiddenSlides>0</HiddenSlides>
  <MMClips>0</MMClips>
  <ScaleCrop>false</ScaleCrop>
  <HeadingPairs>
    <vt:vector size="4" baseType="variant">
      <vt:variant>
        <vt:lpstr>Tema</vt:lpstr>
      </vt:variant>
      <vt:variant>
        <vt:i4>1</vt:i4>
      </vt:variant>
      <vt:variant>
        <vt:lpstr>Diastitler</vt:lpstr>
      </vt:variant>
      <vt:variant>
        <vt:i4>39</vt:i4>
      </vt:variant>
    </vt:vector>
  </HeadingPairs>
  <TitlesOfParts>
    <vt:vector size="40" baseType="lpstr">
      <vt:lpstr>1_AU design</vt:lpstr>
      <vt:lpstr> Emojiers kommunikative funktion NKRF6 Retorik-sanser følelser  </vt:lpstr>
      <vt:lpstr>Den kommunikative funktion af emojier i kommentarsporet på Facebook</vt:lpstr>
      <vt:lpstr>I. Elektronisk tekst er en hybrid mellem tale og skrift</vt:lpstr>
      <vt:lpstr>I. Emojier</vt:lpstr>
      <vt:lpstr>I. Emojier er altid deltager i et ensemble</vt:lpstr>
      <vt:lpstr>I. Tegnensembler </vt:lpstr>
      <vt:lpstr>II. Følelser og politik</vt:lpstr>
      <vt:lpstr>II. Logos og patos</vt:lpstr>
      <vt:lpstr>II. Følelser og begreber</vt:lpstr>
      <vt:lpstr>II. Den klassiske retoriks kategorier:</vt:lpstr>
      <vt:lpstr>II. Følelser og populisme</vt:lpstr>
      <vt:lpstr>II. Følelser og deliberation</vt:lpstr>
      <vt:lpstr>III. Tegnets lagdeling</vt:lpstr>
      <vt:lpstr>III. Emojier som tegn</vt:lpstr>
      <vt:lpstr>III. Emoji som tegn et begreb</vt:lpstr>
      <vt:lpstr>III. Emojier som metaprædikater</vt:lpstr>
      <vt:lpstr>III.Emojier som interpunktion</vt:lpstr>
      <vt:lpstr>III.Krokodil IFI</vt:lpstr>
      <vt:lpstr>III.Krokodil</vt:lpstr>
      <vt:lpstr>III.Krokodil</vt:lpstr>
      <vt:lpstr>III. Emojier som attitudeadverbialer</vt:lpstr>
      <vt:lpstr>III. Lottovinderne </vt:lpstr>
      <vt:lpstr>III.Lottovindere</vt:lpstr>
      <vt:lpstr>PowerPoint-præsentation</vt:lpstr>
      <vt:lpstr>III.Nominal eller verbal</vt:lpstr>
      <vt:lpstr>IV. Emojier som udsagn og handling</vt:lpstr>
      <vt:lpstr>IV. Emoji som ud- sagn og handling    </vt:lpstr>
      <vt:lpstr>IV.Emoji som ekspressivt udsagn</vt:lpstr>
      <vt:lpstr>IV.Forskellen på evaluering og relationskommunikation</vt:lpstr>
      <vt:lpstr>IV.Emoji som emotivt, ekspressivt udsagn</vt:lpstr>
      <vt:lpstr>Handling:   konstativ, regulativ, deklaration</vt:lpstr>
      <vt:lpstr>V. Hvad emojier egentlig betyder</vt:lpstr>
      <vt:lpstr>V. Hvad betyder disse to emojier?</vt:lpstr>
      <vt:lpstr>     V. De hyppigste emojier</vt:lpstr>
      <vt:lpstr>V. De hyppigste emojier</vt:lpstr>
      <vt:lpstr>V. Emojier er relationskommunikation</vt:lpstr>
      <vt:lpstr>V. Funktionen af emojier i Facebookkommentarer</vt:lpstr>
      <vt:lpstr>V Kommentaren på Facebook</vt:lpstr>
      <vt:lpstr>V. Funktionen af emojier</vt:lpstr>
    </vt:vector>
  </TitlesOfParts>
  <Company>Ellensvej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Tekst og billede</dc:title>
  <dc:creator>Ole Togeby</dc:creator>
  <cp:lastModifiedBy>Ole Togeby</cp:lastModifiedBy>
  <cp:revision>191</cp:revision>
  <cp:lastPrinted>2017-09-27T21:11:23Z</cp:lastPrinted>
  <dcterms:created xsi:type="dcterms:W3CDTF">2009-08-18T07:20:44Z</dcterms:created>
  <dcterms:modified xsi:type="dcterms:W3CDTF">2017-09-28T06:15:51Z</dcterms:modified>
</cp:coreProperties>
</file>